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115"/>
    <p:restoredTop sz="9624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9"/>
        <p:guide pos="2159"/>
      </p:guideLst>
    </p:cSldViewPr>
  </p:notes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10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10626" name="제목 1"/>
          <p:cNvSpPr>
            <a:spLocks noGrp="1"/>
          </p:cNvSpPr>
          <p:nvPr>
            <p:ph type="title" idx="0"/>
          </p:nvPr>
        </p:nvSpPr>
        <p:spPr>
          <a:xfrm>
            <a:off x="1775612" y="765667"/>
            <a:ext cx="8640776" cy="360302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Index Segment (Index)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  <p:grpSp>
        <p:nvGrpSpPr>
          <p:cNvPr id="410627" name="Group 1"/>
          <p:cNvGrpSpPr/>
          <p:nvPr/>
        </p:nvGrpSpPr>
        <p:grpSpPr>
          <a:xfrm rot="0">
            <a:off x="2208923" y="1268806"/>
            <a:ext cx="7810657" cy="5064770"/>
            <a:chOff x="684099" y="1268174"/>
            <a:chExt cx="7810657" cy="5064770"/>
          </a:xfrm>
        </p:grpSpPr>
        <p:pic>
          <p:nvPicPr>
            <p:cNvPr id="410628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684099" y="1438026"/>
              <a:ext cx="4210874" cy="48235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410629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18717" y="2733160"/>
              <a:ext cx="1999886" cy="35997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cxnSp>
          <p:nvCxnSpPr>
            <p:cNvPr id="410630" name=""/>
            <p:cNvCxnSpPr/>
            <p:nvPr/>
          </p:nvCxnSpPr>
          <p:spPr>
            <a:xfrm>
              <a:off x="4750518" y="5037810"/>
              <a:ext cx="1657054" cy="1007897"/>
            </a:xfrm>
            <a:prstGeom prst="line">
              <a:avLst/>
            </a:prstGeom>
            <a:ln w="9544" cap="flat" cmpd="sng" algn="ctr">
              <a:solidFill>
                <a:schemeClr val="tx1"/>
              </a:solidFill>
              <a:prstDash val="dash"/>
              <a:round/>
            </a:ln>
          </p:spPr>
        </p:cxnSp>
        <p:cxnSp>
          <p:nvCxnSpPr>
            <p:cNvPr id="410631" name=""/>
            <p:cNvCxnSpPr/>
            <p:nvPr/>
          </p:nvCxnSpPr>
          <p:spPr>
            <a:xfrm flipV="1">
              <a:off x="4750518" y="3022072"/>
              <a:ext cx="1584045" cy="1728445"/>
            </a:xfrm>
            <a:prstGeom prst="line">
              <a:avLst/>
            </a:prstGeom>
            <a:ln w="9544" cap="flat" cmpd="sng" algn="ctr">
              <a:solidFill>
                <a:schemeClr val="tx1"/>
              </a:solidFill>
              <a:prstDash val="dash"/>
              <a:round/>
            </a:ln>
          </p:spPr>
        </p:cxnSp>
        <p:pic>
          <p:nvPicPr>
            <p:cNvPr id="410632" name="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5831424" y="1268174"/>
              <a:ext cx="2663333" cy="14062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cxnSp>
        <p:nvCxnSpPr>
          <p:cNvPr id="410633" name=""/>
          <p:cNvCxnSpPr/>
          <p:nvPr/>
        </p:nvCxnSpPr>
        <p:spPr>
          <a:xfrm>
            <a:off x="4224662" y="4149604"/>
            <a:ext cx="0" cy="791994"/>
          </a:xfrm>
          <a:prstGeom prst="line">
            <a:avLst/>
          </a:prstGeom>
          <a:ln w="38235" cap="flat" cmpd="sng" algn="ctr">
            <a:solidFill>
              <a:srgbClr val="0000ff"/>
            </a:solidFill>
            <a:prstDash val="solid"/>
            <a:round/>
            <a:tailEnd type="triangle" w="med" len="med"/>
          </a:ln>
        </p:spPr>
      </p:cxnSp>
      <p:cxnSp>
        <p:nvCxnSpPr>
          <p:cNvPr id="410634" name=""/>
          <p:cNvCxnSpPr/>
          <p:nvPr/>
        </p:nvCxnSpPr>
        <p:spPr>
          <a:xfrm>
            <a:off x="4296108" y="4149604"/>
            <a:ext cx="1079287" cy="0"/>
          </a:xfrm>
          <a:prstGeom prst="line">
            <a:avLst/>
          </a:prstGeom>
          <a:ln w="38235" cap="flat" cmpd="sng" algn="ctr">
            <a:solidFill>
              <a:srgbClr val="0000ff"/>
            </a:solidFill>
            <a:prstDash val="solid"/>
            <a:round/>
            <a:tailEnd type="triangle" w="med" len="med"/>
          </a:ln>
        </p:spPr>
      </p:cxnSp>
      <p:cxnSp>
        <p:nvCxnSpPr>
          <p:cNvPr id="410635" name=""/>
          <p:cNvCxnSpPr/>
          <p:nvPr/>
        </p:nvCxnSpPr>
        <p:spPr>
          <a:xfrm>
            <a:off x="4296108" y="4941599"/>
            <a:ext cx="1584045" cy="0"/>
          </a:xfrm>
          <a:prstGeom prst="line">
            <a:avLst/>
          </a:prstGeom>
          <a:ln w="38235" cap="flat" cmpd="sng" algn="ctr">
            <a:solidFill>
              <a:srgbClr val="0000ff"/>
            </a:solidFill>
            <a:prstDash val="solid"/>
            <a:round/>
            <a:tailEnd type="triangle" w="med" len="med"/>
          </a:ln>
        </p:spPr>
      </p:cxnSp>
      <p:cxnSp>
        <p:nvCxnSpPr>
          <p:cNvPr id="410636" name=""/>
          <p:cNvCxnSpPr/>
          <p:nvPr/>
        </p:nvCxnSpPr>
        <p:spPr>
          <a:xfrm>
            <a:off x="4224662" y="5013045"/>
            <a:ext cx="0" cy="287292"/>
          </a:xfrm>
          <a:prstGeom prst="line">
            <a:avLst/>
          </a:prstGeom>
          <a:ln w="38235" cap="flat" cmpd="sng" algn="ctr">
            <a:solidFill>
              <a:srgbClr val="0000ff"/>
            </a:solidFill>
            <a:prstDash val="solid"/>
            <a:round/>
            <a:tailEnd type="triangle" w="med" len="med"/>
          </a:ln>
        </p:spPr>
      </p:cxnSp>
      <p:cxnSp>
        <p:nvCxnSpPr>
          <p:cNvPr id="410637" name=""/>
          <p:cNvCxnSpPr/>
          <p:nvPr/>
        </p:nvCxnSpPr>
        <p:spPr>
          <a:xfrm>
            <a:off x="5951544" y="4941599"/>
            <a:ext cx="0" cy="574585"/>
          </a:xfrm>
          <a:prstGeom prst="line">
            <a:avLst/>
          </a:prstGeom>
          <a:ln w="38235" cap="flat" cmpd="sng" algn="ctr">
            <a:solidFill>
              <a:srgbClr val="0000ff"/>
            </a:solidFill>
            <a:prstDash val="solid"/>
            <a:round/>
            <a:tailEnd type="triangle" w="med" len="med"/>
          </a:ln>
        </p:spPr>
      </p:cxnSp>
      <p:cxnSp>
        <p:nvCxnSpPr>
          <p:cNvPr id="410638" name=""/>
          <p:cNvCxnSpPr/>
          <p:nvPr/>
        </p:nvCxnSpPr>
        <p:spPr>
          <a:xfrm flipH="1">
            <a:off x="5016712" y="5013045"/>
            <a:ext cx="791994" cy="503139"/>
          </a:xfrm>
          <a:prstGeom prst="line">
            <a:avLst/>
          </a:prstGeom>
          <a:ln w="38235" cap="flat" cmpd="sng" algn="ctr">
            <a:solidFill>
              <a:srgbClr val="0000ff"/>
            </a:solidFill>
            <a:prstDash val="solid"/>
            <a:round/>
            <a:tailEnd type="triangle" w="med" len="med"/>
          </a:ln>
        </p:spPr>
      </p:cxnSp>
      <p:cxnSp>
        <p:nvCxnSpPr>
          <p:cNvPr id="410639" name=""/>
          <p:cNvCxnSpPr/>
          <p:nvPr/>
        </p:nvCxnSpPr>
        <p:spPr>
          <a:xfrm>
            <a:off x="4367498" y="5300338"/>
            <a:ext cx="576148" cy="791994"/>
          </a:xfrm>
          <a:prstGeom prst="line">
            <a:avLst/>
          </a:prstGeom>
          <a:ln w="38235" cap="flat" cmpd="sng" algn="ctr">
            <a:solidFill>
              <a:srgbClr val="0000ff"/>
            </a:solidFill>
            <a:prstDash val="solid"/>
            <a:rou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11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pic>
        <p:nvPicPr>
          <p:cNvPr id="40653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064467" y="1773564"/>
            <a:ext cx="8063009" cy="46806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06531" name="제목 1"/>
          <p:cNvSpPr>
            <a:spLocks noGrp="1"/>
          </p:cNvSpPr>
          <p:nvPr>
            <p:ph type="title" idx="0"/>
          </p:nvPr>
        </p:nvSpPr>
        <p:spPr>
          <a:xfrm>
            <a:off x="1775612" y="765667"/>
            <a:ext cx="8640776" cy="360302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인덱스 구조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  <p:sp>
        <p:nvSpPr>
          <p:cNvPr id="406532" name=""/>
          <p:cNvSpPr txBox="1"/>
          <p:nvPr/>
        </p:nvSpPr>
        <p:spPr>
          <a:xfrm>
            <a:off x="5808707" y="1946542"/>
            <a:ext cx="503139" cy="576148"/>
          </a:xfrm>
          <a:prstGeom prst="rect">
            <a:avLst/>
          </a:prstGeom>
          <a:noFill/>
          <a:ln w="38235" cap="flat" cmpd="sng" algn="ctr">
            <a:solidFill>
              <a:srgbClr val="ff0000"/>
            </a:solidFill>
            <a:prstDash val="solid"/>
            <a:round/>
          </a:ln>
        </p:spPr>
        <p:txBody>
          <a:bodyPr vert="horz" wrap="none" lIns="91440" tIns="45720" rIns="91440" bIns="45720" anchor="ctr">
            <a:sp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6533" name=""/>
          <p:cNvSpPr txBox="1"/>
          <p:nvPr/>
        </p:nvSpPr>
        <p:spPr>
          <a:xfrm>
            <a:off x="6672148" y="2924298"/>
            <a:ext cx="503139" cy="576148"/>
          </a:xfrm>
          <a:prstGeom prst="rect">
            <a:avLst/>
          </a:prstGeom>
          <a:noFill/>
          <a:ln w="38235" cap="flat" cmpd="sng" algn="ctr">
            <a:solidFill>
              <a:srgbClr val="ff0000"/>
            </a:solidFill>
            <a:prstDash val="solid"/>
            <a:round/>
          </a:ln>
        </p:spPr>
        <p:txBody>
          <a:bodyPr vert="horz" wrap="none" lIns="91440" tIns="45720" rIns="91440" bIns="45720" anchor="ctr">
            <a:sp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6534" name=""/>
          <p:cNvSpPr txBox="1"/>
          <p:nvPr/>
        </p:nvSpPr>
        <p:spPr>
          <a:xfrm>
            <a:off x="4367498" y="4724190"/>
            <a:ext cx="503139" cy="1441152"/>
          </a:xfrm>
          <a:prstGeom prst="rect">
            <a:avLst/>
          </a:prstGeom>
          <a:noFill/>
          <a:ln w="38235" cap="flat" cmpd="sng" algn="ctr">
            <a:solidFill>
              <a:srgbClr val="ff0000"/>
            </a:solidFill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6535" name="Group 1"/>
          <p:cNvGrpSpPr/>
          <p:nvPr/>
        </p:nvGrpSpPr>
        <p:grpSpPr>
          <a:xfrm rot="0">
            <a:off x="1848621" y="2421103"/>
            <a:ext cx="718985" cy="1007897"/>
            <a:chOff x="323797" y="2420471"/>
            <a:chExt cx="718985" cy="1007897"/>
          </a:xfrm>
        </p:grpSpPr>
        <p:pic>
          <p:nvPicPr>
            <p:cNvPr id="406536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338086" y="2463338"/>
              <a:ext cx="676117" cy="9364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</p:spPr>
        </p:pic>
        <p:sp>
          <p:nvSpPr>
            <p:cNvPr id="406537" name=""/>
            <p:cNvSpPr txBox="1"/>
            <p:nvPr/>
          </p:nvSpPr>
          <p:spPr>
            <a:xfrm>
              <a:off x="323797" y="2420471"/>
              <a:ext cx="718985" cy="1007897"/>
            </a:xfrm>
            <a:prstGeom prst="rect">
              <a:avLst/>
            </a:prstGeom>
            <a:noFill/>
            <a:ln w="63743" cap="flat" cmpd="sng" algn="ctr">
              <a:solidFill>
                <a:srgbClr val="ff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sp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6538" name=""/>
          <p:cNvSpPr txBox="1"/>
          <p:nvPr/>
        </p:nvSpPr>
        <p:spPr>
          <a:xfrm>
            <a:off x="1920012" y="1341815"/>
            <a:ext cx="3023635" cy="361887"/>
          </a:xfrm>
          <a:prstGeom prst="rect">
            <a:avLst/>
          </a:prstGeom>
          <a:solidFill>
            <a:schemeClr val="bg1"/>
          </a:solidFill>
          <a:ln w="25452" cap="flat" cmpd="sng" algn="ctr">
            <a:solidFill>
              <a:srgbClr val="0000ff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WHERE ename = ‘Mary’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chemeClr val="tx1"/>
              </a:solidFill>
              <a:latin typeface="Tahoma"/>
              <a:ea typeface="굴림"/>
            </a:endParaRPr>
          </a:p>
        </p:txBody>
      </p:sp>
      <p:cxnSp>
        <p:nvCxnSpPr>
          <p:cNvPr id="406539" name=""/>
          <p:cNvCxnSpPr/>
          <p:nvPr/>
        </p:nvCxnSpPr>
        <p:spPr>
          <a:xfrm>
            <a:off x="2064467" y="2421103"/>
            <a:ext cx="0" cy="0"/>
          </a:xfrm>
          <a:prstGeom prst="line">
            <a:avLst/>
          </a:prstGeom>
          <a:ln w="38235" cap="flat" cmpd="sng" algn="ctr">
            <a:solidFill>
              <a:srgbClr val="0000ff"/>
            </a:solidFill>
            <a:prstDash val="solid"/>
            <a:round/>
            <a:tailEnd type="triangle" w="med" len="med"/>
          </a:ln>
        </p:spPr>
      </p:cxnSp>
      <p:sp>
        <p:nvSpPr>
          <p:cNvPr id="406540" name=""/>
          <p:cNvSpPr/>
          <p:nvPr/>
        </p:nvSpPr>
        <p:spPr>
          <a:xfrm>
            <a:off x="2208923" y="3500446"/>
            <a:ext cx="2158575" cy="1512599"/>
          </a:xfrm>
          <a:custGeom>
            <a:avLst/>
            <a:gdLst>
              <a:gd name="T0" fmla="*/ 0 w 1451"/>
              <a:gd name="T1" fmla="*/ 0 h 862"/>
              <a:gd name="T2" fmla="*/ 1451 w 1451"/>
              <a:gd name="T3" fmla="*/ 862 h 862"/>
            </a:gdLst>
            <a:cxnLst/>
            <a:rect l="T0" t="T1" r="T2" b="T3"/>
            <a:pathLst>
              <a:path w="1451" h="862">
                <a:moveTo>
                  <a:pt x="1451" y="862"/>
                </a:moveTo>
                <a:lnTo>
                  <a:pt x="0" y="862"/>
                </a:lnTo>
                <a:lnTo>
                  <a:pt x="0" y="0"/>
                </a:lnTo>
              </a:path>
            </a:pathLst>
          </a:custGeom>
          <a:noFill/>
          <a:ln w="38235" cap="flat" cmpd="sng" algn="ctr">
            <a:solidFill>
              <a:srgbClr val="0000ff"/>
            </a:solidFill>
            <a:prstDash val="solid"/>
            <a:round/>
            <a:tailEnd type="triangle" w="med" len="med"/>
          </a:ln>
        </p:spPr>
        <p:txBody>
          <a:bodyPr vert="horz" wrap="square" lIns="91440" tIns="45720" rIns="91440" bIns="45720" anchor="t">
            <a:sp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12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11651" name="내용 개체 틀 2"/>
          <p:cNvSpPr>
            <a:spLocks noGrp="1"/>
          </p:cNvSpPr>
          <p:nvPr>
            <p:ph sz="half" idx="1"/>
          </p:nvPr>
        </p:nvSpPr>
        <p:spPr>
          <a:xfrm>
            <a:off x="1775612" y="1197415"/>
            <a:ext cx="8640776" cy="511076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/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</p:txBody>
      </p:sp>
      <p:sp>
        <p:nvSpPr>
          <p:cNvPr id="411653" name=""/>
          <p:cNvSpPr txBox="1"/>
          <p:nvPr/>
        </p:nvSpPr>
        <p:spPr>
          <a:xfrm>
            <a:off x="5205542" y="3030630"/>
            <a:ext cx="1247646" cy="241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0488" tIns="44450" rIns="90488" bIns="44450" anchor="ctr">
            <a:spAutoFit/>
          </a:bodyPr>
          <a:p>
            <a:pPr marL="0" lvl="0" indent="0" algn="ctr" rtl="0" eaLnBrk="0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tx1"/>
                </a:solidFill>
                <a:latin typeface="Arial"/>
                <a:ea typeface="굴림"/>
              </a:rPr>
              <a:t>employees 테이블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Arial"/>
              <a:ea typeface="굴림"/>
            </a:endParaRPr>
          </a:p>
        </p:txBody>
      </p:sp>
      <p:pic>
        <p:nvPicPr>
          <p:cNvPr id="411654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203980" y="3716292"/>
            <a:ext cx="5463195" cy="10745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411655" name="Group 1"/>
          <p:cNvGrpSpPr/>
          <p:nvPr/>
        </p:nvGrpSpPr>
        <p:grpSpPr>
          <a:xfrm rot="0">
            <a:off x="1524824" y="1630671"/>
            <a:ext cx="2595068" cy="1798329"/>
            <a:chOff x="0" y="1630039"/>
            <a:chExt cx="2595068" cy="1798329"/>
          </a:xfrm>
        </p:grpSpPr>
        <p:sp>
          <p:nvSpPr>
            <p:cNvPr id="411656" name=""/>
            <p:cNvSpPr/>
            <p:nvPr/>
          </p:nvSpPr>
          <p:spPr>
            <a:xfrm>
              <a:off x="1184057" y="2455412"/>
              <a:ext cx="76190" cy="244424"/>
            </a:xfrm>
            <a:custGeom>
              <a:avLst/>
              <a:gdLst>
                <a:gd name="T0" fmla="*/ 0 w 48"/>
                <a:gd name="T1" fmla="*/ 0 h 154"/>
                <a:gd name="T2" fmla="*/ 48 w 48"/>
                <a:gd name="T3" fmla="*/ 154 h 154"/>
              </a:gdLst>
              <a:cxnLst/>
              <a:rect l="T0" t="T1" r="T2" b="T3"/>
              <a:pathLst>
                <a:path w="48" h="154">
                  <a:moveTo>
                    <a:pt x="47" y="153"/>
                  </a:moveTo>
                  <a:lnTo>
                    <a:pt x="47" y="19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47" y="153"/>
                  </a:lnTo>
                </a:path>
              </a:pathLst>
            </a:custGeom>
            <a:solidFill>
              <a:srgbClr val="99663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57" name=""/>
            <p:cNvSpPr/>
            <p:nvPr/>
          </p:nvSpPr>
          <p:spPr>
            <a:xfrm>
              <a:off x="1182494" y="2388766"/>
              <a:ext cx="296781" cy="139655"/>
            </a:xfrm>
            <a:custGeom>
              <a:avLst/>
              <a:gdLst>
                <a:gd name="T0" fmla="*/ 0 w 187"/>
                <a:gd name="T1" fmla="*/ 0 h 88"/>
                <a:gd name="T2" fmla="*/ 187 w 187"/>
                <a:gd name="T3" fmla="*/ 88 h 88"/>
              </a:gdLst>
              <a:cxnLst/>
              <a:rect l="T0" t="T1" r="T2" b="T3"/>
              <a:pathLst>
                <a:path w="187" h="88">
                  <a:moveTo>
                    <a:pt x="186" y="19"/>
                  </a:moveTo>
                  <a:lnTo>
                    <a:pt x="138" y="0"/>
                  </a:lnTo>
                  <a:lnTo>
                    <a:pt x="0" y="42"/>
                  </a:lnTo>
                  <a:lnTo>
                    <a:pt x="49" y="62"/>
                  </a:lnTo>
                  <a:lnTo>
                    <a:pt x="108" y="87"/>
                  </a:lnTo>
                  <a:lnTo>
                    <a:pt x="186" y="19"/>
                  </a:lnTo>
                </a:path>
              </a:pathLst>
            </a:custGeom>
            <a:solidFill>
              <a:srgbClr val="ff990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58" name=""/>
            <p:cNvSpPr/>
            <p:nvPr/>
          </p:nvSpPr>
          <p:spPr>
            <a:xfrm>
              <a:off x="1509417" y="2357006"/>
              <a:ext cx="76190" cy="244424"/>
            </a:xfrm>
            <a:custGeom>
              <a:avLst/>
              <a:gdLst>
                <a:gd name="T0" fmla="*/ 0 w 48"/>
                <a:gd name="T1" fmla="*/ 0 h 154"/>
                <a:gd name="T2" fmla="*/ 48 w 48"/>
                <a:gd name="T3" fmla="*/ 154 h 154"/>
              </a:gdLst>
              <a:cxnLst/>
              <a:rect l="T0" t="T1" r="T2" b="T3"/>
              <a:pathLst>
                <a:path w="48" h="154">
                  <a:moveTo>
                    <a:pt x="47" y="153"/>
                  </a:moveTo>
                  <a:lnTo>
                    <a:pt x="47" y="19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47" y="153"/>
                  </a:lnTo>
                </a:path>
              </a:pathLst>
            </a:custGeom>
            <a:solidFill>
              <a:srgbClr val="99663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59" name=""/>
            <p:cNvSpPr/>
            <p:nvPr/>
          </p:nvSpPr>
          <p:spPr>
            <a:xfrm>
              <a:off x="1509417" y="2290360"/>
              <a:ext cx="295218" cy="122184"/>
            </a:xfrm>
            <a:custGeom>
              <a:avLst/>
              <a:gdLst>
                <a:gd name="T0" fmla="*/ 0 w 186"/>
                <a:gd name="T1" fmla="*/ 0 h 77"/>
                <a:gd name="T2" fmla="*/ 186 w 186"/>
                <a:gd name="T3" fmla="*/ 77 h 77"/>
              </a:gdLst>
              <a:cxnLst/>
              <a:rect l="T0" t="T1" r="T2" b="T3"/>
              <a:pathLst>
                <a:path w="186" h="77">
                  <a:moveTo>
                    <a:pt x="185" y="19"/>
                  </a:moveTo>
                  <a:lnTo>
                    <a:pt x="136" y="0"/>
                  </a:lnTo>
                  <a:lnTo>
                    <a:pt x="0" y="41"/>
                  </a:lnTo>
                  <a:lnTo>
                    <a:pt x="47" y="61"/>
                  </a:lnTo>
                  <a:lnTo>
                    <a:pt x="97" y="76"/>
                  </a:lnTo>
                  <a:lnTo>
                    <a:pt x="185" y="19"/>
                  </a:lnTo>
                </a:path>
              </a:pathLst>
            </a:custGeom>
            <a:solidFill>
              <a:srgbClr val="ff990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60" name=""/>
            <p:cNvSpPr/>
            <p:nvPr/>
          </p:nvSpPr>
          <p:spPr>
            <a:xfrm>
              <a:off x="1834833" y="2253855"/>
              <a:ext cx="74572" cy="245987"/>
            </a:xfrm>
            <a:custGeom>
              <a:avLst/>
              <a:gdLst>
                <a:gd name="T0" fmla="*/ 0 w 47"/>
                <a:gd name="T1" fmla="*/ 0 h 155"/>
                <a:gd name="T2" fmla="*/ 47 w 47"/>
                <a:gd name="T3" fmla="*/ 155 h 155"/>
              </a:gdLst>
              <a:cxnLst/>
              <a:rect l="T0" t="T1" r="T2" b="T3"/>
              <a:pathLst>
                <a:path w="47" h="155">
                  <a:moveTo>
                    <a:pt x="46" y="154"/>
                  </a:moveTo>
                  <a:lnTo>
                    <a:pt x="46" y="20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46" y="154"/>
                  </a:lnTo>
                </a:path>
              </a:pathLst>
            </a:custGeom>
            <a:solidFill>
              <a:srgbClr val="99663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61" name=""/>
            <p:cNvSpPr/>
            <p:nvPr/>
          </p:nvSpPr>
          <p:spPr>
            <a:xfrm>
              <a:off x="1833214" y="2187153"/>
              <a:ext cx="296837" cy="139711"/>
            </a:xfrm>
            <a:custGeom>
              <a:avLst/>
              <a:gdLst>
                <a:gd name="T0" fmla="*/ 0 w 187"/>
                <a:gd name="T1" fmla="*/ 0 h 88"/>
                <a:gd name="T2" fmla="*/ 187 w 187"/>
                <a:gd name="T3" fmla="*/ 88 h 88"/>
              </a:gdLst>
              <a:cxnLst/>
              <a:rect l="T0" t="T1" r="T2" b="T3"/>
              <a:pathLst>
                <a:path w="187" h="88">
                  <a:moveTo>
                    <a:pt x="186" y="20"/>
                  </a:moveTo>
                  <a:lnTo>
                    <a:pt x="136" y="0"/>
                  </a:lnTo>
                  <a:lnTo>
                    <a:pt x="0" y="42"/>
                  </a:lnTo>
                  <a:lnTo>
                    <a:pt x="49" y="63"/>
                  </a:lnTo>
                  <a:lnTo>
                    <a:pt x="95" y="87"/>
                  </a:lnTo>
                  <a:lnTo>
                    <a:pt x="186" y="20"/>
                  </a:lnTo>
                </a:path>
              </a:pathLst>
            </a:custGeom>
            <a:solidFill>
              <a:srgbClr val="ff990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11662" name=""/>
            <p:cNvCxnSpPr/>
            <p:nvPr/>
          </p:nvCxnSpPr>
          <p:spPr>
            <a:xfrm flipH="1">
              <a:off x="1336439" y="2017357"/>
              <a:ext cx="309508" cy="417403"/>
            </a:xfrm>
            <a:prstGeom prst="line">
              <a:avLst/>
            </a:prstGeom>
            <a:ln w="25452" cap="flat" cmpd="sng" algn="ctr">
              <a:solidFill>
                <a:schemeClr val="tx1"/>
              </a:solidFill>
              <a:prstDash val="solid"/>
              <a:round/>
            </a:ln>
          </p:spPr>
        </p:cxnSp>
        <p:cxnSp>
          <p:nvCxnSpPr>
            <p:cNvPr id="411663" name=""/>
            <p:cNvCxnSpPr/>
            <p:nvPr/>
          </p:nvCxnSpPr>
          <p:spPr>
            <a:xfrm>
              <a:off x="1660236" y="2031646"/>
              <a:ext cx="314252" cy="207920"/>
            </a:xfrm>
            <a:prstGeom prst="line">
              <a:avLst/>
            </a:prstGeom>
            <a:ln w="25452" cap="flat" cmpd="sng" algn="ctr">
              <a:solidFill>
                <a:schemeClr val="tx1"/>
              </a:solidFill>
              <a:prstDash val="solid"/>
              <a:round/>
            </a:ln>
          </p:spPr>
        </p:cxnSp>
        <p:cxnSp>
          <p:nvCxnSpPr>
            <p:cNvPr id="411664" name=""/>
            <p:cNvCxnSpPr/>
            <p:nvPr/>
          </p:nvCxnSpPr>
          <p:spPr>
            <a:xfrm flipH="1" flipV="1">
              <a:off x="1650691" y="2022101"/>
              <a:ext cx="1618" cy="312689"/>
            </a:xfrm>
            <a:prstGeom prst="line">
              <a:avLst/>
            </a:prstGeom>
            <a:ln w="25452" cap="flat" cmpd="sng" algn="ctr">
              <a:solidFill>
                <a:schemeClr val="tx1"/>
              </a:solidFill>
              <a:prstDash val="solid"/>
              <a:round/>
            </a:ln>
          </p:spPr>
        </p:cxnSp>
        <p:sp>
          <p:nvSpPr>
            <p:cNvPr id="411665" name=""/>
            <p:cNvSpPr/>
            <p:nvPr/>
          </p:nvSpPr>
          <p:spPr>
            <a:xfrm>
              <a:off x="1258685" y="2418908"/>
              <a:ext cx="220590" cy="280929"/>
            </a:xfrm>
            <a:custGeom>
              <a:avLst/>
              <a:gdLst>
                <a:gd name="T0" fmla="*/ 0 w 139"/>
                <a:gd name="T1" fmla="*/ 0 h 177"/>
                <a:gd name="T2" fmla="*/ 139 w 139"/>
                <a:gd name="T3" fmla="*/ 177 h 177"/>
              </a:gdLst>
              <a:cxnLst/>
              <a:rect l="T0" t="T1" r="T2" b="T3"/>
              <a:pathLst>
                <a:path w="139" h="177">
                  <a:moveTo>
                    <a:pt x="138" y="133"/>
                  </a:moveTo>
                  <a:lnTo>
                    <a:pt x="138" y="0"/>
                  </a:lnTo>
                  <a:lnTo>
                    <a:pt x="0" y="42"/>
                  </a:lnTo>
                  <a:lnTo>
                    <a:pt x="0" y="176"/>
                  </a:lnTo>
                  <a:lnTo>
                    <a:pt x="138" y="133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66" name=""/>
            <p:cNvSpPr/>
            <p:nvPr/>
          </p:nvSpPr>
          <p:spPr>
            <a:xfrm>
              <a:off x="1584045" y="2320501"/>
              <a:ext cx="219027" cy="280929"/>
            </a:xfrm>
            <a:custGeom>
              <a:avLst/>
              <a:gdLst>
                <a:gd name="T0" fmla="*/ 0 w 138"/>
                <a:gd name="T1" fmla="*/ 0 h 177"/>
                <a:gd name="T2" fmla="*/ 138 w 138"/>
                <a:gd name="T3" fmla="*/ 177 h 177"/>
              </a:gdLst>
              <a:cxnLst/>
              <a:rect l="T0" t="T1" r="T2" b="T3"/>
              <a:pathLst>
                <a:path w="138" h="177">
                  <a:moveTo>
                    <a:pt x="137" y="133"/>
                  </a:moveTo>
                  <a:lnTo>
                    <a:pt x="137" y="0"/>
                  </a:lnTo>
                  <a:lnTo>
                    <a:pt x="0" y="42"/>
                  </a:lnTo>
                  <a:lnTo>
                    <a:pt x="0" y="176"/>
                  </a:lnTo>
                  <a:lnTo>
                    <a:pt x="137" y="133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67" name=""/>
            <p:cNvSpPr/>
            <p:nvPr/>
          </p:nvSpPr>
          <p:spPr>
            <a:xfrm>
              <a:off x="1907843" y="2218914"/>
              <a:ext cx="222209" cy="280929"/>
            </a:xfrm>
            <a:custGeom>
              <a:avLst/>
              <a:gdLst>
                <a:gd name="T0" fmla="*/ 0 w 140"/>
                <a:gd name="T1" fmla="*/ 0 h 177"/>
                <a:gd name="T2" fmla="*/ 140 w 140"/>
                <a:gd name="T3" fmla="*/ 177 h 177"/>
              </a:gdLst>
              <a:cxnLst/>
              <a:rect l="T0" t="T1" r="T2" b="T3"/>
              <a:pathLst>
                <a:path w="140" h="177">
                  <a:moveTo>
                    <a:pt x="139" y="133"/>
                  </a:moveTo>
                  <a:lnTo>
                    <a:pt x="139" y="0"/>
                  </a:lnTo>
                  <a:lnTo>
                    <a:pt x="0" y="42"/>
                  </a:lnTo>
                  <a:lnTo>
                    <a:pt x="0" y="176"/>
                  </a:lnTo>
                  <a:lnTo>
                    <a:pt x="139" y="133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68" name=""/>
            <p:cNvSpPr/>
            <p:nvPr/>
          </p:nvSpPr>
          <p:spPr>
            <a:xfrm>
              <a:off x="1479276" y="1809436"/>
              <a:ext cx="74628" cy="245987"/>
            </a:xfrm>
            <a:custGeom>
              <a:avLst/>
              <a:gdLst>
                <a:gd name="T0" fmla="*/ 0 w 47"/>
                <a:gd name="T1" fmla="*/ 0 h 155"/>
                <a:gd name="T2" fmla="*/ 47 w 47"/>
                <a:gd name="T3" fmla="*/ 155 h 155"/>
              </a:gdLst>
              <a:cxnLst/>
              <a:rect l="T0" t="T1" r="T2" b="T3"/>
              <a:pathLst>
                <a:path w="47" h="155">
                  <a:moveTo>
                    <a:pt x="46" y="154"/>
                  </a:moveTo>
                  <a:lnTo>
                    <a:pt x="46" y="20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46" y="154"/>
                  </a:lnTo>
                </a:path>
              </a:pathLst>
            </a:custGeom>
            <a:solidFill>
              <a:srgbClr val="99663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69" name=""/>
            <p:cNvSpPr/>
            <p:nvPr/>
          </p:nvSpPr>
          <p:spPr>
            <a:xfrm>
              <a:off x="1477713" y="1742734"/>
              <a:ext cx="296781" cy="139711"/>
            </a:xfrm>
            <a:custGeom>
              <a:avLst/>
              <a:gdLst>
                <a:gd name="T0" fmla="*/ 0 w 187"/>
                <a:gd name="T1" fmla="*/ 0 h 88"/>
                <a:gd name="T2" fmla="*/ 187 w 187"/>
                <a:gd name="T3" fmla="*/ 88 h 88"/>
              </a:gdLst>
              <a:cxnLst/>
              <a:rect l="T0" t="T1" r="T2" b="T3"/>
              <a:pathLst>
                <a:path w="187" h="88">
                  <a:moveTo>
                    <a:pt x="186" y="20"/>
                  </a:moveTo>
                  <a:lnTo>
                    <a:pt x="136" y="0"/>
                  </a:lnTo>
                  <a:lnTo>
                    <a:pt x="0" y="42"/>
                  </a:lnTo>
                  <a:lnTo>
                    <a:pt x="49" y="63"/>
                  </a:lnTo>
                  <a:lnTo>
                    <a:pt x="95" y="87"/>
                  </a:lnTo>
                  <a:lnTo>
                    <a:pt x="186" y="20"/>
                  </a:lnTo>
                </a:path>
              </a:pathLst>
            </a:custGeom>
            <a:solidFill>
              <a:srgbClr val="ff990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70" name=""/>
            <p:cNvSpPr/>
            <p:nvPr/>
          </p:nvSpPr>
          <p:spPr>
            <a:xfrm>
              <a:off x="1552285" y="1774494"/>
              <a:ext cx="222209" cy="280929"/>
            </a:xfrm>
            <a:custGeom>
              <a:avLst/>
              <a:gdLst>
                <a:gd name="T0" fmla="*/ 0 w 140"/>
                <a:gd name="T1" fmla="*/ 0 h 177"/>
                <a:gd name="T2" fmla="*/ 140 w 140"/>
                <a:gd name="T3" fmla="*/ 177 h 177"/>
              </a:gdLst>
              <a:cxnLst/>
              <a:rect l="T0" t="T1" r="T2" b="T3"/>
              <a:pathLst>
                <a:path w="140" h="177">
                  <a:moveTo>
                    <a:pt x="139" y="133"/>
                  </a:moveTo>
                  <a:lnTo>
                    <a:pt x="139" y="0"/>
                  </a:lnTo>
                  <a:lnTo>
                    <a:pt x="0" y="42"/>
                  </a:lnTo>
                  <a:lnTo>
                    <a:pt x="0" y="176"/>
                  </a:lnTo>
                  <a:lnTo>
                    <a:pt x="139" y="133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71" name=""/>
            <p:cNvSpPr/>
            <p:nvPr/>
          </p:nvSpPr>
          <p:spPr>
            <a:xfrm>
              <a:off x="1974489" y="2814096"/>
              <a:ext cx="76190" cy="244480"/>
            </a:xfrm>
            <a:custGeom>
              <a:avLst/>
              <a:gdLst>
                <a:gd name="T0" fmla="*/ 0 w 48"/>
                <a:gd name="T1" fmla="*/ 0 h 154"/>
                <a:gd name="T2" fmla="*/ 48 w 48"/>
                <a:gd name="T3" fmla="*/ 154 h 154"/>
              </a:gdLst>
              <a:cxnLst/>
              <a:rect l="T0" t="T1" r="T2" b="T3"/>
              <a:pathLst>
                <a:path w="48" h="154">
                  <a:moveTo>
                    <a:pt x="47" y="153"/>
                  </a:moveTo>
                  <a:lnTo>
                    <a:pt x="47" y="19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47" y="153"/>
                  </a:lnTo>
                </a:path>
              </a:pathLst>
            </a:custGeom>
            <a:solidFill>
              <a:srgbClr val="99663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72" name=""/>
            <p:cNvSpPr/>
            <p:nvPr/>
          </p:nvSpPr>
          <p:spPr>
            <a:xfrm>
              <a:off x="1974489" y="2747450"/>
              <a:ext cx="295218" cy="122240"/>
            </a:xfrm>
            <a:custGeom>
              <a:avLst/>
              <a:gdLst>
                <a:gd name="T0" fmla="*/ 0 w 186"/>
                <a:gd name="T1" fmla="*/ 0 h 77"/>
                <a:gd name="T2" fmla="*/ 186 w 186"/>
                <a:gd name="T3" fmla="*/ 77 h 77"/>
              </a:gdLst>
              <a:cxnLst/>
              <a:rect l="T0" t="T1" r="T2" b="T3"/>
              <a:pathLst>
                <a:path w="186" h="77">
                  <a:moveTo>
                    <a:pt x="185" y="19"/>
                  </a:moveTo>
                  <a:lnTo>
                    <a:pt x="136" y="0"/>
                  </a:lnTo>
                  <a:lnTo>
                    <a:pt x="0" y="41"/>
                  </a:lnTo>
                  <a:lnTo>
                    <a:pt x="47" y="61"/>
                  </a:lnTo>
                  <a:lnTo>
                    <a:pt x="97" y="76"/>
                  </a:lnTo>
                  <a:lnTo>
                    <a:pt x="185" y="19"/>
                  </a:lnTo>
                </a:path>
              </a:pathLst>
            </a:custGeom>
            <a:solidFill>
              <a:srgbClr val="ff990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73" name=""/>
            <p:cNvSpPr/>
            <p:nvPr/>
          </p:nvSpPr>
          <p:spPr>
            <a:xfrm>
              <a:off x="2299849" y="2710945"/>
              <a:ext cx="74628" cy="246043"/>
            </a:xfrm>
            <a:custGeom>
              <a:avLst/>
              <a:gdLst>
                <a:gd name="T0" fmla="*/ 0 w 47"/>
                <a:gd name="T1" fmla="*/ 0 h 155"/>
                <a:gd name="T2" fmla="*/ 47 w 47"/>
                <a:gd name="T3" fmla="*/ 155 h 155"/>
              </a:gdLst>
              <a:cxnLst/>
              <a:rect l="T0" t="T1" r="T2" b="T3"/>
              <a:pathLst>
                <a:path w="47" h="155">
                  <a:moveTo>
                    <a:pt x="46" y="154"/>
                  </a:moveTo>
                  <a:lnTo>
                    <a:pt x="46" y="20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46" y="154"/>
                  </a:lnTo>
                </a:path>
              </a:pathLst>
            </a:custGeom>
            <a:solidFill>
              <a:srgbClr val="99663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74" name=""/>
            <p:cNvSpPr/>
            <p:nvPr/>
          </p:nvSpPr>
          <p:spPr>
            <a:xfrm>
              <a:off x="2298286" y="2644299"/>
              <a:ext cx="296781" cy="139655"/>
            </a:xfrm>
            <a:custGeom>
              <a:avLst/>
              <a:gdLst>
                <a:gd name="T0" fmla="*/ 0 w 187"/>
                <a:gd name="T1" fmla="*/ 0 h 88"/>
                <a:gd name="T2" fmla="*/ 187 w 187"/>
                <a:gd name="T3" fmla="*/ 88 h 88"/>
              </a:gdLst>
              <a:cxnLst/>
              <a:rect l="T0" t="T1" r="T2" b="T3"/>
              <a:pathLst>
                <a:path w="187" h="88">
                  <a:moveTo>
                    <a:pt x="186" y="20"/>
                  </a:moveTo>
                  <a:lnTo>
                    <a:pt x="136" y="0"/>
                  </a:lnTo>
                  <a:lnTo>
                    <a:pt x="0" y="42"/>
                  </a:lnTo>
                  <a:lnTo>
                    <a:pt x="49" y="63"/>
                  </a:lnTo>
                  <a:lnTo>
                    <a:pt x="95" y="87"/>
                  </a:lnTo>
                  <a:lnTo>
                    <a:pt x="186" y="20"/>
                  </a:lnTo>
                </a:path>
              </a:pathLst>
            </a:custGeom>
            <a:solidFill>
              <a:srgbClr val="ff990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11675" name=""/>
            <p:cNvCxnSpPr/>
            <p:nvPr/>
          </p:nvCxnSpPr>
          <p:spPr>
            <a:xfrm>
              <a:off x="2026845" y="2464957"/>
              <a:ext cx="412714" cy="231698"/>
            </a:xfrm>
            <a:prstGeom prst="line">
              <a:avLst/>
            </a:prstGeom>
            <a:ln w="25452" cap="flat" cmpd="sng" algn="ctr">
              <a:solidFill>
                <a:schemeClr val="tx1"/>
              </a:solidFill>
              <a:prstDash val="solid"/>
              <a:round/>
            </a:ln>
          </p:spPr>
        </p:cxnSp>
        <p:cxnSp>
          <p:nvCxnSpPr>
            <p:cNvPr id="411676" name=""/>
            <p:cNvCxnSpPr/>
            <p:nvPr/>
          </p:nvCxnSpPr>
          <p:spPr>
            <a:xfrm flipH="1" flipV="1">
              <a:off x="2022101" y="2483991"/>
              <a:ext cx="95224" cy="307889"/>
            </a:xfrm>
            <a:prstGeom prst="line">
              <a:avLst/>
            </a:prstGeom>
            <a:ln w="25452" cap="flat" cmpd="sng" algn="ctr">
              <a:solidFill>
                <a:schemeClr val="tx1"/>
              </a:solidFill>
              <a:prstDash val="solid"/>
              <a:round/>
            </a:ln>
          </p:spPr>
        </p:cxnSp>
        <p:sp>
          <p:nvSpPr>
            <p:cNvPr id="411677" name=""/>
            <p:cNvSpPr/>
            <p:nvPr/>
          </p:nvSpPr>
          <p:spPr>
            <a:xfrm>
              <a:off x="2049061" y="2777591"/>
              <a:ext cx="219083" cy="280985"/>
            </a:xfrm>
            <a:custGeom>
              <a:avLst/>
              <a:gdLst>
                <a:gd name="T0" fmla="*/ 0 w 138"/>
                <a:gd name="T1" fmla="*/ 0 h 177"/>
                <a:gd name="T2" fmla="*/ 138 w 138"/>
                <a:gd name="T3" fmla="*/ 177 h 177"/>
              </a:gdLst>
              <a:cxnLst/>
              <a:rect l="T0" t="T1" r="T2" b="T3"/>
              <a:pathLst>
                <a:path w="138" h="177">
                  <a:moveTo>
                    <a:pt x="137" y="133"/>
                  </a:moveTo>
                  <a:lnTo>
                    <a:pt x="137" y="0"/>
                  </a:lnTo>
                  <a:lnTo>
                    <a:pt x="0" y="42"/>
                  </a:lnTo>
                  <a:lnTo>
                    <a:pt x="0" y="176"/>
                  </a:lnTo>
                  <a:lnTo>
                    <a:pt x="137" y="133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78" name=""/>
            <p:cNvSpPr/>
            <p:nvPr/>
          </p:nvSpPr>
          <p:spPr>
            <a:xfrm>
              <a:off x="2372858" y="2676059"/>
              <a:ext cx="222209" cy="280929"/>
            </a:xfrm>
            <a:custGeom>
              <a:avLst/>
              <a:gdLst>
                <a:gd name="T0" fmla="*/ 0 w 140"/>
                <a:gd name="T1" fmla="*/ 0 h 177"/>
                <a:gd name="T2" fmla="*/ 140 w 140"/>
                <a:gd name="T3" fmla="*/ 177 h 177"/>
              </a:gdLst>
              <a:cxnLst/>
              <a:rect l="T0" t="T1" r="T2" b="T3"/>
              <a:pathLst>
                <a:path w="140" h="177">
                  <a:moveTo>
                    <a:pt x="139" y="133"/>
                  </a:moveTo>
                  <a:lnTo>
                    <a:pt x="139" y="0"/>
                  </a:lnTo>
                  <a:lnTo>
                    <a:pt x="0" y="42"/>
                  </a:lnTo>
                  <a:lnTo>
                    <a:pt x="0" y="176"/>
                  </a:lnTo>
                  <a:lnTo>
                    <a:pt x="139" y="133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79" name=""/>
            <p:cNvSpPr/>
            <p:nvPr/>
          </p:nvSpPr>
          <p:spPr>
            <a:xfrm>
              <a:off x="765035" y="3183943"/>
              <a:ext cx="76190" cy="244424"/>
            </a:xfrm>
            <a:custGeom>
              <a:avLst/>
              <a:gdLst>
                <a:gd name="T0" fmla="*/ 0 w 48"/>
                <a:gd name="T1" fmla="*/ 0 h 154"/>
                <a:gd name="T2" fmla="*/ 48 w 48"/>
                <a:gd name="T3" fmla="*/ 154 h 154"/>
              </a:gdLst>
              <a:cxnLst/>
              <a:rect l="T0" t="T1" r="T2" b="T3"/>
              <a:pathLst>
                <a:path w="48" h="154">
                  <a:moveTo>
                    <a:pt x="47" y="153"/>
                  </a:moveTo>
                  <a:lnTo>
                    <a:pt x="47" y="19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47" y="153"/>
                  </a:lnTo>
                </a:path>
              </a:pathLst>
            </a:custGeom>
            <a:solidFill>
              <a:srgbClr val="99663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80" name=""/>
            <p:cNvSpPr/>
            <p:nvPr/>
          </p:nvSpPr>
          <p:spPr>
            <a:xfrm>
              <a:off x="763472" y="3117297"/>
              <a:ext cx="296781" cy="139655"/>
            </a:xfrm>
            <a:custGeom>
              <a:avLst/>
              <a:gdLst>
                <a:gd name="T0" fmla="*/ 0 w 187"/>
                <a:gd name="T1" fmla="*/ 0 h 88"/>
                <a:gd name="T2" fmla="*/ 187 w 187"/>
                <a:gd name="T3" fmla="*/ 88 h 88"/>
              </a:gdLst>
              <a:cxnLst/>
              <a:rect l="T0" t="T1" r="T2" b="T3"/>
              <a:pathLst>
                <a:path w="187" h="88">
                  <a:moveTo>
                    <a:pt x="186" y="19"/>
                  </a:moveTo>
                  <a:lnTo>
                    <a:pt x="138" y="0"/>
                  </a:lnTo>
                  <a:lnTo>
                    <a:pt x="0" y="42"/>
                  </a:lnTo>
                  <a:lnTo>
                    <a:pt x="49" y="62"/>
                  </a:lnTo>
                  <a:lnTo>
                    <a:pt x="108" y="87"/>
                  </a:lnTo>
                  <a:lnTo>
                    <a:pt x="186" y="19"/>
                  </a:lnTo>
                </a:path>
              </a:pathLst>
            </a:custGeom>
            <a:solidFill>
              <a:srgbClr val="ff990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81" name=""/>
            <p:cNvSpPr/>
            <p:nvPr/>
          </p:nvSpPr>
          <p:spPr>
            <a:xfrm>
              <a:off x="1090395" y="3085536"/>
              <a:ext cx="76190" cy="244424"/>
            </a:xfrm>
            <a:custGeom>
              <a:avLst/>
              <a:gdLst>
                <a:gd name="T0" fmla="*/ 0 w 48"/>
                <a:gd name="T1" fmla="*/ 0 h 154"/>
                <a:gd name="T2" fmla="*/ 48 w 48"/>
                <a:gd name="T3" fmla="*/ 154 h 154"/>
              </a:gdLst>
              <a:cxnLst/>
              <a:rect l="T0" t="T1" r="T2" b="T3"/>
              <a:pathLst>
                <a:path w="48" h="154">
                  <a:moveTo>
                    <a:pt x="47" y="153"/>
                  </a:moveTo>
                  <a:lnTo>
                    <a:pt x="47" y="19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47" y="153"/>
                  </a:lnTo>
                </a:path>
              </a:pathLst>
            </a:custGeom>
            <a:solidFill>
              <a:srgbClr val="99663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82" name=""/>
            <p:cNvSpPr/>
            <p:nvPr/>
          </p:nvSpPr>
          <p:spPr>
            <a:xfrm>
              <a:off x="1090395" y="3018890"/>
              <a:ext cx="295218" cy="122184"/>
            </a:xfrm>
            <a:custGeom>
              <a:avLst/>
              <a:gdLst>
                <a:gd name="T0" fmla="*/ 0 w 186"/>
                <a:gd name="T1" fmla="*/ 0 h 77"/>
                <a:gd name="T2" fmla="*/ 186 w 186"/>
                <a:gd name="T3" fmla="*/ 77 h 77"/>
              </a:gdLst>
              <a:cxnLst/>
              <a:rect l="T0" t="T1" r="T2" b="T3"/>
              <a:pathLst>
                <a:path w="186" h="77">
                  <a:moveTo>
                    <a:pt x="185" y="19"/>
                  </a:moveTo>
                  <a:lnTo>
                    <a:pt x="136" y="0"/>
                  </a:lnTo>
                  <a:lnTo>
                    <a:pt x="0" y="41"/>
                  </a:lnTo>
                  <a:lnTo>
                    <a:pt x="47" y="61"/>
                  </a:lnTo>
                  <a:lnTo>
                    <a:pt x="97" y="76"/>
                  </a:lnTo>
                  <a:lnTo>
                    <a:pt x="185" y="19"/>
                  </a:lnTo>
                </a:path>
              </a:pathLst>
            </a:custGeom>
            <a:solidFill>
              <a:srgbClr val="ff990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11683" name=""/>
            <p:cNvCxnSpPr/>
            <p:nvPr/>
          </p:nvCxnSpPr>
          <p:spPr>
            <a:xfrm flipH="1">
              <a:off x="912672" y="2683985"/>
              <a:ext cx="390443" cy="471379"/>
            </a:xfrm>
            <a:prstGeom prst="line">
              <a:avLst/>
            </a:prstGeom>
            <a:ln w="25452" cap="flat" cmpd="sng" algn="ctr">
              <a:solidFill>
                <a:schemeClr val="tx1"/>
              </a:solidFill>
              <a:prstDash val="solid"/>
              <a:round/>
            </a:ln>
          </p:spPr>
        </p:cxnSp>
        <p:cxnSp>
          <p:nvCxnSpPr>
            <p:cNvPr id="411684" name=""/>
            <p:cNvCxnSpPr/>
            <p:nvPr/>
          </p:nvCxnSpPr>
          <p:spPr>
            <a:xfrm flipV="1">
              <a:off x="1231669" y="2691911"/>
              <a:ext cx="85735" cy="377773"/>
            </a:xfrm>
            <a:prstGeom prst="line">
              <a:avLst/>
            </a:prstGeom>
            <a:ln w="25452" cap="flat" cmpd="sng" algn="ctr">
              <a:solidFill>
                <a:schemeClr val="tx1"/>
              </a:solidFill>
              <a:prstDash val="solid"/>
              <a:round/>
            </a:ln>
          </p:spPr>
        </p:cxnSp>
        <p:sp>
          <p:nvSpPr>
            <p:cNvPr id="411685" name=""/>
            <p:cNvSpPr/>
            <p:nvPr/>
          </p:nvSpPr>
          <p:spPr>
            <a:xfrm>
              <a:off x="839607" y="3147438"/>
              <a:ext cx="220646" cy="280929"/>
            </a:xfrm>
            <a:custGeom>
              <a:avLst/>
              <a:gdLst>
                <a:gd name="T0" fmla="*/ 0 w 139"/>
                <a:gd name="T1" fmla="*/ 0 h 177"/>
                <a:gd name="T2" fmla="*/ 139 w 139"/>
                <a:gd name="T3" fmla="*/ 177 h 177"/>
              </a:gdLst>
              <a:cxnLst/>
              <a:rect l="T0" t="T1" r="T2" b="T3"/>
              <a:pathLst>
                <a:path w="139" h="177">
                  <a:moveTo>
                    <a:pt x="138" y="133"/>
                  </a:moveTo>
                  <a:lnTo>
                    <a:pt x="138" y="0"/>
                  </a:lnTo>
                  <a:lnTo>
                    <a:pt x="0" y="42"/>
                  </a:lnTo>
                  <a:lnTo>
                    <a:pt x="0" y="176"/>
                  </a:lnTo>
                  <a:lnTo>
                    <a:pt x="138" y="133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86" name=""/>
            <p:cNvSpPr/>
            <p:nvPr/>
          </p:nvSpPr>
          <p:spPr>
            <a:xfrm>
              <a:off x="1165023" y="3049032"/>
              <a:ext cx="219027" cy="280929"/>
            </a:xfrm>
            <a:custGeom>
              <a:avLst/>
              <a:gdLst>
                <a:gd name="T0" fmla="*/ 0 w 138"/>
                <a:gd name="T1" fmla="*/ 0 h 177"/>
                <a:gd name="T2" fmla="*/ 138 w 138"/>
                <a:gd name="T3" fmla="*/ 177 h 177"/>
              </a:gdLst>
              <a:cxnLst/>
              <a:rect l="T0" t="T1" r="T2" b="T3"/>
              <a:pathLst>
                <a:path w="138" h="177">
                  <a:moveTo>
                    <a:pt x="137" y="133"/>
                  </a:moveTo>
                  <a:lnTo>
                    <a:pt x="137" y="0"/>
                  </a:lnTo>
                  <a:lnTo>
                    <a:pt x="0" y="42"/>
                  </a:lnTo>
                  <a:lnTo>
                    <a:pt x="0" y="176"/>
                  </a:lnTo>
                  <a:lnTo>
                    <a:pt x="137" y="133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87" name=""/>
            <p:cNvSpPr/>
            <p:nvPr/>
          </p:nvSpPr>
          <p:spPr>
            <a:xfrm>
              <a:off x="1404703" y="2990312"/>
              <a:ext cx="76190" cy="244424"/>
            </a:xfrm>
            <a:custGeom>
              <a:avLst/>
              <a:gdLst>
                <a:gd name="T0" fmla="*/ 0 w 48"/>
                <a:gd name="T1" fmla="*/ 0 h 154"/>
                <a:gd name="T2" fmla="*/ 48 w 48"/>
                <a:gd name="T3" fmla="*/ 154 h 154"/>
              </a:gdLst>
              <a:cxnLst/>
              <a:rect l="T0" t="T1" r="T2" b="T3"/>
              <a:pathLst>
                <a:path w="48" h="154">
                  <a:moveTo>
                    <a:pt x="47" y="153"/>
                  </a:moveTo>
                  <a:lnTo>
                    <a:pt x="47" y="19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47" y="153"/>
                  </a:lnTo>
                </a:path>
              </a:pathLst>
            </a:custGeom>
            <a:solidFill>
              <a:srgbClr val="99663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88" name=""/>
            <p:cNvSpPr/>
            <p:nvPr/>
          </p:nvSpPr>
          <p:spPr>
            <a:xfrm>
              <a:off x="1404703" y="2923666"/>
              <a:ext cx="295218" cy="122184"/>
            </a:xfrm>
            <a:custGeom>
              <a:avLst/>
              <a:gdLst>
                <a:gd name="T0" fmla="*/ 0 w 186"/>
                <a:gd name="T1" fmla="*/ 0 h 77"/>
                <a:gd name="T2" fmla="*/ 186 w 186"/>
                <a:gd name="T3" fmla="*/ 77 h 77"/>
              </a:gdLst>
              <a:cxnLst/>
              <a:rect l="T0" t="T1" r="T2" b="T3"/>
              <a:pathLst>
                <a:path w="186" h="77">
                  <a:moveTo>
                    <a:pt x="185" y="19"/>
                  </a:moveTo>
                  <a:lnTo>
                    <a:pt x="136" y="0"/>
                  </a:lnTo>
                  <a:lnTo>
                    <a:pt x="0" y="41"/>
                  </a:lnTo>
                  <a:lnTo>
                    <a:pt x="47" y="61"/>
                  </a:lnTo>
                  <a:lnTo>
                    <a:pt x="97" y="76"/>
                  </a:lnTo>
                  <a:lnTo>
                    <a:pt x="185" y="19"/>
                  </a:lnTo>
                </a:path>
              </a:pathLst>
            </a:custGeom>
            <a:solidFill>
              <a:srgbClr val="ff990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89" name=""/>
            <p:cNvSpPr/>
            <p:nvPr/>
          </p:nvSpPr>
          <p:spPr>
            <a:xfrm>
              <a:off x="1730064" y="2887161"/>
              <a:ext cx="74572" cy="245987"/>
            </a:xfrm>
            <a:custGeom>
              <a:avLst/>
              <a:gdLst>
                <a:gd name="T0" fmla="*/ 0 w 47"/>
                <a:gd name="T1" fmla="*/ 0 h 155"/>
                <a:gd name="T2" fmla="*/ 47 w 47"/>
                <a:gd name="T3" fmla="*/ 155 h 155"/>
              </a:gdLst>
              <a:cxnLst/>
              <a:rect l="T0" t="T1" r="T2" b="T3"/>
              <a:pathLst>
                <a:path w="47" h="155">
                  <a:moveTo>
                    <a:pt x="46" y="154"/>
                  </a:moveTo>
                  <a:lnTo>
                    <a:pt x="46" y="20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46" y="154"/>
                  </a:lnTo>
                </a:path>
              </a:pathLst>
            </a:custGeom>
            <a:solidFill>
              <a:srgbClr val="99663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90" name=""/>
            <p:cNvSpPr/>
            <p:nvPr/>
          </p:nvSpPr>
          <p:spPr>
            <a:xfrm>
              <a:off x="1728445" y="2820459"/>
              <a:ext cx="296837" cy="139711"/>
            </a:xfrm>
            <a:custGeom>
              <a:avLst/>
              <a:gdLst>
                <a:gd name="T0" fmla="*/ 0 w 187"/>
                <a:gd name="T1" fmla="*/ 0 h 88"/>
                <a:gd name="T2" fmla="*/ 187 w 187"/>
                <a:gd name="T3" fmla="*/ 88 h 88"/>
              </a:gdLst>
              <a:cxnLst/>
              <a:rect l="T0" t="T1" r="T2" b="T3"/>
              <a:pathLst>
                <a:path w="187" h="88">
                  <a:moveTo>
                    <a:pt x="186" y="20"/>
                  </a:moveTo>
                  <a:lnTo>
                    <a:pt x="136" y="0"/>
                  </a:lnTo>
                  <a:lnTo>
                    <a:pt x="0" y="42"/>
                  </a:lnTo>
                  <a:lnTo>
                    <a:pt x="49" y="63"/>
                  </a:lnTo>
                  <a:lnTo>
                    <a:pt x="95" y="87"/>
                  </a:lnTo>
                  <a:lnTo>
                    <a:pt x="186" y="20"/>
                  </a:lnTo>
                </a:path>
              </a:pathLst>
            </a:custGeom>
            <a:solidFill>
              <a:srgbClr val="ff990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11691" name=""/>
            <p:cNvCxnSpPr/>
            <p:nvPr/>
          </p:nvCxnSpPr>
          <p:spPr>
            <a:xfrm>
              <a:off x="1717337" y="2574471"/>
              <a:ext cx="152381" cy="298400"/>
            </a:xfrm>
            <a:prstGeom prst="line">
              <a:avLst/>
            </a:prstGeom>
            <a:ln w="25452" cap="flat" cmpd="sng" algn="ctr">
              <a:solidFill>
                <a:schemeClr val="tx1"/>
              </a:solidFill>
              <a:prstDash val="solid"/>
              <a:round/>
            </a:ln>
          </p:spPr>
        </p:cxnSp>
        <p:cxnSp>
          <p:nvCxnSpPr>
            <p:cNvPr id="411692" name=""/>
            <p:cNvCxnSpPr/>
            <p:nvPr/>
          </p:nvCxnSpPr>
          <p:spPr>
            <a:xfrm flipV="1">
              <a:off x="1547540" y="2558563"/>
              <a:ext cx="160307" cy="409533"/>
            </a:xfrm>
            <a:prstGeom prst="line">
              <a:avLst/>
            </a:prstGeom>
            <a:ln w="25452" cap="flat" cmpd="sng" algn="ctr">
              <a:solidFill>
                <a:schemeClr val="tx1"/>
              </a:solidFill>
              <a:prstDash val="solid"/>
              <a:round/>
            </a:ln>
          </p:spPr>
        </p:cxnSp>
        <p:sp>
          <p:nvSpPr>
            <p:cNvPr id="411693" name=""/>
            <p:cNvSpPr/>
            <p:nvPr/>
          </p:nvSpPr>
          <p:spPr>
            <a:xfrm>
              <a:off x="1479276" y="2953807"/>
              <a:ext cx="219027" cy="280929"/>
            </a:xfrm>
            <a:custGeom>
              <a:avLst/>
              <a:gdLst>
                <a:gd name="T0" fmla="*/ 0 w 138"/>
                <a:gd name="T1" fmla="*/ 0 h 177"/>
                <a:gd name="T2" fmla="*/ 138 w 138"/>
                <a:gd name="T3" fmla="*/ 177 h 177"/>
              </a:gdLst>
              <a:cxnLst/>
              <a:rect l="T0" t="T1" r="T2" b="T3"/>
              <a:pathLst>
                <a:path w="138" h="177">
                  <a:moveTo>
                    <a:pt x="137" y="133"/>
                  </a:moveTo>
                  <a:lnTo>
                    <a:pt x="137" y="0"/>
                  </a:lnTo>
                  <a:lnTo>
                    <a:pt x="0" y="42"/>
                  </a:lnTo>
                  <a:lnTo>
                    <a:pt x="0" y="176"/>
                  </a:lnTo>
                  <a:lnTo>
                    <a:pt x="137" y="133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94" name=""/>
            <p:cNvSpPr/>
            <p:nvPr/>
          </p:nvSpPr>
          <p:spPr>
            <a:xfrm>
              <a:off x="1803073" y="2852219"/>
              <a:ext cx="222209" cy="280929"/>
            </a:xfrm>
            <a:custGeom>
              <a:avLst/>
              <a:gdLst>
                <a:gd name="T0" fmla="*/ 0 w 140"/>
                <a:gd name="T1" fmla="*/ 0 h 177"/>
                <a:gd name="T2" fmla="*/ 140 w 140"/>
                <a:gd name="T3" fmla="*/ 177 h 177"/>
              </a:gdLst>
              <a:cxnLst/>
              <a:rect l="T0" t="T1" r="T2" b="T3"/>
              <a:pathLst>
                <a:path w="140" h="177">
                  <a:moveTo>
                    <a:pt x="139" y="133"/>
                  </a:moveTo>
                  <a:lnTo>
                    <a:pt x="139" y="0"/>
                  </a:lnTo>
                  <a:lnTo>
                    <a:pt x="0" y="42"/>
                  </a:lnTo>
                  <a:lnTo>
                    <a:pt x="0" y="176"/>
                  </a:lnTo>
                  <a:lnTo>
                    <a:pt x="139" y="133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1695" name=""/>
            <p:cNvSpPr txBox="1"/>
            <p:nvPr/>
          </p:nvSpPr>
          <p:spPr>
            <a:xfrm>
              <a:off x="1752279" y="1630039"/>
              <a:ext cx="721046" cy="2444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2075" tIns="46038" rIns="92075" bIns="46038" anchor="t">
              <a:spAutoFit/>
            </a:bodyPr>
            <a:p>
              <a:pPr marL="0" lvl="0" indent="0" algn="l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</a:rPr>
                <a:t>root 노드</a:t>
              </a:r>
              <a:endParaRPr xmlns:mc="http://schemas.openxmlformats.org/markup-compatibility/2006" xmlns:hp="http://schemas.haansoft.com/office/presentation/8.0" kumimoji="1" lang="ko-KR" altLang="en-US" sz="1800" b="0" i="0" mc:Ignorable="hp" hp:hslEmbossed="0">
                <a:solidFill>
                  <a:schemeClr val="tx1"/>
                </a:solidFill>
                <a:latin typeface="Arial"/>
                <a:ea typeface="HY견고딕"/>
              </a:endParaRPr>
            </a:p>
          </p:txBody>
        </p:sp>
        <p:sp>
          <p:nvSpPr>
            <p:cNvPr id="411696" name=""/>
            <p:cNvSpPr txBox="1"/>
            <p:nvPr/>
          </p:nvSpPr>
          <p:spPr>
            <a:xfrm>
              <a:off x="533280" y="2239566"/>
              <a:ext cx="739895" cy="396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2075" tIns="46038" rIns="92075" bIns="46038" anchor="t">
              <a:spAutoFit/>
            </a:bodyPr>
            <a:p>
              <a:pPr marL="0" lvl="0" indent="0" algn="l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</a:rPr>
                <a:t>분기</a:t>
              </a:r>
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endParaRPr>
            </a:p>
            <a:p>
              <a:pPr marL="0" lvl="0" indent="0" algn="l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</a:rPr>
                <a:t>(branch</a:t>
              </a:r>
              <a:r>
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<a:solidFill>
                    <a:schemeClr val="tx1"/>
                  </a:solidFill>
                  <a:latin typeface="굴림"/>
                  <a:ea typeface="굴림"/>
                </a:rPr>
                <a:t> )</a:t>
              </a:r>
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411697" name=""/>
            <p:cNvSpPr txBox="1"/>
            <p:nvPr/>
          </p:nvSpPr>
          <p:spPr>
            <a:xfrm>
              <a:off x="0" y="3001419"/>
              <a:ext cx="863601" cy="396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2075" tIns="46038" rIns="92075" bIns="46038" anchor="t">
              <a:spAutoFit/>
            </a:bodyPr>
            <a:p>
              <a:pPr marL="0" lvl="0" indent="0" algn="l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</a:rPr>
                <a:t>최하위</a:t>
              </a:r>
              <a:r>
                <a:rPr xmlns:mc="http://schemas.openxmlformats.org/markup-compatibility/2006" xmlns:hp="http://schemas.haansoft.com/office/presentation/8.0" kumimoji="1" lang="ko-KR" altLang="en-GB" sz="1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</a:rPr>
                <a:t> 노드</a:t>
              </a:r>
              <a:endParaRPr xmlns:mc="http://schemas.openxmlformats.org/markup-compatibility/2006" xmlns:hp="http://schemas.haansoft.com/office/presentation/8.0" kumimoji="1" lang="ko-KR" altLang="en-GB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endParaRPr>
            </a:p>
            <a:p>
              <a:pPr marL="0" lvl="0" indent="0" algn="l" rtl="0" eaLnBrk="0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GB" sz="1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</a:rPr>
                <a:t>(</a:t>
              </a:r>
              <a:r>
                <a:rPr xmlns:mc="http://schemas.openxmlformats.org/markup-compatibility/2006" xmlns:hp="http://schemas.haansoft.com/office/presentation/8.0" kumimoji="1" lang="en-GB" altLang="ko-KR" sz="1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</a:rPr>
                <a:t>node)</a:t>
              </a:r>
              <a:r>
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<a:solidFill>
                    <a:schemeClr val="tx1"/>
                  </a:solidFill>
                  <a:latin typeface="굴림"/>
                  <a:ea typeface="굴림"/>
                </a:rPr>
                <a:t> </a:t>
              </a:r>
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411698" name=""/>
            <p:cNvSpPr txBox="1"/>
            <p:nvPr/>
          </p:nvSpPr>
          <p:spPr>
            <a:xfrm rot="20880000">
              <a:off x="914235" y="3306183"/>
              <a:ext cx="73009" cy="28522"/>
            </a:xfrm>
            <a:prstGeom prst="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ctr">
              <a:noAutofit/>
            </a:bodyPr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1699" name=""/>
          <p:cNvSpPr txBox="1"/>
          <p:nvPr/>
        </p:nvSpPr>
        <p:spPr>
          <a:xfrm>
            <a:off x="5203980" y="4021056"/>
            <a:ext cx="1447515" cy="761853"/>
          </a:xfrm>
          <a:prstGeom prst="rect">
            <a:avLst/>
          </a:prstGeom>
          <a:noFill/>
          <a:ln w="12726" cap="flat" cmpd="sng" algn="ctr">
            <a:solidFill>
              <a:srgbClr val="ff0000"/>
            </a:solidFill>
            <a:prstDash val="solid"/>
            <a:round/>
          </a:ln>
        </p:spPr>
        <p:txBody>
          <a:bodyPr vert="horz" wrap="none" lIns="90488" tIns="44450" rIns="90488" bIns="4445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1700" name=""/>
          <p:cNvSpPr txBox="1"/>
          <p:nvPr/>
        </p:nvSpPr>
        <p:spPr>
          <a:xfrm>
            <a:off x="5203980" y="4325764"/>
            <a:ext cx="5463195" cy="93661"/>
          </a:xfrm>
          <a:prstGeom prst="rect">
            <a:avLst/>
          </a:prstGeom>
          <a:noFill/>
          <a:ln w="12726" cap="flat" cmpd="sng" algn="ctr">
            <a:solidFill>
              <a:srgbClr val="0000ff"/>
            </a:solidFill>
            <a:prstDash val="solid"/>
            <a:round/>
          </a:ln>
        </p:spPr>
        <p:txBody>
          <a:bodyPr vert="horz" wrap="none" lIns="90488" tIns="44450" rIns="90488" bIns="4445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1701" name=""/>
          <p:cNvSpPr/>
          <p:nvPr/>
        </p:nvSpPr>
        <p:spPr>
          <a:xfrm>
            <a:off x="4365936" y="4144859"/>
            <a:ext cx="761853" cy="152326"/>
          </a:xfrm>
          <a:prstGeom prst="rightArrow">
            <a:avLst>
              <a:gd name="adj1" fmla="val 50000"/>
              <a:gd name="adj2" fmla="val 113301"/>
            </a:avLst>
          </a:prstGeom>
          <a:solidFill>
            <a:srgbClr val="0000ff"/>
          </a:solidFill>
          <a:ln w="28634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tIns="44450" rIns="90488" bIns="4445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1702" name=""/>
          <p:cNvSpPr txBox="1"/>
          <p:nvPr/>
        </p:nvSpPr>
        <p:spPr>
          <a:xfrm>
            <a:off x="5203980" y="3716292"/>
            <a:ext cx="1447515" cy="228572"/>
          </a:xfrm>
          <a:prstGeom prst="rect">
            <a:avLst/>
          </a:prstGeom>
          <a:noFill/>
          <a:ln w="12726" cap="flat" cmpd="sng" algn="ctr">
            <a:solidFill>
              <a:srgbClr val="ff0000"/>
            </a:solidFill>
            <a:prstDash val="solid"/>
            <a:round/>
          </a:ln>
        </p:spPr>
        <p:txBody>
          <a:bodyPr vert="horz" wrap="none" lIns="90488" tIns="44450" rIns="90488" bIns="4445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1703" name=""/>
          <p:cNvCxnSpPr/>
          <p:nvPr/>
        </p:nvCxnSpPr>
        <p:spPr>
          <a:xfrm flipV="1">
            <a:off x="5813451" y="4782909"/>
            <a:ext cx="0" cy="304707"/>
          </a:xfrm>
          <a:prstGeom prst="line">
            <a:avLst/>
          </a:prstGeom>
          <a:ln w="3181" cap="flat" cmpd="sng" algn="ctr">
            <a:solidFill>
              <a:schemeClr val="tx1"/>
            </a:solidFill>
            <a:prstDash val="solid"/>
            <a:round/>
            <a:tailEnd type="triangle" w="med" len="med"/>
          </a:ln>
        </p:spPr>
      </p:cxnSp>
      <p:sp>
        <p:nvSpPr>
          <p:cNvPr id="411704" name=""/>
          <p:cNvSpPr txBox="1"/>
          <p:nvPr/>
        </p:nvSpPr>
        <p:spPr>
          <a:xfrm>
            <a:off x="4629394" y="5087617"/>
            <a:ext cx="2558043" cy="241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0488" tIns="44450" rIns="90488" bIns="44450" anchor="ctr">
            <a:spAutoFit/>
          </a:bodyPr>
          <a:p>
            <a:pPr marL="0" lvl="0" indent="0" algn="ctr" rtl="0" eaLnBrk="0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굴림"/>
                <a:ea typeface="굴림"/>
              </a:rPr>
              <a:t>행은 서로 다른, 유일한 ROWID를 가진다.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411705" name=""/>
          <p:cNvSpPr txBox="1"/>
          <p:nvPr/>
        </p:nvSpPr>
        <p:spPr>
          <a:xfrm>
            <a:off x="4370680" y="3916287"/>
            <a:ext cx="597432" cy="241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0488" tIns="44450" rIns="90488" bIns="44450" anchor="ctr">
            <a:spAutoFit/>
          </a:bodyPr>
          <a:p>
            <a:pPr marL="0" lvl="0" indent="0" algn="ctr" rtl="0" eaLnBrk="0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tx1"/>
                </a:solidFill>
                <a:latin typeface="굴림"/>
                <a:ea typeface="굴림"/>
              </a:rPr>
              <a:t>ROWID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tx1"/>
              </a:solidFill>
              <a:latin typeface="굴림"/>
              <a:ea typeface="굴림"/>
            </a:endParaRPr>
          </a:p>
        </p:txBody>
      </p:sp>
      <p:pic>
        <p:nvPicPr>
          <p:cNvPr id="41170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677205" y="4144859"/>
            <a:ext cx="2666514" cy="739638"/>
          </a:xfrm>
          <a:prstGeom prst="rect">
            <a:avLst/>
          </a:prstGeom>
          <a:noFill/>
          <a:ln w="12726" cap="flat" cmpd="sng" algn="ctr">
            <a:solidFill>
              <a:schemeClr val="tx1"/>
            </a:solidFill>
            <a:prstDash val="solid"/>
            <a:round/>
          </a:ln>
        </p:spPr>
      </p:pic>
      <p:sp>
        <p:nvSpPr>
          <p:cNvPr id="411707" name=""/>
          <p:cNvSpPr/>
          <p:nvPr/>
        </p:nvSpPr>
        <p:spPr>
          <a:xfrm>
            <a:off x="1677205" y="3306815"/>
            <a:ext cx="2666514" cy="838044"/>
          </a:xfrm>
          <a:prstGeom prst="triangle">
            <a:avLst>
              <a:gd name="adj" fmla="val 28906"/>
            </a:avLst>
          </a:prstGeom>
          <a:solidFill>
            <a:srgbClr val="ccccff"/>
          </a:solidFill>
          <a:ln w="12726" cap="flat" cmpd="sng" algn="ctr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tIns="44450" rIns="90488" bIns="4445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1708" name=""/>
          <p:cNvSpPr txBox="1"/>
          <p:nvPr/>
        </p:nvSpPr>
        <p:spPr>
          <a:xfrm>
            <a:off x="1677205" y="4144859"/>
            <a:ext cx="990426" cy="761853"/>
          </a:xfrm>
          <a:prstGeom prst="rect">
            <a:avLst/>
          </a:prstGeom>
          <a:noFill/>
          <a:ln w="12726" cap="flat" cmpd="sng" algn="ctr">
            <a:solidFill>
              <a:srgbClr val="ff0000"/>
            </a:solidFill>
            <a:prstDash val="solid"/>
            <a:round/>
          </a:ln>
        </p:spPr>
        <p:txBody>
          <a:bodyPr vert="horz" wrap="none" lIns="90488" tIns="44450" rIns="90488" bIns="4445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1709" name=""/>
          <p:cNvCxnSpPr/>
          <p:nvPr/>
        </p:nvCxnSpPr>
        <p:spPr>
          <a:xfrm flipV="1">
            <a:off x="2156511" y="4906713"/>
            <a:ext cx="0" cy="304707"/>
          </a:xfrm>
          <a:prstGeom prst="line">
            <a:avLst/>
          </a:prstGeom>
          <a:ln w="3181" cap="flat" cmpd="sng" algn="ctr">
            <a:solidFill>
              <a:schemeClr val="tx1"/>
            </a:solidFill>
            <a:prstDash val="solid"/>
            <a:round/>
            <a:tailEnd type="triangle" w="med" len="med"/>
          </a:ln>
        </p:spPr>
      </p:cxnSp>
      <p:sp>
        <p:nvSpPr>
          <p:cNvPr id="411710" name=""/>
          <p:cNvSpPr txBox="1"/>
          <p:nvPr/>
        </p:nvSpPr>
        <p:spPr>
          <a:xfrm>
            <a:off x="1851803" y="5287611"/>
            <a:ext cx="954134" cy="4698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0488" tIns="44450" rIns="90488" bIns="44450" anchor="ctr">
            <a:spAutoFit/>
          </a:bodyPr>
          <a:p>
            <a:pPr marL="0" lvl="0" indent="0" algn="ctr" rtl="0" eaLnBrk="0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굴림"/>
                <a:ea typeface="굴림"/>
              </a:rPr>
              <a:t>first_name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굴림"/>
              <a:ea typeface="굴림"/>
            </a:endParaRPr>
          </a:p>
          <a:p>
            <a:pPr marL="0" lvl="0" indent="0" algn="ctr" rtl="0" eaLnBrk="0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굴림"/>
                <a:ea typeface="굴림"/>
              </a:rPr>
              <a:t>(인덱스 컬럼)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411711" name=""/>
          <p:cNvSpPr txBox="1"/>
          <p:nvPr/>
        </p:nvSpPr>
        <p:spPr>
          <a:xfrm>
            <a:off x="2820013" y="4144859"/>
            <a:ext cx="1523706" cy="761853"/>
          </a:xfrm>
          <a:prstGeom prst="rect">
            <a:avLst/>
          </a:prstGeom>
          <a:noFill/>
          <a:ln w="12726" cap="flat" cmpd="sng" algn="ctr">
            <a:solidFill>
              <a:srgbClr val="ff0000"/>
            </a:solidFill>
            <a:prstDash val="solid"/>
            <a:round/>
          </a:ln>
        </p:spPr>
        <p:txBody>
          <a:bodyPr vert="horz" wrap="none" lIns="90488" tIns="44450" rIns="90488" bIns="4445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1712" name=""/>
          <p:cNvCxnSpPr/>
          <p:nvPr/>
        </p:nvCxnSpPr>
        <p:spPr>
          <a:xfrm flipV="1">
            <a:off x="3429485" y="4906713"/>
            <a:ext cx="1562" cy="304707"/>
          </a:xfrm>
          <a:prstGeom prst="line">
            <a:avLst/>
          </a:prstGeom>
          <a:ln w="3181" cap="flat" cmpd="sng" algn="ctr">
            <a:solidFill>
              <a:schemeClr val="tx1"/>
            </a:solidFill>
            <a:prstDash val="solid"/>
            <a:round/>
            <a:tailEnd type="triangle" w="med" len="med"/>
          </a:ln>
        </p:spPr>
      </p:cxnSp>
      <p:sp>
        <p:nvSpPr>
          <p:cNvPr id="411713" name=""/>
          <p:cNvSpPr txBox="1"/>
          <p:nvPr/>
        </p:nvSpPr>
        <p:spPr>
          <a:xfrm>
            <a:off x="3134266" y="5135230"/>
            <a:ext cx="595596" cy="241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0488" tIns="44450" rIns="90488" bIns="44450" anchor="ctr">
            <a:spAutoFit/>
          </a:bodyPr>
          <a:p>
            <a:pPr marL="0" lvl="0" indent="0" algn="ctr" rtl="0" eaLnBrk="0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tx1"/>
                </a:solidFill>
                <a:latin typeface="굴림"/>
                <a:ea typeface="굴림"/>
              </a:rPr>
              <a:t>ROWID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411714" name=""/>
          <p:cNvSpPr txBox="1"/>
          <p:nvPr/>
        </p:nvSpPr>
        <p:spPr>
          <a:xfrm>
            <a:off x="2820013" y="4144859"/>
            <a:ext cx="1523706" cy="152326"/>
          </a:xfrm>
          <a:prstGeom prst="rect">
            <a:avLst/>
          </a:prstGeom>
          <a:noFill/>
          <a:ln w="12726" cap="flat" cmpd="sng" algn="ctr">
            <a:solidFill>
              <a:srgbClr val="0000ff"/>
            </a:solidFill>
            <a:prstDash val="solid"/>
            <a:round/>
          </a:ln>
        </p:spPr>
        <p:txBody>
          <a:bodyPr vert="horz" wrap="none" lIns="90488" tIns="44450" rIns="90488" bIns="4445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1715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5203980" y="3259147"/>
            <a:ext cx="2010993" cy="3508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1716" name="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848621" y="1268806"/>
            <a:ext cx="2529985" cy="4729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1717" name=""/>
          <p:cNvSpPr/>
          <p:nvPr/>
        </p:nvSpPr>
        <p:spPr>
          <a:xfrm>
            <a:off x="2385083" y="1859243"/>
            <a:ext cx="533336" cy="228572"/>
          </a:xfrm>
          <a:prstGeom prst="rightArrow">
            <a:avLst>
              <a:gd name="adj1" fmla="val 50000"/>
              <a:gd name="adj2" fmla="val 55729"/>
            </a:avLst>
          </a:prstGeom>
          <a:solidFill>
            <a:srgbClr val="0000ff"/>
          </a:solidFill>
          <a:ln w="28634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tIns="44450" rIns="90488" bIns="4445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1718" name=""/>
          <p:cNvSpPr/>
          <p:nvPr/>
        </p:nvSpPr>
        <p:spPr>
          <a:xfrm>
            <a:off x="2080320" y="1859243"/>
            <a:ext cx="152381" cy="152381"/>
          </a:xfrm>
          <a:prstGeom prst="ellipse">
            <a:avLst/>
          </a:prstGeom>
          <a:solidFill>
            <a:schemeClr val="accent1"/>
          </a:solidFill>
          <a:ln w="25452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101600" tIns="50800" rIns="101600" bIns="50800" anchor="ctr">
            <a:noAutofit/>
          </a:bodyPr>
          <a:p>
            <a:pPr marL="0" lvl="0" indent="0" algn="ctr" defTabSz="1111397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2"/>
                </a:solidFill>
                <a:latin typeface="Arial"/>
                <a:ea typeface="굴림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2"/>
              </a:solidFill>
              <a:latin typeface="Arial"/>
              <a:ea typeface="굴림"/>
            </a:endParaRPr>
          </a:p>
        </p:txBody>
      </p:sp>
      <p:sp>
        <p:nvSpPr>
          <p:cNvPr id="411719" name=""/>
          <p:cNvSpPr/>
          <p:nvPr/>
        </p:nvSpPr>
        <p:spPr>
          <a:xfrm>
            <a:off x="2766038" y="3611523"/>
            <a:ext cx="152381" cy="152381"/>
          </a:xfrm>
          <a:prstGeom prst="ellipse">
            <a:avLst/>
          </a:prstGeom>
          <a:solidFill>
            <a:schemeClr val="accent1"/>
          </a:solidFill>
          <a:ln w="25452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101600" tIns="50800" rIns="101600" bIns="50800" anchor="ctr">
            <a:noAutofit/>
          </a:bodyPr>
          <a:p>
            <a:pPr marL="0" lvl="0" indent="0" algn="ctr" defTabSz="1111397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2"/>
                </a:solidFill>
                <a:latin typeface="Arial"/>
                <a:ea typeface="굴림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2"/>
              </a:solidFill>
              <a:latin typeface="Arial"/>
              <a:ea typeface="굴림"/>
            </a:endParaRPr>
          </a:p>
        </p:txBody>
      </p:sp>
      <p:sp>
        <p:nvSpPr>
          <p:cNvPr id="411720" name=""/>
          <p:cNvSpPr/>
          <p:nvPr/>
        </p:nvSpPr>
        <p:spPr>
          <a:xfrm>
            <a:off x="4899216" y="3916287"/>
            <a:ext cx="152381" cy="152381"/>
          </a:xfrm>
          <a:prstGeom prst="ellipse">
            <a:avLst/>
          </a:prstGeom>
          <a:solidFill>
            <a:schemeClr val="accent1"/>
          </a:solidFill>
          <a:ln w="25452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101600" tIns="50800" rIns="101600" bIns="50800" anchor="ctr">
            <a:noAutofit/>
          </a:bodyPr>
          <a:p>
            <a:pPr marL="0" lvl="0" indent="0" algn="ctr" defTabSz="1111397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2"/>
                </a:solidFill>
                <a:latin typeface="Arial"/>
                <a:ea typeface="굴림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2"/>
              </a:solidFill>
              <a:latin typeface="Arial"/>
              <a:ea typeface="굴림"/>
            </a:endParaRPr>
          </a:p>
        </p:txBody>
      </p:sp>
      <p:sp>
        <p:nvSpPr>
          <p:cNvPr id="411721" name=""/>
          <p:cNvSpPr/>
          <p:nvPr/>
        </p:nvSpPr>
        <p:spPr>
          <a:xfrm>
            <a:off x="6816604" y="4365450"/>
            <a:ext cx="152326" cy="152381"/>
          </a:xfrm>
          <a:prstGeom prst="ellipse">
            <a:avLst/>
          </a:prstGeom>
          <a:solidFill>
            <a:schemeClr val="accent1"/>
          </a:solidFill>
          <a:ln w="25452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101600" tIns="50800" rIns="101600" bIns="50800" anchor="ctr">
            <a:noAutofit/>
          </a:bodyPr>
          <a:p>
            <a:pPr marL="0" lvl="0" indent="0" algn="ctr" defTabSz="1111397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2"/>
                </a:solidFill>
                <a:latin typeface="Arial"/>
                <a:ea typeface="굴림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2"/>
              </a:solidFill>
              <a:latin typeface="Arial"/>
              <a:ea typeface="굴림"/>
            </a:endParaRPr>
          </a:p>
        </p:txBody>
      </p:sp>
      <p:sp>
        <p:nvSpPr>
          <p:cNvPr id="411723" name=""/>
          <p:cNvSpPr txBox="1"/>
          <p:nvPr/>
        </p:nvSpPr>
        <p:spPr>
          <a:xfrm>
            <a:off x="1775612" y="621211"/>
            <a:ext cx="8640776" cy="360302"/>
          </a:xfrm>
          <a:prstGeom prst="rect">
            <a:avLst/>
          </a:prstGeom>
          <a:gradFill flip="xy" rotWithShape="1">
            <a:gsLst>
              <a:gs pos="0">
                <a:srgbClr val="ffeaea">
                  <a:alpha val="100000"/>
                </a:srgbClr>
              </a:gs>
              <a:gs pos="100000">
                <a:srgbClr val="ff0000">
                  <a:alpha val="100000"/>
                </a:srgbClr>
              </a:gs>
            </a:gsLst>
            <a:lin ang="10800000" scaled="0"/>
            <a:tileRect/>
          </a:gra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인덱스 구조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13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361474" name="제목 1"/>
          <p:cNvSpPr>
            <a:spLocks noGrp="1"/>
          </p:cNvSpPr>
          <p:nvPr>
            <p:ph type="title" idx="0"/>
          </p:nvPr>
        </p:nvSpPr>
        <p:spPr>
          <a:xfrm>
            <a:off x="1775612" y="765667"/>
            <a:ext cx="8640776" cy="360302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Index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  <p:sp>
        <p:nvSpPr>
          <p:cNvPr id="361475" name="내용 개체 틀 2"/>
          <p:cNvSpPr>
            <a:spLocks noGrp="1"/>
          </p:cNvSpPr>
          <p:nvPr>
            <p:ph sz="half" idx="1"/>
          </p:nvPr>
        </p:nvSpPr>
        <p:spPr>
          <a:xfrm>
            <a:off x="1775612" y="1197415"/>
            <a:ext cx="8640776" cy="511076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인덱스 생성이 필요한  경우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WHERE 조건절에 자주 사용되는 컬럼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값의 종류 (Distinct Value)가 많고 고르게 분포되어 있는 컬럼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테이블이 크고 대부분의 쿼리문이 적은 범위의 Row를 검색하는 경우 (2~4%)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인덱스 생성이 불필요한 경우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WHERE 조건절에 자주 사용되지 않는 컬럼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WHERE 조건절에서 Expression 형태로 참조되어지는 컬럼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DML이 자주 발생하는 테이블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테이블이 작거나 대부분의 쿼리문이 많은 범위의 Row를 검색하는 경우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endParaRPr xmlns:mc="http://schemas.openxmlformats.org/markup-compatibility/2006" xmlns:hp="http://schemas.haansoft.com/office/presentation/8.0" kumimoji="1" lang="ko-KR" altLang="en-US" sz="1600" b="0" i="0" mc:Ignorable="hp" hp:hslEmbossed="0">
              <a:solidFill>
                <a:schemeClr val="tx1"/>
              </a:solidFill>
              <a:latin typeface="Tahom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14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05506" name="제목 1"/>
          <p:cNvSpPr>
            <a:spLocks noGrp="1"/>
          </p:cNvSpPr>
          <p:nvPr>
            <p:ph type="title" idx="0"/>
          </p:nvPr>
        </p:nvSpPr>
        <p:spPr>
          <a:xfrm>
            <a:off x="1775612" y="765667"/>
            <a:ext cx="8640776" cy="360302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Synonym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  <p:sp>
        <p:nvSpPr>
          <p:cNvPr id="405507" name="내용 개체 틀 2"/>
          <p:cNvSpPr>
            <a:spLocks noGrp="1"/>
          </p:cNvSpPr>
          <p:nvPr>
            <p:ph sz="half" idx="1"/>
          </p:nvPr>
        </p:nvSpPr>
        <p:spPr>
          <a:xfrm>
            <a:off x="1775612" y="1197415"/>
            <a:ext cx="8640776" cy="511076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en-US" altLang="ko-KR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SYNONYM </a:t>
            </a: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개요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Object의 다른 이름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Object의 이름이 너무 길거나 다른 User의 Object에 Access 하는 경우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user_synonyms를 통해 확인 가능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Example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CREATE SYNONYM emp1 FOR employees;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CREATE SYNONYM dept1 FOR ora20.departments;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SELECT last_name, salary FROM emp1;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SELECT * FROM departments;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endParaRPr xmlns:mc="http://schemas.openxmlformats.org/markup-compatibility/2006" xmlns:hp="http://schemas.haansoft.com/office/presentation/8.0" kumimoji="1" lang="ko-KR" altLang="en-US" sz="1600" b="0" i="0" mc:Ignorable="hp" hp:hslEmbossed="0">
              <a:solidFill>
                <a:schemeClr val="tx1"/>
              </a:solidFill>
              <a:latin typeface="Tahom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부제목 2"/>
          <p:cNvSpPr>
            <a:spLocks noGrp="1"/>
          </p:cNvSpPr>
          <p:nvPr>
            <p:ph type="subTitle" idx="1"/>
          </p:nvPr>
        </p:nvSpPr>
        <p:spPr>
          <a:xfrm>
            <a:off x="2640616" y="2565558"/>
            <a:ext cx="6983720" cy="136819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데이터베이스 객체 - 기타</a:t>
            </a:r>
            <a:endParaRPr xmlns:mc="http://schemas.openxmlformats.org/markup-compatibility/2006" xmlns:hp="http://schemas.haansoft.com/office/presentation/8.0" kumimoji="1" lang="ko-KR" altLang="en-US" sz="32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(Database Objects - Others)</a:t>
            </a:r>
            <a:endParaRPr xmlns:mc="http://schemas.openxmlformats.org/markup-compatibility/2006" xmlns:hp="http://schemas.haansoft.com/office/presentation/8.0" kumimoji="1" lang="ko-KR" altLang="en-US" sz="32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3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355330" name="제목 1"/>
          <p:cNvSpPr>
            <a:spLocks noGrp="1"/>
          </p:cNvSpPr>
          <p:nvPr>
            <p:ph type="title" idx="0"/>
          </p:nvPr>
        </p:nvSpPr>
        <p:spPr>
          <a:xfrm>
            <a:off x="1775612" y="765667"/>
            <a:ext cx="8640776" cy="360302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View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  <p:sp>
        <p:nvSpPr>
          <p:cNvPr id="355331" name="내용 개체 틀 2"/>
          <p:cNvSpPr>
            <a:spLocks noGrp="1"/>
          </p:cNvSpPr>
          <p:nvPr>
            <p:ph sz="half" idx="1"/>
          </p:nvPr>
        </p:nvSpPr>
        <p:spPr>
          <a:xfrm>
            <a:off x="1775612" y="1197415"/>
            <a:ext cx="8640776" cy="511076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개요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데이터의 논리적 부분 집합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Base Table로부터 파생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342945" lvl="0" indent="-342945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342945" lvl="0" indent="-342945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Example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CREATE OR REPLACE VIEW empvu50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AS SELECT employee_id, last_name, salary, department_id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	FROM employees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	WHERE department_id = 50;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DESC empvu50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SELECT * FROM empvu50;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DROP VIEW empvu50;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생성 후 변경 시 OR REPLACE 옵션 사용 (혹은 DROP 후 재 생성)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READ ONLY, WITH CHECK OPTION 등의 추가 Option 있음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4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03458" name="제목 1"/>
          <p:cNvSpPr>
            <a:spLocks noGrp="1"/>
          </p:cNvSpPr>
          <p:nvPr>
            <p:ph type="title" idx="0"/>
          </p:nvPr>
        </p:nvSpPr>
        <p:spPr>
          <a:xfrm>
            <a:off x="1775612" y="765667"/>
            <a:ext cx="8640776" cy="360302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View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  <p:sp>
        <p:nvSpPr>
          <p:cNvPr id="403459" name="내용 개체 틀 2"/>
          <p:cNvSpPr>
            <a:spLocks noGrp="1"/>
          </p:cNvSpPr>
          <p:nvPr>
            <p:ph sz="half" idx="1"/>
          </p:nvPr>
        </p:nvSpPr>
        <p:spPr>
          <a:xfrm>
            <a:off x="1775612" y="1197415"/>
            <a:ext cx="8640776" cy="511076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특징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실제 데이터를 물리적으로 저장하지는 않음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View 생성시 작성한 Subquery 만을 Data Dictionary 테이블에 저장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user_views 의 text 컬럼을 통해 조회 가능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View를 Base Table로 하는 View 생성 시 관리에 어려움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Subquery 절이 조인된 형태이거나 FUNCTION과 같은 표현식, GROUP BY 절, DISTINCT 키워드가 사용된 경우 일부 DML 제한 (Complex View) 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	: user_updatable_columns 에서 조회 가능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이점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동일한 데이터로부터 다양한 형태의 View를 제공 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복잡한 Query문을 쉽게 사용할 수 있음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테이블의 일부 Column 및 일부 Row에 대해서만 권한 부여 가능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조인된 형태의 View를 생성하여 특정 응용프로그램에서 사용 (Eg. Forms의 Data Block)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endParaRPr xmlns:mc="http://schemas.openxmlformats.org/markup-compatibility/2006" xmlns:hp="http://schemas.haansoft.com/office/presentation/8.0" kumimoji="1" lang="ko-KR" altLang="en-US" sz="1600" b="0" i="0" mc:Ignorable="hp" hp:hslEmbossed="0">
              <a:solidFill>
                <a:schemeClr val="tx1"/>
              </a:solidFill>
              <a:latin typeface="Tahom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358402" name="제목 1"/>
          <p:cNvSpPr>
            <a:spLocks noGrp="1"/>
          </p:cNvSpPr>
          <p:nvPr>
            <p:ph type="title" idx="0"/>
          </p:nvPr>
        </p:nvSpPr>
        <p:spPr>
          <a:xfrm>
            <a:off x="1775612" y="765667"/>
            <a:ext cx="8640776" cy="360302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Sequence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  <p:sp>
        <p:nvSpPr>
          <p:cNvPr id="358403" name="내용 개체 틀 2"/>
          <p:cNvSpPr>
            <a:spLocks noGrp="1"/>
          </p:cNvSpPr>
          <p:nvPr>
            <p:ph sz="half" idx="1"/>
          </p:nvPr>
        </p:nvSpPr>
        <p:spPr>
          <a:xfrm>
            <a:off x="1775612" y="1197415"/>
            <a:ext cx="8640776" cy="511076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개요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Number Generator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NEXTVAL 의사열(Pseudo-Column)을 통하여 새로운 번호를 참조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코드값, PK, 증명서의 발급번호 등 중복되지 않아야 하는 번호 발생에 사용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Example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CREATE SEQUENCE my_seq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INCREMENT BY 10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START WITH 100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MAXVALUE 2000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NOCYCLE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NOCACHE;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SELECT my_seq.NEXTVAL FROM dual;	-- Session #1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SELECT my_seq.NEXTVAL FROM dual;	-- Session #2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DROP SEQUENCE my_seq;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04482" name="제목 1"/>
          <p:cNvSpPr>
            <a:spLocks noGrp="1"/>
          </p:cNvSpPr>
          <p:nvPr>
            <p:ph type="title" idx="0"/>
          </p:nvPr>
        </p:nvSpPr>
        <p:spPr>
          <a:xfrm>
            <a:off x="1775612" y="765667"/>
            <a:ext cx="8640776" cy="360302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Sequence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  <p:sp>
        <p:nvSpPr>
          <p:cNvPr id="404483" name="내용 개체 틀 2"/>
          <p:cNvSpPr>
            <a:spLocks noGrp="1"/>
          </p:cNvSpPr>
          <p:nvPr>
            <p:ph sz="half" idx="1"/>
          </p:nvPr>
        </p:nvSpPr>
        <p:spPr>
          <a:xfrm>
            <a:off x="1775612" y="1197415"/>
            <a:ext cx="8640776" cy="511076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특징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데이터베이스 객체이므로 여러 테이블, 여러 Session에서 공유 가능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user_sequences를 통해 확인 가능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ALTER SEQUENCE 명령 수행 시 일부 Validation Check 수행 (Eg. MAXVALUE 값 변경)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시작값(START WITH)을 다시 발생시키기 위해서는 DROP 후 재생성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CACHE Option을 사용하여 성능 향상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Sequence Gap이 발생할 수 있음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1143151" lvl="2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Cache Option 사용 시 System Failure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1143151" lvl="2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DML에 참조되었으나 Rollback 되는 경우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1143151" lvl="2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여러 테이블에서 참조되어지는 경우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7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359426" name="제목 1"/>
          <p:cNvSpPr>
            <a:spLocks noGrp="1"/>
          </p:cNvSpPr>
          <p:nvPr>
            <p:ph type="title" idx="0"/>
          </p:nvPr>
        </p:nvSpPr>
        <p:spPr>
          <a:xfrm>
            <a:off x="1775612" y="765667"/>
            <a:ext cx="8640776" cy="360302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Index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  <p:sp>
        <p:nvSpPr>
          <p:cNvPr id="359427" name="내용 개체 틀 2"/>
          <p:cNvSpPr>
            <a:spLocks noGrp="1"/>
          </p:cNvSpPr>
          <p:nvPr>
            <p:ph sz="half" idx="1"/>
          </p:nvPr>
        </p:nvSpPr>
        <p:spPr>
          <a:xfrm>
            <a:off x="1775612" y="1197415"/>
            <a:ext cx="8640776" cy="511076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개요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검색 효율을 높이기 위하여 생성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특정 테이블과 연관되어 있으나 독립된 객체임 (일종의 테이블)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Index 컬럼의 값과 Row의 주소값(Rowid)로 구성된 데이터를 저장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인덱스 생성 후 Insert 되어지는 Row에 대한 인덱스 정보는 Oracle에 의해 자동 유지 관리 (Index에 대한 Insert 작업 필요 없음)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인덱스 생성 방법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자동 : PK, UK 생성시 (Unique Index)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수동 : CREATE INDEX 명령 실행 (Non-Unique Index)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Example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CREATE INDEX emp_ix1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ON emp(name);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  <a:p>
            <a:pPr marL="743048" lvl="1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chemeClr val="tx1"/>
                </a:solidFill>
                <a:latin typeface="Tahoma"/>
                <a:ea typeface="굴림"/>
              </a:rPr>
              <a:t>DROP INDEX emp_ix1;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chemeClr val="tx1"/>
              </a:solidFill>
              <a:latin typeface="Tahom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8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07554" name="제목 1"/>
          <p:cNvSpPr>
            <a:spLocks noGrp="1"/>
          </p:cNvSpPr>
          <p:nvPr>
            <p:ph type="title" idx="0"/>
          </p:nvPr>
        </p:nvSpPr>
        <p:spPr>
          <a:xfrm>
            <a:off x="1775612" y="765667"/>
            <a:ext cx="8640776" cy="360302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Data Segment (Table)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  <p:grpSp>
        <p:nvGrpSpPr>
          <p:cNvPr id="407555" name="Group 1"/>
          <p:cNvGrpSpPr/>
          <p:nvPr/>
        </p:nvGrpSpPr>
        <p:grpSpPr>
          <a:xfrm rot="0">
            <a:off x="2208923" y="1268806"/>
            <a:ext cx="7810657" cy="5064770"/>
            <a:chOff x="684099" y="1268174"/>
            <a:chExt cx="7810657" cy="5064770"/>
          </a:xfrm>
        </p:grpSpPr>
        <p:pic>
          <p:nvPicPr>
            <p:cNvPr id="407556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684099" y="1438026"/>
              <a:ext cx="4210874" cy="48235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407557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18717" y="2733160"/>
              <a:ext cx="1999886" cy="35997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cxnSp>
          <p:nvCxnSpPr>
            <p:cNvPr id="407558" name=""/>
            <p:cNvCxnSpPr/>
            <p:nvPr/>
          </p:nvCxnSpPr>
          <p:spPr>
            <a:xfrm>
              <a:off x="4750518" y="5037810"/>
              <a:ext cx="1657054" cy="1007897"/>
            </a:xfrm>
            <a:prstGeom prst="line">
              <a:avLst/>
            </a:prstGeom>
            <a:ln w="9544" cap="flat" cmpd="sng" algn="ctr">
              <a:solidFill>
                <a:schemeClr val="tx1"/>
              </a:solidFill>
              <a:prstDash val="dash"/>
              <a:round/>
            </a:ln>
          </p:spPr>
        </p:cxnSp>
        <p:cxnSp>
          <p:nvCxnSpPr>
            <p:cNvPr id="407559" name=""/>
            <p:cNvCxnSpPr/>
            <p:nvPr/>
          </p:nvCxnSpPr>
          <p:spPr>
            <a:xfrm flipV="1">
              <a:off x="4750518" y="3022072"/>
              <a:ext cx="1584045" cy="1728445"/>
            </a:xfrm>
            <a:prstGeom prst="line">
              <a:avLst/>
            </a:prstGeom>
            <a:ln w="9544" cap="flat" cmpd="sng" algn="ctr">
              <a:solidFill>
                <a:schemeClr val="tx1"/>
              </a:solidFill>
              <a:prstDash val="dash"/>
              <a:round/>
            </a:ln>
          </p:spPr>
        </p:cxnSp>
        <p:pic>
          <p:nvPicPr>
            <p:cNvPr id="407560" name="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5831424" y="1268174"/>
              <a:ext cx="2663333" cy="14062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- </a:t>
            </a:r>
            <a:fld id="{63DA63C3-7A8F-4159-AA24-384267959129}" type="slidenum">
              <a:rPr xmlns:mc="http://schemas.openxmlformats.org/markup-compatibility/2006" xmlns:hp="http://schemas.haansoft.com/office/presentation/8.0" kumimoji="1" lang="en-US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9</a:t>
            </a:fld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-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08578" name="제목 1"/>
          <p:cNvSpPr>
            <a:spLocks noGrp="1"/>
          </p:cNvSpPr>
          <p:nvPr>
            <p:ph type="title" idx="0"/>
          </p:nvPr>
        </p:nvSpPr>
        <p:spPr>
          <a:xfrm>
            <a:off x="1775612" y="765667"/>
            <a:ext cx="8640776" cy="360302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174648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400" b="1" i="0" baseline="0" mc:Ignorable="hp" hp:hslEmbossed="0">
                <a:solidFill>
                  <a:schemeClr val="bg1"/>
                </a:solidFill>
                <a:latin typeface="Tahoma"/>
                <a:ea typeface="굴림체"/>
              </a:rPr>
              <a:t>Data Block</a:t>
            </a:r>
            <a:endParaRPr xmlns:mc="http://schemas.openxmlformats.org/markup-compatibility/2006" xmlns:hp="http://schemas.haansoft.com/office/presentation/8.0" kumimoji="1" lang="ko-KR" altLang="en-US" sz="2400" b="1" i="0" baseline="0" mc:Ignorable="hp" hp:hslEmbossed="0">
              <a:solidFill>
                <a:schemeClr val="bg1"/>
              </a:solidFill>
              <a:latin typeface="Tahoma"/>
              <a:ea typeface="굴림체"/>
            </a:endParaRPr>
          </a:p>
        </p:txBody>
      </p:sp>
      <p:pic>
        <p:nvPicPr>
          <p:cNvPr id="408579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12062" y="1484652"/>
            <a:ext cx="6910711" cy="48552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443</ep:Words>
  <ep:PresentationFormat>화면 슬라이드 쇼(4:3)</ep:PresentationFormat>
  <ep:Paragraphs>116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슬라이드 2</vt:lpstr>
      <vt:lpstr>View</vt:lpstr>
      <vt:lpstr>View</vt:lpstr>
      <vt:lpstr>Sequence</vt:lpstr>
      <vt:lpstr>Sequence</vt:lpstr>
      <vt:lpstr>Index</vt:lpstr>
      <vt:lpstr>Data Segment (Table)</vt:lpstr>
      <vt:lpstr>Data Block</vt:lpstr>
      <vt:lpstr>Index Segment (Index)</vt:lpstr>
      <vt:lpstr>인덱스 구조</vt:lpstr>
      <vt:lpstr>슬라이드 12</vt:lpstr>
      <vt:lpstr>Index</vt:lpstr>
      <vt:lpstr>Synonym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2021-12-06T09:11:47.569</dcterms:created>
  <dc:creator>ressm</dc:creator>
  <cp:lastModifiedBy>ressm</cp:lastModifiedBy>
  <dcterms:modified xsi:type="dcterms:W3CDTF">2021-12-06T09:16:20.600</dcterms:modified>
  <cp:revision>1</cp:revision>
  <cp:version>0906.0100.01</cp:version>
</cp:coreProperties>
</file>