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89" r:id="rId7"/>
    <p:sldId id="260" r:id="rId8"/>
    <p:sldId id="261" r:id="rId9"/>
    <p:sldId id="262" r:id="rId10"/>
    <p:sldId id="263" r:id="rId11"/>
    <p:sldId id="266" r:id="rId12"/>
    <p:sldId id="265" r:id="rId13"/>
    <p:sldId id="288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68" r:id="rId22"/>
    <p:sldId id="280" r:id="rId23"/>
    <p:sldId id="293" r:id="rId24"/>
    <p:sldId id="269" r:id="rId25"/>
    <p:sldId id="292" r:id="rId26"/>
    <p:sldId id="294" r:id="rId27"/>
    <p:sldId id="295" r:id="rId28"/>
    <p:sldId id="296" r:id="rId29"/>
    <p:sldId id="270" r:id="rId30"/>
    <p:sldId id="290" r:id="rId31"/>
    <p:sldId id="272" r:id="rId32"/>
    <p:sldId id="273" r:id="rId33"/>
    <p:sldId id="291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D988-7380-CE45-A6DD-23E7651A63A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1268-2909-1741-AD3C-7879D3382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D988-7380-CE45-A6DD-23E7651A63A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1268-2909-1741-AD3C-7879D3382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9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D988-7380-CE45-A6DD-23E7651A63A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1268-2909-1741-AD3C-7879D3382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8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D988-7380-CE45-A6DD-23E7651A63A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1268-2909-1741-AD3C-7879D3382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D988-7380-CE45-A6DD-23E7651A63A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1268-2909-1741-AD3C-7879D3382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3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D988-7380-CE45-A6DD-23E7651A63A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1268-2909-1741-AD3C-7879D3382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8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D988-7380-CE45-A6DD-23E7651A63A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1268-2909-1741-AD3C-7879D3382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36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D988-7380-CE45-A6DD-23E7651A63A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1268-2909-1741-AD3C-7879D3382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9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D988-7380-CE45-A6DD-23E7651A63A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1268-2909-1741-AD3C-7879D3382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1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D988-7380-CE45-A6DD-23E7651A63A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1268-2909-1741-AD3C-7879D3382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4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BD988-7380-CE45-A6DD-23E7651A63A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1268-2909-1741-AD3C-7879D3382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9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BD988-7380-CE45-A6DD-23E7651A63A9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91268-2909-1741-AD3C-7879D3382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3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Fuzzing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527" y="3767669"/>
            <a:ext cx="72136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Suman Jana</a:t>
            </a:r>
          </a:p>
          <a:p>
            <a:endParaRPr lang="en-US" dirty="0"/>
          </a:p>
          <a:p>
            <a:r>
              <a:rPr lang="en-US" sz="2400" dirty="0" smtClean="0"/>
              <a:t>*Acknowledgements: </a:t>
            </a:r>
            <a:r>
              <a:rPr lang="en-US" sz="2400" dirty="0"/>
              <a:t>Dawn Song, </a:t>
            </a:r>
            <a:r>
              <a:rPr lang="en-US" sz="2400" dirty="0" err="1"/>
              <a:t>Kostya</a:t>
            </a:r>
            <a:r>
              <a:rPr lang="en-US" sz="2400" dirty="0"/>
              <a:t> </a:t>
            </a:r>
            <a:r>
              <a:rPr lang="en-US" sz="2400" dirty="0" err="1" smtClean="0"/>
              <a:t>Serebryany</a:t>
            </a:r>
            <a:r>
              <a:rPr lang="en-US" sz="2400" dirty="0" smtClean="0"/>
              <a:t>,</a:t>
            </a:r>
            <a:endParaRPr lang="en-US" sz="2400" dirty="0"/>
          </a:p>
          <a:p>
            <a:r>
              <a:rPr lang="en-US" sz="2400" dirty="0"/>
              <a:t>Peter </a:t>
            </a:r>
            <a:r>
              <a:rPr lang="en-US" sz="2400" dirty="0" err="1"/>
              <a:t>Collingbourne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92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Mutation-based fuzzing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 easy  to setup and automate</a:t>
            </a:r>
          </a:p>
          <a:p>
            <a:r>
              <a:rPr lang="en-US" dirty="0" smtClean="0"/>
              <a:t>Little or no file format knowledge is required</a:t>
            </a:r>
          </a:p>
          <a:p>
            <a:r>
              <a:rPr lang="en-US" dirty="0" smtClean="0"/>
              <a:t>Limited by initial corpus</a:t>
            </a:r>
          </a:p>
          <a:p>
            <a:r>
              <a:rPr lang="en-US" dirty="0"/>
              <a:t>May fail for protocols with checksums, those which depend on challenge</a:t>
            </a:r>
          </a:p>
        </p:txBody>
      </p:sp>
    </p:spTree>
    <p:extLst>
      <p:ext uri="{BB962C8B-B14F-4D97-AF65-F5344CB8AC3E}">
        <p14:creationId xmlns:p14="http://schemas.microsoft.com/office/powerpoint/2010/main" val="153032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1715"/>
            <a:ext cx="8229600" cy="1143000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solidFill>
                  <a:srgbClr val="FF6600"/>
                </a:solidFill>
              </a:rPr>
              <a:t>Enhancement II: </a:t>
            </a:r>
            <a:r>
              <a:rPr lang="en-US" dirty="0" smtClean="0">
                <a:solidFill>
                  <a:srgbClr val="FF6600"/>
                </a:solidFill>
              </a:rPr>
              <a:t/>
            </a:r>
            <a:br>
              <a:rPr lang="en-US" dirty="0" smtClean="0">
                <a:solidFill>
                  <a:srgbClr val="FF6600"/>
                </a:solidFill>
              </a:rPr>
            </a:br>
            <a:r>
              <a:rPr lang="en-US" dirty="0" smtClean="0">
                <a:solidFill>
                  <a:srgbClr val="FF6600"/>
                </a:solidFill>
              </a:rPr>
              <a:t>Generation</a:t>
            </a:r>
            <a:r>
              <a:rPr lang="en-US" dirty="0">
                <a:solidFill>
                  <a:srgbClr val="FF6600"/>
                </a:solidFill>
              </a:rPr>
              <a:t>-Based Fuzzing</a:t>
            </a:r>
            <a:br>
              <a:rPr lang="en-US" dirty="0">
                <a:solidFill>
                  <a:srgbClr val="FF6600"/>
                </a:solidFill>
              </a:rPr>
            </a:b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9799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Test </a:t>
            </a:r>
            <a:r>
              <a:rPr lang="en-US" sz="2800" dirty="0"/>
              <a:t>cases are generated from some </a:t>
            </a:r>
            <a:r>
              <a:rPr lang="en-US" sz="2800" dirty="0" smtClean="0"/>
              <a:t>description </a:t>
            </a:r>
            <a:r>
              <a:rPr lang="en-US" sz="2800" dirty="0"/>
              <a:t>of the </a:t>
            </a:r>
            <a:r>
              <a:rPr lang="en-US" sz="2800" dirty="0" smtClean="0"/>
              <a:t>input format</a:t>
            </a:r>
            <a:r>
              <a:rPr lang="en-US" sz="2800" dirty="0"/>
              <a:t>: RFC, </a:t>
            </a:r>
            <a:r>
              <a:rPr lang="en-US" sz="2800" dirty="0" smtClean="0"/>
              <a:t>documentation</a:t>
            </a:r>
            <a:r>
              <a:rPr lang="en-US" sz="2800" dirty="0"/>
              <a:t>, etc</a:t>
            </a:r>
            <a:r>
              <a:rPr lang="en-US" sz="2800" dirty="0" smtClean="0"/>
              <a:t>.</a:t>
            </a:r>
          </a:p>
          <a:p>
            <a:pPr marL="457200" lvl="1" indent="0">
              <a:buNone/>
            </a:pPr>
            <a:r>
              <a:rPr lang="en-US" sz="2400" dirty="0" smtClean="0"/>
              <a:t>–  </a:t>
            </a:r>
            <a:r>
              <a:rPr lang="en-US" sz="2400" dirty="0"/>
              <a:t>Using specified protocols/file format </a:t>
            </a:r>
            <a:r>
              <a:rPr lang="en-US" sz="2400" dirty="0" smtClean="0"/>
              <a:t>info</a:t>
            </a:r>
          </a:p>
          <a:p>
            <a:pPr marL="457200" lvl="1" indent="0">
              <a:buNone/>
            </a:pPr>
            <a:r>
              <a:rPr lang="en-US" sz="2400" dirty="0" smtClean="0"/>
              <a:t>–  </a:t>
            </a:r>
            <a:r>
              <a:rPr lang="en-US" sz="2400" dirty="0"/>
              <a:t>E.g., SPIKE by </a:t>
            </a:r>
            <a:r>
              <a:rPr lang="en-US" sz="2400" dirty="0" smtClean="0"/>
              <a:t>Immunity</a:t>
            </a:r>
          </a:p>
          <a:p>
            <a:pPr marL="514350" indent="-457200"/>
            <a:r>
              <a:rPr lang="en-US" sz="2800" dirty="0" smtClean="0"/>
              <a:t>Anomalies </a:t>
            </a:r>
            <a:r>
              <a:rPr lang="en-US" sz="2800" dirty="0"/>
              <a:t>are added to each possible spot in the </a:t>
            </a:r>
            <a:r>
              <a:rPr lang="en-US" sz="2800" dirty="0" smtClean="0"/>
              <a:t>inputs</a:t>
            </a:r>
          </a:p>
          <a:p>
            <a:pPr marL="514350" indent="-457200"/>
            <a:r>
              <a:rPr lang="en-US" sz="2800" dirty="0" smtClean="0"/>
              <a:t>Knowledge </a:t>
            </a:r>
            <a:r>
              <a:rPr lang="en-US" sz="2800" dirty="0"/>
              <a:t>of protocol should give </a:t>
            </a:r>
            <a:r>
              <a:rPr lang="en-US" sz="2800" dirty="0" smtClean="0"/>
              <a:t>better </a:t>
            </a:r>
            <a:r>
              <a:rPr lang="en-US" sz="2800" dirty="0"/>
              <a:t>results than random fuzzing</a:t>
            </a:r>
          </a:p>
        </p:txBody>
      </p:sp>
      <p:pic>
        <p:nvPicPr>
          <p:cNvPr id="4" name="Picture 3" descr="file_icon_557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997" y="5349518"/>
            <a:ext cx="745068" cy="1004586"/>
          </a:xfrm>
          <a:prstGeom prst="rect">
            <a:avLst/>
          </a:prstGeom>
        </p:spPr>
      </p:pic>
      <p:pic>
        <p:nvPicPr>
          <p:cNvPr id="5" name="Picture 4" descr="file_icon_557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417" y="5349518"/>
            <a:ext cx="547332" cy="73797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866453" y="5843678"/>
            <a:ext cx="50481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data-management-interface-symbol-with-gears-and-binary-code-numbers_318-5233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547" y="5588512"/>
            <a:ext cx="881958" cy="881958"/>
          </a:xfrm>
          <a:prstGeom prst="rect">
            <a:avLst/>
          </a:prstGeom>
        </p:spPr>
      </p:pic>
      <p:pic>
        <p:nvPicPr>
          <p:cNvPr id="13" name="Picture 12" descr="file_icon_557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875" y="5278696"/>
            <a:ext cx="595849" cy="803392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5174724" y="5823654"/>
            <a:ext cx="506743" cy="12162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563425" y="5843680"/>
            <a:ext cx="36230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stock-vector-lettering-crash-accident-incident-comic-text-sound-effects-vector-bubble-icon-speech-phrase-536741686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519" y="5347217"/>
            <a:ext cx="889000" cy="92851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00812" y="6336463"/>
            <a:ext cx="1574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Input spec</a:t>
            </a:r>
            <a:endParaRPr lang="en-US" sz="2200" dirty="0"/>
          </a:p>
        </p:txBody>
      </p:sp>
      <p:sp>
        <p:nvSpPr>
          <p:cNvPr id="22" name="TextBox 21"/>
          <p:cNvSpPr txBox="1"/>
          <p:nvPr/>
        </p:nvSpPr>
        <p:spPr>
          <a:xfrm>
            <a:off x="2144896" y="6354812"/>
            <a:ext cx="22944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Generated inputs</a:t>
            </a:r>
            <a:endParaRPr lang="en-US" sz="2200" dirty="0"/>
          </a:p>
        </p:txBody>
      </p:sp>
      <p:sp>
        <p:nvSpPr>
          <p:cNvPr id="23" name="TextBox 22"/>
          <p:cNvSpPr txBox="1"/>
          <p:nvPr/>
        </p:nvSpPr>
        <p:spPr>
          <a:xfrm>
            <a:off x="4240749" y="6362777"/>
            <a:ext cx="26567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Run test program</a:t>
            </a:r>
            <a:endParaRPr lang="en-US" sz="2200" dirty="0"/>
          </a:p>
        </p:txBody>
      </p:sp>
      <p:sp>
        <p:nvSpPr>
          <p:cNvPr id="24" name="TextBox 23"/>
          <p:cNvSpPr txBox="1"/>
          <p:nvPr/>
        </p:nvSpPr>
        <p:spPr>
          <a:xfrm>
            <a:off x="7838720" y="5281803"/>
            <a:ext cx="577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?</a:t>
            </a:r>
            <a:endParaRPr lang="en-US" sz="4800" dirty="0"/>
          </a:p>
        </p:txBody>
      </p:sp>
      <p:pic>
        <p:nvPicPr>
          <p:cNvPr id="26" name="Picture 25" descr="file_icon_557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817" y="5501918"/>
            <a:ext cx="547332" cy="737975"/>
          </a:xfrm>
          <a:prstGeom prst="rect">
            <a:avLst/>
          </a:prstGeom>
        </p:spPr>
      </p:pic>
      <p:pic>
        <p:nvPicPr>
          <p:cNvPr id="27" name="Picture 26" descr="file_icon_557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217" y="5654318"/>
            <a:ext cx="547332" cy="737975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2237213" y="5837309"/>
            <a:ext cx="50481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15720" y="5601395"/>
            <a:ext cx="812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RFC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994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dirty="0">
                <a:solidFill>
                  <a:srgbClr val="FF6600"/>
                </a:solidFill>
              </a:rPr>
              <a:t>Enhancement II: </a:t>
            </a:r>
            <a:br>
              <a:rPr lang="en-US" dirty="0">
                <a:solidFill>
                  <a:srgbClr val="FF6600"/>
                </a:solidFill>
              </a:rPr>
            </a:br>
            <a:r>
              <a:rPr lang="en-US" dirty="0">
                <a:solidFill>
                  <a:srgbClr val="FF6600"/>
                </a:solidFill>
              </a:rPr>
              <a:t>Generation-Based Fuzzing</a:t>
            </a:r>
            <a:br>
              <a:rPr lang="en-US" dirty="0">
                <a:solidFill>
                  <a:srgbClr val="FF6600"/>
                </a:solidFill>
              </a:rPr>
            </a:br>
            <a:endParaRPr lang="en-US" dirty="0"/>
          </a:p>
        </p:txBody>
      </p:sp>
      <p:pic>
        <p:nvPicPr>
          <p:cNvPr id="6" name="Content Placeholder 5" descr="Screen Shot 2017-02-08 at 12.22.5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77" b="-3677"/>
          <a:stretch>
            <a:fillRect/>
          </a:stretch>
        </p:blipFill>
        <p:spPr/>
      </p:pic>
      <p:sp>
        <p:nvSpPr>
          <p:cNvPr id="7" name="TextBox 6"/>
          <p:cNvSpPr txBox="1"/>
          <p:nvPr/>
        </p:nvSpPr>
        <p:spPr>
          <a:xfrm>
            <a:off x="2469564" y="6075364"/>
            <a:ext cx="384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Sample PNG spec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976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Mutation-based vs. Generation-based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Mutation-based </a:t>
            </a:r>
            <a:r>
              <a:rPr lang="en-US" dirty="0" err="1" smtClean="0"/>
              <a:t>fuzzer</a:t>
            </a:r>
            <a:endParaRPr lang="en-US" dirty="0" smtClean="0"/>
          </a:p>
          <a:p>
            <a:pPr lvl="1"/>
            <a:r>
              <a:rPr lang="en-US" dirty="0" smtClean="0"/>
              <a:t>Pros: Easy to set up and automate, little to no knowledge of input format required</a:t>
            </a:r>
          </a:p>
          <a:p>
            <a:pPr lvl="1"/>
            <a:r>
              <a:rPr lang="en-US" dirty="0" smtClean="0"/>
              <a:t>Cons: Limited by initial corpus, may fall for protocols with checksums and other hard checks</a:t>
            </a:r>
          </a:p>
          <a:p>
            <a:r>
              <a:rPr lang="en-US" dirty="0" smtClean="0"/>
              <a:t>Generation-based </a:t>
            </a:r>
            <a:r>
              <a:rPr lang="en-US" dirty="0" err="1" smtClean="0"/>
              <a:t>fuzzers</a:t>
            </a:r>
            <a:endParaRPr lang="en-US" dirty="0" smtClean="0"/>
          </a:p>
          <a:p>
            <a:pPr lvl="1"/>
            <a:r>
              <a:rPr lang="en-US" dirty="0" smtClean="0"/>
              <a:t>Pros: Completeness, can deal with complex </a:t>
            </a:r>
            <a:r>
              <a:rPr lang="en-US" dirty="0" err="1" smtClean="0"/>
              <a:t>dependncies</a:t>
            </a:r>
            <a:r>
              <a:rPr lang="en-US" dirty="0" smtClean="0"/>
              <a:t> (</a:t>
            </a:r>
            <a:r>
              <a:rPr lang="en-US" dirty="0" err="1" smtClean="0"/>
              <a:t>e.g</a:t>
            </a:r>
            <a:r>
              <a:rPr lang="en-US" dirty="0" smtClean="0"/>
              <a:t>, checksum)</a:t>
            </a:r>
          </a:p>
          <a:p>
            <a:pPr lvl="1"/>
            <a:r>
              <a:rPr lang="en-US" dirty="0" smtClean="0"/>
              <a:t>Cons: writing generators is hard, performance depends on the quality of the spec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8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How much fuzzing is enough?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Mutation-based-</a:t>
            </a:r>
            <a:r>
              <a:rPr lang="en-US" dirty="0" err="1" smtClean="0"/>
              <a:t>fuzzers</a:t>
            </a:r>
            <a:r>
              <a:rPr lang="en-US" dirty="0" smtClean="0"/>
              <a:t> </a:t>
            </a:r>
            <a:r>
              <a:rPr lang="en-US" dirty="0"/>
              <a:t>may generate an infinite number of test </a:t>
            </a:r>
            <a:r>
              <a:rPr lang="en-US" dirty="0" smtClean="0"/>
              <a:t>cases. When </a:t>
            </a:r>
            <a:r>
              <a:rPr lang="en-US" dirty="0"/>
              <a:t>has the </a:t>
            </a:r>
            <a:r>
              <a:rPr lang="en-US" dirty="0" err="1"/>
              <a:t>fuzzer</a:t>
            </a:r>
            <a:r>
              <a:rPr lang="en-US" dirty="0"/>
              <a:t> run long enough? </a:t>
            </a:r>
          </a:p>
          <a:p>
            <a:r>
              <a:rPr lang="en-US" dirty="0" smtClean="0"/>
              <a:t>Generation-based </a:t>
            </a:r>
            <a:r>
              <a:rPr lang="en-US" dirty="0" err="1"/>
              <a:t>fuzzers</a:t>
            </a:r>
            <a:r>
              <a:rPr lang="en-US" dirty="0"/>
              <a:t> may generate a finite number of test cases. What happens when they’re all run and no bugs are found?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7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Code coverage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the answers to these </a:t>
            </a:r>
            <a:r>
              <a:rPr lang="en-US" dirty="0" smtClean="0"/>
              <a:t>questions </a:t>
            </a:r>
            <a:r>
              <a:rPr lang="en-US" dirty="0"/>
              <a:t>lie </a:t>
            </a:r>
            <a:r>
              <a:rPr lang="en-US" dirty="0" smtClean="0"/>
              <a:t>in </a:t>
            </a:r>
            <a:r>
              <a:rPr lang="en-US" i="1" dirty="0"/>
              <a:t>code coverage </a:t>
            </a:r>
            <a:endParaRPr lang="en-US" dirty="0"/>
          </a:p>
          <a:p>
            <a:r>
              <a:rPr lang="en-US" dirty="0" smtClean="0"/>
              <a:t>Code </a:t>
            </a:r>
            <a:r>
              <a:rPr lang="en-US" dirty="0"/>
              <a:t>coverage is a metric </a:t>
            </a:r>
            <a:r>
              <a:rPr lang="en-US" dirty="0" smtClean="0"/>
              <a:t>that </a:t>
            </a:r>
            <a:r>
              <a:rPr lang="en-US" dirty="0"/>
              <a:t>can be used to determine how much code has been executed. </a:t>
            </a:r>
          </a:p>
          <a:p>
            <a:r>
              <a:rPr lang="en-US" dirty="0" smtClean="0"/>
              <a:t>Data </a:t>
            </a:r>
            <a:r>
              <a:rPr lang="en-US" dirty="0"/>
              <a:t>can be obtained using a variety of profiling tools. e.g. </a:t>
            </a:r>
            <a:r>
              <a:rPr lang="en-US" dirty="0" err="1" smtClean="0"/>
              <a:t>gcov</a:t>
            </a:r>
            <a:r>
              <a:rPr lang="en-US" dirty="0" smtClean="0"/>
              <a:t>, </a:t>
            </a:r>
            <a:r>
              <a:rPr lang="en-US" dirty="0" err="1" smtClean="0"/>
              <a:t>lcov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56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Line coverage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875867" cy="4525963"/>
          </a:xfrm>
        </p:spPr>
        <p:txBody>
          <a:bodyPr/>
          <a:lstStyle/>
          <a:p>
            <a:r>
              <a:rPr lang="en-US" b="1" dirty="0"/>
              <a:t>Line/block coverage</a:t>
            </a:r>
            <a:r>
              <a:rPr lang="en-US" dirty="0"/>
              <a:t>: Measures how many lines of source code have been executed. </a:t>
            </a:r>
          </a:p>
          <a:p>
            <a:r>
              <a:rPr lang="en-US" dirty="0"/>
              <a:t>For the code on the right, how many test cases (values of pair (</a:t>
            </a:r>
            <a:r>
              <a:rPr lang="en-US" dirty="0" err="1"/>
              <a:t>a,b</a:t>
            </a:r>
            <a:r>
              <a:rPr lang="en-US" dirty="0"/>
              <a:t>)) needed for full(100%) line coverage?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71730" y="2099731"/>
            <a:ext cx="1727203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mr-IN" sz="2800" dirty="0"/>
              <a:t>if( a </a:t>
            </a:r>
            <a:r>
              <a:rPr lang="en-US" sz="2800" dirty="0" smtClean="0"/>
              <a:t>&gt;</a:t>
            </a:r>
            <a:r>
              <a:rPr lang="mr-IN" sz="2800" dirty="0" smtClean="0"/>
              <a:t> </a:t>
            </a:r>
            <a:r>
              <a:rPr lang="mr-IN" sz="2800" dirty="0"/>
              <a:t>2 ) 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</a:t>
            </a:r>
            <a:r>
              <a:rPr lang="mr-IN" sz="2800" dirty="0" smtClean="0"/>
              <a:t>a </a:t>
            </a:r>
            <a:r>
              <a:rPr lang="en-US" sz="2800" dirty="0"/>
              <a:t>=</a:t>
            </a:r>
            <a:r>
              <a:rPr lang="mr-IN" sz="2800" dirty="0" smtClean="0"/>
              <a:t> </a:t>
            </a:r>
            <a:r>
              <a:rPr lang="mr-IN" sz="2800" dirty="0"/>
              <a:t>2; </a:t>
            </a:r>
          </a:p>
          <a:p>
            <a:r>
              <a:rPr lang="mr-IN" sz="2800" dirty="0"/>
              <a:t>if( b </a:t>
            </a:r>
            <a:r>
              <a:rPr lang="en-US" sz="2800" dirty="0"/>
              <a:t>&gt;</a:t>
            </a:r>
            <a:r>
              <a:rPr lang="mr-IN" sz="2800" dirty="0" smtClean="0"/>
              <a:t>2 </a:t>
            </a:r>
            <a:r>
              <a:rPr lang="mr-IN" sz="2800" dirty="0"/>
              <a:t>) 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</a:t>
            </a:r>
            <a:r>
              <a:rPr lang="mr-IN" sz="2800" dirty="0" smtClean="0"/>
              <a:t>b </a:t>
            </a:r>
            <a:r>
              <a:rPr lang="en-US" sz="2800" dirty="0"/>
              <a:t>=</a:t>
            </a:r>
            <a:r>
              <a:rPr lang="mr-IN" sz="2800" dirty="0" smtClean="0"/>
              <a:t> </a:t>
            </a:r>
            <a:r>
              <a:rPr lang="mr-IN" sz="2800" dirty="0"/>
              <a:t>2; </a:t>
            </a:r>
          </a:p>
        </p:txBody>
      </p:sp>
    </p:spTree>
    <p:extLst>
      <p:ext uri="{BB962C8B-B14F-4D97-AF65-F5344CB8AC3E}">
        <p14:creationId xmlns:p14="http://schemas.microsoft.com/office/powerpoint/2010/main" val="415298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Branch coverage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49333" cy="4525963"/>
          </a:xfrm>
        </p:spPr>
        <p:txBody>
          <a:bodyPr/>
          <a:lstStyle/>
          <a:p>
            <a:r>
              <a:rPr lang="en-US" dirty="0"/>
              <a:t>Branch coverage: Measures how many branches in code have been taken (</a:t>
            </a:r>
            <a:r>
              <a:rPr lang="en-US" dirty="0" smtClean="0"/>
              <a:t>conditional </a:t>
            </a:r>
            <a:r>
              <a:rPr lang="en-US" dirty="0" err="1" smtClean="0"/>
              <a:t>jmps</a:t>
            </a:r>
            <a:r>
              <a:rPr lang="en-US" dirty="0"/>
              <a:t>) </a:t>
            </a:r>
          </a:p>
          <a:p>
            <a:r>
              <a:rPr lang="en-US" dirty="0"/>
              <a:t>For the code on the right, how many test cases needed for full branch coverage?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71730" y="2099731"/>
            <a:ext cx="1727203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mr-IN" sz="2800" dirty="0"/>
              <a:t>if( a </a:t>
            </a:r>
            <a:r>
              <a:rPr lang="en-US" sz="2800" dirty="0" smtClean="0"/>
              <a:t>&gt;</a:t>
            </a:r>
            <a:r>
              <a:rPr lang="mr-IN" sz="2800" dirty="0" smtClean="0"/>
              <a:t> </a:t>
            </a:r>
            <a:r>
              <a:rPr lang="mr-IN" sz="2800" dirty="0"/>
              <a:t>2 ) 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</a:t>
            </a:r>
            <a:r>
              <a:rPr lang="mr-IN" sz="2800" dirty="0" smtClean="0"/>
              <a:t>a </a:t>
            </a:r>
            <a:r>
              <a:rPr lang="en-US" sz="2800" dirty="0"/>
              <a:t>=</a:t>
            </a:r>
            <a:r>
              <a:rPr lang="mr-IN" sz="2800" dirty="0" smtClean="0"/>
              <a:t> </a:t>
            </a:r>
            <a:r>
              <a:rPr lang="mr-IN" sz="2800" dirty="0"/>
              <a:t>2; </a:t>
            </a:r>
          </a:p>
          <a:p>
            <a:r>
              <a:rPr lang="mr-IN" sz="2800" dirty="0"/>
              <a:t>if( b </a:t>
            </a:r>
            <a:r>
              <a:rPr lang="en-US" sz="2800" dirty="0"/>
              <a:t>&gt;</a:t>
            </a:r>
            <a:r>
              <a:rPr lang="mr-IN" sz="2800" dirty="0" smtClean="0"/>
              <a:t>2 </a:t>
            </a:r>
            <a:r>
              <a:rPr lang="mr-IN" sz="2800" dirty="0"/>
              <a:t>) 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</a:t>
            </a:r>
            <a:r>
              <a:rPr lang="mr-IN" sz="2800" dirty="0" smtClean="0"/>
              <a:t>b </a:t>
            </a:r>
            <a:r>
              <a:rPr lang="en-US" sz="2800" dirty="0"/>
              <a:t>=</a:t>
            </a:r>
            <a:r>
              <a:rPr lang="mr-IN" sz="2800" dirty="0" smtClean="0"/>
              <a:t> </a:t>
            </a:r>
            <a:r>
              <a:rPr lang="mr-IN" sz="2800" dirty="0"/>
              <a:t>2; </a:t>
            </a:r>
          </a:p>
        </p:txBody>
      </p:sp>
    </p:spTree>
    <p:extLst>
      <p:ext uri="{BB962C8B-B14F-4D97-AF65-F5344CB8AC3E}">
        <p14:creationId xmlns:p14="http://schemas.microsoft.com/office/powerpoint/2010/main" val="211122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Path coverage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04933" cy="4525963"/>
          </a:xfrm>
        </p:spPr>
        <p:txBody>
          <a:bodyPr/>
          <a:lstStyle/>
          <a:p>
            <a:r>
              <a:rPr lang="en-US" dirty="0"/>
              <a:t>Path coverage: Measures how many paths have been </a:t>
            </a:r>
            <a:r>
              <a:rPr lang="en-US" dirty="0" smtClean="0"/>
              <a:t>taken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For the code on the right, how many test cases needed for full path coverage?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71730" y="2099731"/>
            <a:ext cx="1727203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mr-IN" sz="2800" dirty="0"/>
              <a:t>if( a </a:t>
            </a:r>
            <a:r>
              <a:rPr lang="en-US" sz="2800" dirty="0" smtClean="0"/>
              <a:t>&gt;</a:t>
            </a:r>
            <a:r>
              <a:rPr lang="mr-IN" sz="2800" dirty="0" smtClean="0"/>
              <a:t> </a:t>
            </a:r>
            <a:r>
              <a:rPr lang="mr-IN" sz="2800" dirty="0"/>
              <a:t>2 ) 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</a:t>
            </a:r>
            <a:r>
              <a:rPr lang="mr-IN" sz="2800" dirty="0" smtClean="0"/>
              <a:t>a </a:t>
            </a:r>
            <a:r>
              <a:rPr lang="en-US" sz="2800" dirty="0"/>
              <a:t>=</a:t>
            </a:r>
            <a:r>
              <a:rPr lang="mr-IN" sz="2800" dirty="0" smtClean="0"/>
              <a:t> </a:t>
            </a:r>
            <a:r>
              <a:rPr lang="mr-IN" sz="2800" dirty="0"/>
              <a:t>2; </a:t>
            </a:r>
          </a:p>
          <a:p>
            <a:r>
              <a:rPr lang="mr-IN" sz="2800" dirty="0"/>
              <a:t>if( b </a:t>
            </a:r>
            <a:r>
              <a:rPr lang="en-US" sz="2800" dirty="0"/>
              <a:t>&gt;</a:t>
            </a:r>
            <a:r>
              <a:rPr lang="mr-IN" sz="2800" dirty="0" smtClean="0"/>
              <a:t>2 </a:t>
            </a:r>
            <a:r>
              <a:rPr lang="mr-IN" sz="2800" dirty="0"/>
              <a:t>) 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</a:t>
            </a:r>
            <a:r>
              <a:rPr lang="mr-IN" sz="2800" dirty="0" smtClean="0"/>
              <a:t>b </a:t>
            </a:r>
            <a:r>
              <a:rPr lang="en-US" sz="2800" dirty="0"/>
              <a:t>=</a:t>
            </a:r>
            <a:r>
              <a:rPr lang="mr-IN" sz="2800" dirty="0" smtClean="0"/>
              <a:t> </a:t>
            </a:r>
            <a:r>
              <a:rPr lang="mr-IN" sz="2800" dirty="0"/>
              <a:t>2; </a:t>
            </a:r>
          </a:p>
        </p:txBody>
      </p:sp>
    </p:spTree>
    <p:extLst>
      <p:ext uri="{BB962C8B-B14F-4D97-AF65-F5344CB8AC3E}">
        <p14:creationId xmlns:p14="http://schemas.microsoft.com/office/powerpoint/2010/main" val="87607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Benefits of Code coverage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Can answer the following questions</a:t>
            </a:r>
          </a:p>
          <a:p>
            <a:pPr marL="457200" lvl="1" indent="0">
              <a:buNone/>
            </a:pPr>
            <a:r>
              <a:rPr lang="en-US" dirty="0" smtClean="0"/>
              <a:t>– </a:t>
            </a:r>
            <a:r>
              <a:rPr lang="en-US" sz="3200" dirty="0" smtClean="0"/>
              <a:t>How good is an initial file</a:t>
            </a:r>
            <a:r>
              <a:rPr lang="en-US" sz="3200" dirty="0"/>
              <a:t>? </a:t>
            </a:r>
            <a:endParaRPr lang="en-US" sz="3200" dirty="0" smtClean="0"/>
          </a:p>
          <a:p>
            <a:pPr marL="457200" lvl="1" indent="0">
              <a:buNone/>
            </a:pPr>
            <a:r>
              <a:rPr lang="en-US" sz="3200" dirty="0" smtClean="0"/>
              <a:t>– Am I getting stuck somewhere</a:t>
            </a:r>
            <a:r>
              <a:rPr lang="en-US" sz="3200" dirty="0"/>
              <a:t>? </a:t>
            </a:r>
            <a:endParaRPr lang="en-US" sz="3200" dirty="0" smtClean="0"/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latin typeface="American Typewriter"/>
                <a:cs typeface="American Typewriter"/>
              </a:rPr>
              <a:t> if (</a:t>
            </a:r>
            <a:r>
              <a:rPr lang="en-US" dirty="0">
                <a:latin typeface="American Typewriter"/>
                <a:cs typeface="American Typewriter"/>
              </a:rPr>
              <a:t>packet[0x10] &lt; 7) { //</a:t>
            </a:r>
            <a:r>
              <a:rPr lang="en-US" i="1" dirty="0">
                <a:latin typeface="American Typewriter"/>
                <a:cs typeface="American Typewriter"/>
              </a:rPr>
              <a:t>hot path</a:t>
            </a:r>
            <a:br>
              <a:rPr lang="en-US" i="1" dirty="0">
                <a:latin typeface="American Typewriter"/>
                <a:cs typeface="American Typewriter"/>
              </a:rPr>
            </a:br>
            <a:r>
              <a:rPr lang="en-US" dirty="0" smtClean="0">
                <a:latin typeface="American Typewriter"/>
                <a:cs typeface="American Typewriter"/>
              </a:rPr>
              <a:t>   } </a:t>
            </a:r>
            <a:r>
              <a:rPr lang="en-US" dirty="0">
                <a:latin typeface="American Typewriter"/>
                <a:cs typeface="American Typewriter"/>
              </a:rPr>
              <a:t>else { //</a:t>
            </a:r>
            <a:r>
              <a:rPr lang="en-US" i="1" dirty="0">
                <a:latin typeface="American Typewriter"/>
                <a:cs typeface="American Typewriter"/>
              </a:rPr>
              <a:t>cold path </a:t>
            </a:r>
            <a:r>
              <a:rPr lang="en-US" dirty="0" smtClean="0">
                <a:latin typeface="American Typewriter"/>
                <a:cs typeface="American Typewriter"/>
              </a:rPr>
              <a:t>}</a:t>
            </a:r>
          </a:p>
          <a:p>
            <a:pPr lvl="1"/>
            <a:r>
              <a:rPr lang="en-US" sz="3200" dirty="0" smtClean="0"/>
              <a:t>How good is </a:t>
            </a:r>
            <a:r>
              <a:rPr lang="en-US" sz="3200" dirty="0" err="1" smtClean="0"/>
              <a:t>fuzzerX</a:t>
            </a:r>
            <a:r>
              <a:rPr lang="en-US" sz="3200" dirty="0" smtClean="0"/>
              <a:t> vs. </a:t>
            </a:r>
            <a:r>
              <a:rPr lang="en-US" sz="3200" dirty="0" err="1" smtClean="0"/>
              <a:t>fuzzerY</a:t>
            </a:r>
            <a:endParaRPr lang="en-US" sz="3200" dirty="0"/>
          </a:p>
          <a:p>
            <a:pPr lvl="1"/>
            <a:r>
              <a:rPr lang="en-US" sz="3200" dirty="0" smtClean="0"/>
              <a:t>Am I getting benefits by running multiple </a:t>
            </a:r>
            <a:r>
              <a:rPr lang="en-US" sz="3200" dirty="0" err="1" smtClean="0"/>
              <a:t>fuzzers</a:t>
            </a:r>
            <a:r>
              <a:rPr lang="en-US" sz="3200" dirty="0" smtClean="0"/>
              <a:t>?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7576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Techniques for bug finding</a:t>
            </a:r>
            <a:endParaRPr lang="en-US" dirty="0">
              <a:solidFill>
                <a:srgbClr val="FF66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722480" y="3225814"/>
            <a:ext cx="5977509" cy="2761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52979" y="2190383"/>
            <a:ext cx="2208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Automatic test case generation</a:t>
            </a:r>
            <a:endParaRPr lang="en-US" sz="2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56175" y="4273532"/>
            <a:ext cx="31745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Lower coverage </a:t>
            </a:r>
          </a:p>
          <a:p>
            <a:r>
              <a:rPr lang="en-US" sz="2200" i="1" dirty="0" smtClean="0"/>
              <a:t>Lower false positives </a:t>
            </a:r>
          </a:p>
          <a:p>
            <a:r>
              <a:rPr lang="en-US" sz="2200" i="1" dirty="0" smtClean="0"/>
              <a:t>Higher false negatives</a:t>
            </a:r>
            <a:endParaRPr lang="en-US" sz="22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1377905" y="3420164"/>
            <a:ext cx="22087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Fuzzing 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3434284" y="3420167"/>
            <a:ext cx="36607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Dynamic </a:t>
            </a:r>
          </a:p>
          <a:p>
            <a:pPr algn="ctr"/>
            <a:r>
              <a:rPr lang="en-US" sz="2200" dirty="0" smtClean="0"/>
              <a:t>symbolic execution</a:t>
            </a:r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3535885" y="2293578"/>
            <a:ext cx="22087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Static analysis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5230010" y="2312111"/>
            <a:ext cx="29657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Program verification</a:t>
            </a:r>
            <a:endParaRPr lang="en-US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5766221" y="4273532"/>
            <a:ext cx="31745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/>
              <a:t>Higher coverage </a:t>
            </a:r>
          </a:p>
          <a:p>
            <a:r>
              <a:rPr lang="en-US" sz="2200" i="1" dirty="0" smtClean="0"/>
              <a:t>Higher false positives </a:t>
            </a:r>
          </a:p>
          <a:p>
            <a:r>
              <a:rPr lang="en-US" sz="2200" i="1" dirty="0" smtClean="0"/>
              <a:t>Lower false negatives</a:t>
            </a: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347596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Problems of code coverage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For: 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err="1" smtClean="0">
                <a:latin typeface="American Typewriter"/>
                <a:cs typeface="American Typewriter"/>
              </a:rPr>
              <a:t>mySafeCopy</a:t>
            </a:r>
            <a:r>
              <a:rPr lang="en-US" dirty="0">
                <a:latin typeface="American Typewriter"/>
                <a:cs typeface="American Typewriter"/>
              </a:rPr>
              <a:t>(char *</a:t>
            </a:r>
            <a:r>
              <a:rPr lang="en-US" dirty="0" err="1">
                <a:latin typeface="American Typewriter"/>
                <a:cs typeface="American Typewriter"/>
              </a:rPr>
              <a:t>dst</a:t>
            </a:r>
            <a:r>
              <a:rPr lang="en-US" dirty="0">
                <a:latin typeface="American Typewriter"/>
                <a:cs typeface="American Typewriter"/>
              </a:rPr>
              <a:t>, char* </a:t>
            </a:r>
            <a:r>
              <a:rPr lang="en-US" dirty="0" err="1" smtClean="0">
                <a:latin typeface="American Typewriter"/>
                <a:cs typeface="American Typewriter"/>
              </a:rPr>
              <a:t>src</a:t>
            </a:r>
            <a:r>
              <a:rPr lang="en-US" dirty="0" smtClean="0">
                <a:latin typeface="American Typewriter"/>
                <a:cs typeface="American Typewriter"/>
              </a:rPr>
              <a:t>) { </a:t>
            </a:r>
          </a:p>
          <a:p>
            <a:pPr marL="400050" lvl="1" indent="0">
              <a:buNone/>
            </a:pPr>
            <a:r>
              <a:rPr lang="en-US" dirty="0" smtClean="0">
                <a:latin typeface="American Typewriter"/>
                <a:cs typeface="American Typewriter"/>
              </a:rPr>
              <a:t>    if</a:t>
            </a:r>
            <a:r>
              <a:rPr lang="en-US" dirty="0">
                <a:latin typeface="American Typewriter"/>
                <a:cs typeface="American Typewriter"/>
              </a:rPr>
              <a:t>(</a:t>
            </a:r>
            <a:r>
              <a:rPr lang="en-US" dirty="0" err="1">
                <a:latin typeface="American Typewriter"/>
                <a:cs typeface="American Typewriter"/>
              </a:rPr>
              <a:t>dst</a:t>
            </a:r>
            <a:r>
              <a:rPr lang="en-US" dirty="0">
                <a:latin typeface="American Typewriter"/>
                <a:cs typeface="American Typewriter"/>
              </a:rPr>
              <a:t> &amp;&amp; </a:t>
            </a:r>
            <a:r>
              <a:rPr lang="en-US" dirty="0" err="1" smtClean="0">
                <a:latin typeface="American Typewriter"/>
                <a:cs typeface="American Typewriter"/>
              </a:rPr>
              <a:t>src</a:t>
            </a:r>
            <a:r>
              <a:rPr lang="en-US" dirty="0" smtClean="0">
                <a:latin typeface="American Typewriter"/>
                <a:cs typeface="American Typewriter"/>
              </a:rPr>
              <a:t>)</a:t>
            </a:r>
          </a:p>
          <a:p>
            <a:pPr marL="400050" lvl="1" indent="0">
              <a:buNone/>
            </a:pPr>
            <a:r>
              <a:rPr lang="en-US" dirty="0" smtClean="0">
                <a:latin typeface="American Typewriter"/>
                <a:cs typeface="American Typewriter"/>
              </a:rPr>
              <a:t>    </a:t>
            </a:r>
            <a:r>
              <a:rPr lang="en-US" dirty="0">
                <a:latin typeface="American Typewriter"/>
                <a:cs typeface="American Typewriter"/>
              </a:rPr>
              <a:t> </a:t>
            </a:r>
            <a:r>
              <a:rPr lang="en-US" dirty="0" smtClean="0">
                <a:latin typeface="American Typewriter"/>
                <a:cs typeface="American Typewriter"/>
              </a:rPr>
              <a:t>   </a:t>
            </a:r>
            <a:r>
              <a:rPr lang="en-US" dirty="0" err="1" smtClean="0">
                <a:latin typeface="American Typewriter"/>
                <a:cs typeface="American Typewriter"/>
              </a:rPr>
              <a:t>strcpy</a:t>
            </a:r>
            <a:r>
              <a:rPr lang="en-US" dirty="0" smtClean="0">
                <a:latin typeface="American Typewriter"/>
                <a:cs typeface="American Typewriter"/>
              </a:rPr>
              <a:t>(</a:t>
            </a:r>
            <a:r>
              <a:rPr lang="en-US" dirty="0" err="1" smtClean="0">
                <a:latin typeface="American Typewriter"/>
                <a:cs typeface="American Typewriter"/>
              </a:rPr>
              <a:t>dst</a:t>
            </a:r>
            <a:r>
              <a:rPr lang="en-US" dirty="0" smtClean="0">
                <a:latin typeface="American Typewriter"/>
                <a:cs typeface="American Typewriter"/>
              </a:rPr>
              <a:t>, </a:t>
            </a:r>
            <a:r>
              <a:rPr lang="en-US" dirty="0" err="1" smtClean="0">
                <a:latin typeface="American Typewriter"/>
                <a:cs typeface="American Typewriter"/>
              </a:rPr>
              <a:t>src</a:t>
            </a:r>
            <a:r>
              <a:rPr lang="en-US" dirty="0" smtClean="0">
                <a:latin typeface="American Typewriter"/>
                <a:cs typeface="American Typewriter"/>
              </a:rPr>
              <a:t>); }</a:t>
            </a:r>
          </a:p>
          <a:p>
            <a:pPr marL="400050" lvl="1" indent="0">
              <a:buNone/>
            </a:pPr>
            <a:endParaRPr lang="en-US" dirty="0" smtClean="0">
              <a:latin typeface="American Typewriter"/>
              <a:cs typeface="American Typewriter"/>
            </a:endParaRPr>
          </a:p>
          <a:p>
            <a:r>
              <a:rPr lang="en-US" dirty="0" smtClean="0"/>
              <a:t>Does </a:t>
            </a:r>
            <a:r>
              <a:rPr lang="en-US" dirty="0"/>
              <a:t>full line coverage guarantee finding the bug? </a:t>
            </a:r>
            <a:r>
              <a:rPr lang="en-US" dirty="0" smtClean="0"/>
              <a:t>  </a:t>
            </a:r>
          </a:p>
          <a:p>
            <a:r>
              <a:rPr lang="en-US" dirty="0"/>
              <a:t>Does full branch coverage guarantee finding the bug? </a:t>
            </a:r>
            <a:r>
              <a:rPr lang="en-US" dirty="0" smtClean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65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Enhancement III: </a:t>
            </a:r>
            <a:br>
              <a:rPr lang="en-US" dirty="0" smtClean="0">
                <a:solidFill>
                  <a:srgbClr val="FF6600"/>
                </a:solidFill>
              </a:rPr>
            </a:br>
            <a:r>
              <a:rPr lang="en-US" dirty="0" smtClean="0">
                <a:solidFill>
                  <a:srgbClr val="FF6600"/>
                </a:solidFill>
              </a:rPr>
              <a:t>Coverage-guided gray-box fuzzing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type </a:t>
            </a:r>
            <a:r>
              <a:rPr lang="en-US" dirty="0"/>
              <a:t>o</a:t>
            </a:r>
            <a:r>
              <a:rPr lang="en-US" dirty="0" smtClean="0"/>
              <a:t>f </a:t>
            </a:r>
            <a:r>
              <a:rPr lang="en-US" dirty="0"/>
              <a:t>mutation-based </a:t>
            </a:r>
            <a:r>
              <a:rPr lang="en-US" dirty="0" smtClean="0"/>
              <a:t>fuzzing</a:t>
            </a:r>
            <a:endParaRPr lang="en-US" dirty="0"/>
          </a:p>
          <a:p>
            <a:pPr lvl="1"/>
            <a:r>
              <a:rPr lang="en-US" smtClean="0"/>
              <a:t>Run </a:t>
            </a:r>
            <a:r>
              <a:rPr lang="en-US" dirty="0" smtClean="0"/>
              <a:t>mutated inputs on instrumented program and measure code coverage</a:t>
            </a:r>
            <a:endParaRPr lang="en-US" dirty="0"/>
          </a:p>
          <a:p>
            <a:pPr lvl="1"/>
            <a:r>
              <a:rPr lang="en-US" dirty="0" smtClean="0"/>
              <a:t>Search for mutants that result in coverage increase</a:t>
            </a:r>
          </a:p>
          <a:p>
            <a:pPr lvl="1"/>
            <a:r>
              <a:rPr lang="en-US" dirty="0" smtClean="0"/>
              <a:t>Often use genetic algorithms, i.e., try random mutations on test corpus and only add mutants  to the corpus if coverage increases</a:t>
            </a:r>
          </a:p>
          <a:p>
            <a:pPr lvl="1"/>
            <a:r>
              <a:rPr lang="en-US" dirty="0" smtClean="0"/>
              <a:t>Examples:  AFL, </a:t>
            </a:r>
            <a:r>
              <a:rPr lang="en-US" dirty="0" err="1"/>
              <a:t>l</a:t>
            </a:r>
            <a:r>
              <a:rPr lang="en-US" dirty="0" err="1" smtClean="0"/>
              <a:t>ibfuzzer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5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American Fuzzy Lop (AFL)</a:t>
            </a:r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 descr="file_icon_557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11" y="2199918"/>
            <a:ext cx="547332" cy="737975"/>
          </a:xfrm>
          <a:prstGeom prst="rect">
            <a:avLst/>
          </a:prstGeom>
        </p:spPr>
      </p:pic>
      <p:pic>
        <p:nvPicPr>
          <p:cNvPr id="5" name="Picture 4" descr="file_icon_557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11" y="2352318"/>
            <a:ext cx="547332" cy="737975"/>
          </a:xfrm>
          <a:prstGeom prst="rect">
            <a:avLst/>
          </a:prstGeom>
        </p:spPr>
      </p:pic>
      <p:pic>
        <p:nvPicPr>
          <p:cNvPr id="6" name="Picture 5" descr="file_icon_557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11" y="2504718"/>
            <a:ext cx="547332" cy="737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21281" y="3268137"/>
            <a:ext cx="1975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Input </a:t>
            </a:r>
          </a:p>
          <a:p>
            <a:pPr algn="ctr"/>
            <a:r>
              <a:rPr lang="en-US" sz="2200" dirty="0" smtClean="0"/>
              <a:t>queue</a:t>
            </a:r>
            <a:endParaRPr lang="en-US" sz="22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00673" y="2692400"/>
            <a:ext cx="343933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804" y="2251588"/>
            <a:ext cx="13377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Seed </a:t>
            </a:r>
          </a:p>
          <a:p>
            <a:pPr algn="ctr"/>
            <a:r>
              <a:rPr lang="en-US" sz="2200" dirty="0" smtClean="0"/>
              <a:t>inputs</a:t>
            </a:r>
            <a:endParaRPr lang="en-US" sz="2200" dirty="0"/>
          </a:p>
        </p:txBody>
      </p:sp>
      <p:pic>
        <p:nvPicPr>
          <p:cNvPr id="12" name="Picture 11" descr="file_icon_557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22" y="2352318"/>
            <a:ext cx="547332" cy="73797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2472282" y="2692399"/>
            <a:ext cx="406399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05219" y="3222026"/>
            <a:ext cx="19759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Next input</a:t>
            </a:r>
            <a:endParaRPr lang="en-US" sz="22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589890" y="2692401"/>
            <a:ext cx="321711" cy="843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004759" y="2352318"/>
            <a:ext cx="1363137" cy="66871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Mutation</a:t>
            </a:r>
            <a:endParaRPr lang="en-US" sz="2200" dirty="0"/>
          </a:p>
        </p:txBody>
      </p:sp>
      <p:pic>
        <p:nvPicPr>
          <p:cNvPr id="17" name="Picture 16" descr="file_icon_557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410" y="1461943"/>
            <a:ext cx="547332" cy="737975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20" name="Picture 19" descr="file_icon_557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208" y="2366305"/>
            <a:ext cx="547332" cy="737975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21" name="Picture 20" descr="file_icon_557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938" y="3351657"/>
            <a:ext cx="547332" cy="73797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2" name="Oval 21"/>
          <p:cNvSpPr/>
          <p:nvPr/>
        </p:nvSpPr>
        <p:spPr>
          <a:xfrm>
            <a:off x="6129882" y="1727201"/>
            <a:ext cx="369329" cy="27093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163748" y="2599228"/>
            <a:ext cx="369329" cy="270933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77479" y="3551312"/>
            <a:ext cx="369329" cy="270933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537224" y="1862667"/>
            <a:ext cx="321720" cy="337252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503364" y="3139678"/>
            <a:ext cx="355580" cy="411634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520295" y="2735293"/>
            <a:ext cx="457191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976536" y="1942980"/>
            <a:ext cx="1845733" cy="143144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Execute against instrumented</a:t>
            </a:r>
          </a:p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target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6637876" y="2700831"/>
            <a:ext cx="304791" cy="17532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6654806" y="3449719"/>
            <a:ext cx="287861" cy="22915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654806" y="1790583"/>
            <a:ext cx="237065" cy="207551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Diamond 44"/>
          <p:cNvSpPr/>
          <p:nvPr/>
        </p:nvSpPr>
        <p:spPr>
          <a:xfrm>
            <a:off x="3202694" y="3868248"/>
            <a:ext cx="3008656" cy="2024557"/>
          </a:xfrm>
          <a:prstGeom prst="diamond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rgbClr val="000000"/>
                </a:solidFill>
              </a:rPr>
              <a:t>branch/edge coverage increased?</a:t>
            </a:r>
            <a:endParaRPr lang="en-US" sz="2200" dirty="0">
              <a:solidFill>
                <a:srgbClr val="000000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7941744" y="3406875"/>
            <a:ext cx="0" cy="1436062"/>
          </a:xfrm>
          <a:prstGeom prst="straightConnector1">
            <a:avLst/>
          </a:prstGeom>
          <a:ln w="34925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5" idx="3"/>
          </p:cNvCxnSpPr>
          <p:nvPr/>
        </p:nvCxnSpPr>
        <p:spPr>
          <a:xfrm flipH="1">
            <a:off x="6211350" y="4842937"/>
            <a:ext cx="1730394" cy="3759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1"/>
          </p:cNvCxnSpPr>
          <p:nvPr/>
        </p:nvCxnSpPr>
        <p:spPr>
          <a:xfrm flipH="1">
            <a:off x="2118943" y="4880527"/>
            <a:ext cx="1083751" cy="0"/>
          </a:xfrm>
          <a:prstGeom prst="straightConnector1">
            <a:avLst/>
          </a:prstGeom>
          <a:ln w="34925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118943" y="4105311"/>
            <a:ext cx="0" cy="79688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70370" y="4834466"/>
            <a:ext cx="47074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Add mutant </a:t>
            </a:r>
          </a:p>
          <a:p>
            <a:pPr algn="ctr"/>
            <a:r>
              <a:rPr lang="en-US" sz="2200" dirty="0" smtClean="0"/>
              <a:t>to the queue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641111" y="5499783"/>
            <a:ext cx="2904086" cy="11079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Periodically culls </a:t>
            </a:r>
            <a:r>
              <a:rPr lang="en-US" sz="2200" dirty="0">
                <a:solidFill>
                  <a:schemeClr val="bg1"/>
                </a:solidFill>
              </a:rPr>
              <a:t>the queue without 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</a:rPr>
              <a:t>affecting total coverage  </a:t>
            </a:r>
          </a:p>
        </p:txBody>
      </p:sp>
    </p:spTree>
    <p:extLst>
      <p:ext uri="{BB962C8B-B14F-4D97-AF65-F5344CB8AC3E}">
        <p14:creationId xmlns:p14="http://schemas.microsoft.com/office/powerpoint/2010/main" val="255733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52091"/>
            <a:ext cx="9144000" cy="515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9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AFL 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267"/>
            <a:ext cx="8229600" cy="4525963"/>
          </a:xfrm>
        </p:spPr>
        <p:txBody>
          <a:bodyPr>
            <a:noAutofit/>
          </a:bodyPr>
          <a:lstStyle/>
          <a:p>
            <a:r>
              <a:rPr lang="en-US" sz="2600" dirty="0"/>
              <a:t>Instrument the binary at compile-time</a:t>
            </a:r>
          </a:p>
          <a:p>
            <a:r>
              <a:rPr lang="en-US" sz="2600" dirty="0"/>
              <a:t>Regular mode: instrument assembly</a:t>
            </a:r>
          </a:p>
          <a:p>
            <a:r>
              <a:rPr lang="en-US" sz="2600" dirty="0"/>
              <a:t>Recent addition: LLVM compiler instrumentation mode</a:t>
            </a:r>
          </a:p>
          <a:p>
            <a:r>
              <a:rPr lang="en-US" sz="2600" dirty="0"/>
              <a:t>Provide 64K counters representing all edges in the app</a:t>
            </a:r>
          </a:p>
          <a:p>
            <a:r>
              <a:rPr lang="en-US" sz="2600" dirty="0" err="1" smtClean="0"/>
              <a:t>Hashtable</a:t>
            </a:r>
            <a:r>
              <a:rPr lang="en-US" sz="2600" dirty="0" smtClean="0"/>
              <a:t> keeps track of # of execution of edges</a:t>
            </a:r>
          </a:p>
          <a:p>
            <a:pPr lvl="1"/>
            <a:r>
              <a:rPr lang="en-US" sz="2400" dirty="0" smtClean="0"/>
              <a:t>8 </a:t>
            </a:r>
            <a:r>
              <a:rPr lang="en-US" sz="2400" dirty="0"/>
              <a:t>bits per edge (# of executions: 1, 2, 3, 4-7, 8-15, 16-31, 32-127, 128+)</a:t>
            </a:r>
          </a:p>
          <a:p>
            <a:pPr lvl="1"/>
            <a:r>
              <a:rPr lang="en-US" sz="2400" dirty="0"/>
              <a:t>Imprecise (edges may collide) but very efficient</a:t>
            </a:r>
          </a:p>
          <a:p>
            <a:r>
              <a:rPr lang="en-US" sz="2600" dirty="0"/>
              <a:t>AFL-fuzz is the driver process, the target app runs </a:t>
            </a:r>
            <a:r>
              <a:rPr lang="en-US" sz="2600" dirty="0" smtClean="0"/>
              <a:t>as separate </a:t>
            </a:r>
            <a:r>
              <a:rPr lang="en-US" sz="2600" dirty="0"/>
              <a:t>process(</a:t>
            </a:r>
            <a:r>
              <a:rPr lang="en-US" sz="2600" dirty="0" err="1"/>
              <a:t>es</a:t>
            </a:r>
            <a:r>
              <a:rPr lang="en-US" sz="26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4015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AFL code coverage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cur_location</a:t>
            </a:r>
            <a:r>
              <a:rPr lang="en-US" altLang="zh-CN" dirty="0"/>
              <a:t> = &lt;COMPILE_TIME_RANDOM&gt;;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 smtClean="0"/>
              <a:t>shared_mem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cur_location</a:t>
            </a:r>
            <a:r>
              <a:rPr lang="en-US" altLang="zh-CN" dirty="0" smtClean="0"/>
              <a:t> </a:t>
            </a:r>
            <a:r>
              <a:rPr lang="en-US" altLang="zh-CN" dirty="0"/>
              <a:t>^ </a:t>
            </a:r>
            <a:r>
              <a:rPr lang="en-US" altLang="zh-CN" dirty="0" err="1"/>
              <a:t>prev_location</a:t>
            </a:r>
            <a:r>
              <a:rPr lang="en-US" altLang="zh-CN" dirty="0"/>
              <a:t>]++;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 smtClean="0"/>
              <a:t>prev_location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cur_location</a:t>
            </a:r>
            <a:r>
              <a:rPr lang="en-US" altLang="zh-CN" dirty="0"/>
              <a:t> &gt;&gt; 1;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528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PTFuzz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5" y="2299856"/>
            <a:ext cx="8956656" cy="279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8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PTFuzz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9" y="1386180"/>
            <a:ext cx="9030001" cy="510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5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62" y="525753"/>
            <a:ext cx="6834909" cy="589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3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Data-flow-guided fuzzing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Intercept the data flow, analyze the inputs of </a:t>
            </a:r>
            <a:r>
              <a:rPr lang="en-US" dirty="0" smtClean="0"/>
              <a:t>comparisons</a:t>
            </a:r>
          </a:p>
          <a:p>
            <a:pPr lvl="1"/>
            <a:r>
              <a:rPr lang="en-US" dirty="0" smtClean="0"/>
              <a:t>Incurs extra overhead</a:t>
            </a:r>
            <a:endParaRPr lang="en-US" dirty="0"/>
          </a:p>
          <a:p>
            <a:r>
              <a:rPr lang="en-US" dirty="0"/>
              <a:t>Modify the test inputs, observe the effect on comparisons</a:t>
            </a:r>
          </a:p>
          <a:p>
            <a:r>
              <a:rPr lang="en-US" dirty="0"/>
              <a:t>Prototype </a:t>
            </a:r>
            <a:r>
              <a:rPr lang="en-US" dirty="0" smtClean="0"/>
              <a:t>implementations in </a:t>
            </a:r>
            <a:r>
              <a:rPr lang="en-US" dirty="0" err="1" smtClean="0"/>
              <a:t>libFuzzer</a:t>
            </a:r>
            <a:r>
              <a:rPr lang="en-US" dirty="0" smtClean="0"/>
              <a:t> and </a:t>
            </a:r>
            <a:r>
              <a:rPr lang="en-US" dirty="0"/>
              <a:t>go-</a:t>
            </a:r>
            <a:r>
              <a:rPr lang="en-US" dirty="0" smtClean="0"/>
              <a:t>fuzz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37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6600"/>
                </a:solidFill>
              </a:rPr>
              <a:t>Blackbox</a:t>
            </a:r>
            <a:r>
              <a:rPr lang="en-US" dirty="0" smtClean="0">
                <a:solidFill>
                  <a:srgbClr val="FF6600"/>
                </a:solidFill>
              </a:rPr>
              <a:t> fuzzing</a:t>
            </a:r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Content Placeholder 3" descr="Monkey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5" b="4035"/>
          <a:stretch>
            <a:fillRect/>
          </a:stretch>
        </p:blipFill>
        <p:spPr>
          <a:xfrm>
            <a:off x="1292119" y="2179692"/>
            <a:ext cx="3006956" cy="1654040"/>
          </a:xfrm>
        </p:spPr>
      </p:pic>
      <p:pic>
        <p:nvPicPr>
          <p:cNvPr id="3" name="Picture 2" descr="data-management-interface-symbol-with-gears-and-binary-code-numbers_318-5233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467" y="2199909"/>
            <a:ext cx="1718488" cy="171848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4625175" y="2960682"/>
            <a:ext cx="717853" cy="1380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14126" y="4057056"/>
            <a:ext cx="24020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Test program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4284130" y="2078094"/>
            <a:ext cx="13804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Random input 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2637278" y="4851262"/>
            <a:ext cx="43485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Miller et al. ‘89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9151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Fuzzing challenges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How to seed a </a:t>
            </a:r>
            <a:r>
              <a:rPr lang="en-US" sz="2800" dirty="0" err="1" smtClean="0"/>
              <a:t>fuzzer</a:t>
            </a:r>
            <a:r>
              <a:rPr lang="en-US" sz="2800" dirty="0" smtClean="0"/>
              <a:t>?</a:t>
            </a:r>
          </a:p>
          <a:p>
            <a:pPr lvl="1"/>
            <a:r>
              <a:rPr lang="en-US" dirty="0" smtClean="0"/>
              <a:t>Seed inputs must cover different branches</a:t>
            </a:r>
          </a:p>
          <a:p>
            <a:pPr lvl="1"/>
            <a:r>
              <a:rPr lang="en-US" dirty="0" smtClean="0"/>
              <a:t>Remove duplicate seeds covering the same branches</a:t>
            </a:r>
          </a:p>
          <a:p>
            <a:pPr lvl="1"/>
            <a:r>
              <a:rPr lang="en-US" dirty="0" smtClean="0"/>
              <a:t>Small seeds are better (</a:t>
            </a:r>
            <a:r>
              <a:rPr lang="en-US" dirty="0" smtClean="0">
                <a:solidFill>
                  <a:srgbClr val="FF0000"/>
                </a:solidFill>
              </a:rPr>
              <a:t>Why?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sz="2800" dirty="0" smtClean="0"/>
              <a:t>Some branches might be very hard to get past as the # of inputs </a:t>
            </a:r>
            <a:r>
              <a:rPr lang="en-US" sz="2800" dirty="0" err="1" smtClean="0"/>
              <a:t>statisfying</a:t>
            </a:r>
            <a:r>
              <a:rPr lang="en-US" sz="2800" dirty="0" smtClean="0"/>
              <a:t> the conditions are very small</a:t>
            </a:r>
          </a:p>
          <a:p>
            <a:pPr lvl="1"/>
            <a:r>
              <a:rPr lang="en-US" sz="2400" dirty="0" smtClean="0"/>
              <a:t>Manually/automatically transform/remove those branches 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340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Hard to fuzz code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9194" y="1930403"/>
            <a:ext cx="42164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merican Typewriter"/>
                <a:cs typeface="American Typewriter"/>
              </a:rPr>
              <a:t>void </a:t>
            </a:r>
            <a:r>
              <a:rPr lang="en-US" sz="2400" dirty="0">
                <a:latin typeface="American Typewriter"/>
                <a:cs typeface="American Typewriter"/>
              </a:rPr>
              <a:t>test </a:t>
            </a:r>
            <a:r>
              <a:rPr lang="en-US" sz="2400" dirty="0" smtClean="0">
                <a:latin typeface="American Typewriter"/>
                <a:cs typeface="American Typewriter"/>
              </a:rPr>
              <a:t>(</a:t>
            </a:r>
            <a:r>
              <a:rPr lang="en-US" sz="2400" dirty="0" err="1" smtClean="0">
                <a:latin typeface="American Typewriter"/>
                <a:cs typeface="American Typewriter"/>
              </a:rPr>
              <a:t>int</a:t>
            </a:r>
            <a:r>
              <a:rPr lang="en-US" sz="2400" dirty="0" smtClean="0">
                <a:latin typeface="American Typewriter"/>
                <a:cs typeface="American Typewriter"/>
              </a:rPr>
              <a:t> n) {</a:t>
            </a:r>
          </a:p>
          <a:p>
            <a:r>
              <a:rPr lang="en-US" sz="2400" dirty="0" smtClean="0">
                <a:latin typeface="American Typewriter"/>
                <a:cs typeface="American Typewriter"/>
              </a:rPr>
              <a:t>  if (n==0x12345678)</a:t>
            </a:r>
          </a:p>
          <a:p>
            <a:r>
              <a:rPr lang="en-US" sz="2400" dirty="0">
                <a:latin typeface="American Typewriter"/>
                <a:cs typeface="American Typewriter"/>
              </a:rPr>
              <a:t> </a:t>
            </a:r>
            <a:r>
              <a:rPr lang="en-US" sz="2400" dirty="0" smtClean="0">
                <a:latin typeface="American Typewriter"/>
                <a:cs typeface="American Typewriter"/>
              </a:rPr>
              <a:t>    crash</a:t>
            </a:r>
            <a:r>
              <a:rPr lang="en-US" sz="2400" dirty="0">
                <a:latin typeface="American Typewriter"/>
                <a:cs typeface="American Typewriter"/>
              </a:rPr>
              <a:t>(</a:t>
            </a:r>
            <a:r>
              <a:rPr lang="en-US" sz="2400" dirty="0" smtClean="0">
                <a:latin typeface="American Typewriter"/>
                <a:cs typeface="American Typewriter"/>
              </a:rPr>
              <a:t>);</a:t>
            </a:r>
            <a:endParaRPr lang="en-US" sz="2400" dirty="0">
              <a:latin typeface="American Typewriter"/>
              <a:cs typeface="American Typewriter"/>
            </a:endParaRPr>
          </a:p>
          <a:p>
            <a:r>
              <a:rPr lang="en-US" sz="2400" dirty="0">
                <a:latin typeface="American Typewriter"/>
                <a:cs typeface="American Typewriter"/>
              </a:rPr>
              <a:t>}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52132" y="4342768"/>
            <a:ext cx="4673600" cy="830997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needs 2^32 or 4 billion attempts</a:t>
            </a:r>
          </a:p>
          <a:p>
            <a:pPr algn="ctr"/>
            <a:r>
              <a:rPr lang="en-US" sz="2400" dirty="0">
                <a:solidFill>
                  <a:srgbClr val="FFFFFF"/>
                </a:solidFill>
              </a:rPr>
              <a:t>In the worst </a:t>
            </a:r>
            <a:r>
              <a:rPr lang="en-US" sz="2400" dirty="0" smtClean="0">
                <a:solidFill>
                  <a:srgbClr val="FFFFFF"/>
                </a:solidFill>
              </a:rPr>
              <a:t>case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30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Make it easier to fuzz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9194" y="1845738"/>
            <a:ext cx="42164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merican Typewriter"/>
                <a:cs typeface="American Typewriter"/>
              </a:rPr>
              <a:t>void </a:t>
            </a:r>
            <a:r>
              <a:rPr lang="en-US" sz="2000" dirty="0">
                <a:latin typeface="American Typewriter"/>
                <a:cs typeface="American Typewriter"/>
              </a:rPr>
              <a:t>test </a:t>
            </a:r>
            <a:r>
              <a:rPr lang="en-US" sz="2000" dirty="0" smtClean="0">
                <a:latin typeface="American Typewriter"/>
                <a:cs typeface="American Typewriter"/>
              </a:rPr>
              <a:t>(</a:t>
            </a:r>
            <a:r>
              <a:rPr lang="en-US" sz="2000" dirty="0" err="1" smtClean="0">
                <a:latin typeface="American Typewriter"/>
                <a:cs typeface="American Typewriter"/>
              </a:rPr>
              <a:t>int</a:t>
            </a:r>
            <a:r>
              <a:rPr lang="en-US" sz="2000" dirty="0" smtClean="0">
                <a:latin typeface="American Typewriter"/>
                <a:cs typeface="American Typewriter"/>
              </a:rPr>
              <a:t> n) {</a:t>
            </a:r>
          </a:p>
          <a:p>
            <a:r>
              <a:rPr lang="en-US" sz="2000" dirty="0" smtClean="0">
                <a:latin typeface="American Typewriter"/>
                <a:cs typeface="American Typewriter"/>
              </a:rPr>
              <a:t>  </a:t>
            </a:r>
            <a:r>
              <a:rPr lang="en-US" sz="2000" dirty="0" err="1" smtClean="0">
                <a:latin typeface="American Typewriter"/>
                <a:cs typeface="American Typewriter"/>
              </a:rPr>
              <a:t>int</a:t>
            </a:r>
            <a:r>
              <a:rPr lang="en-US" sz="2000" dirty="0" smtClean="0">
                <a:latin typeface="American Typewriter"/>
                <a:cs typeface="American Typewriter"/>
              </a:rPr>
              <a:t> dummy = 0;</a:t>
            </a:r>
          </a:p>
          <a:p>
            <a:r>
              <a:rPr lang="en-US" sz="2000" dirty="0">
                <a:latin typeface="American Typewriter"/>
                <a:cs typeface="American Typewriter"/>
              </a:rPr>
              <a:t> </a:t>
            </a:r>
            <a:r>
              <a:rPr lang="en-US" sz="2000" dirty="0" smtClean="0">
                <a:latin typeface="American Typewriter"/>
                <a:cs typeface="American Typewriter"/>
              </a:rPr>
              <a:t> char *p = (char *)&amp;n;</a:t>
            </a:r>
            <a:endParaRPr lang="en-US" sz="2000" dirty="0">
              <a:latin typeface="American Typewriter"/>
              <a:cs typeface="American Typewriter"/>
            </a:endParaRPr>
          </a:p>
          <a:p>
            <a:r>
              <a:rPr lang="en-US" sz="2000" dirty="0" smtClean="0">
                <a:latin typeface="American Typewriter"/>
                <a:cs typeface="American Typewriter"/>
              </a:rPr>
              <a:t>  if (p[3]==0x12) dummy++;</a:t>
            </a:r>
          </a:p>
          <a:p>
            <a:r>
              <a:rPr lang="en-US" sz="2000" dirty="0">
                <a:latin typeface="American Typewriter"/>
                <a:cs typeface="American Typewriter"/>
              </a:rPr>
              <a:t> </a:t>
            </a:r>
            <a:r>
              <a:rPr lang="en-US" sz="2000" dirty="0" smtClean="0">
                <a:latin typeface="American Typewriter"/>
                <a:cs typeface="American Typewriter"/>
              </a:rPr>
              <a:t> if </a:t>
            </a:r>
            <a:r>
              <a:rPr lang="en-US" sz="2000" dirty="0">
                <a:latin typeface="American Typewriter"/>
                <a:cs typeface="American Typewriter"/>
              </a:rPr>
              <a:t>(p</a:t>
            </a:r>
            <a:r>
              <a:rPr lang="en-US" sz="2000" dirty="0" smtClean="0">
                <a:latin typeface="American Typewriter"/>
                <a:cs typeface="American Typewriter"/>
              </a:rPr>
              <a:t>[2]</a:t>
            </a:r>
            <a:r>
              <a:rPr lang="en-US" sz="2000" dirty="0">
                <a:latin typeface="American Typewriter"/>
                <a:cs typeface="American Typewriter"/>
              </a:rPr>
              <a:t>==</a:t>
            </a:r>
            <a:r>
              <a:rPr lang="en-US" sz="2000" dirty="0" smtClean="0">
                <a:latin typeface="American Typewriter"/>
                <a:cs typeface="American Typewriter"/>
              </a:rPr>
              <a:t>0x34) </a:t>
            </a:r>
            <a:r>
              <a:rPr lang="en-US" sz="2000" dirty="0">
                <a:latin typeface="American Typewriter"/>
                <a:cs typeface="American Typewriter"/>
              </a:rPr>
              <a:t>dummy++</a:t>
            </a:r>
            <a:r>
              <a:rPr lang="en-US" sz="2000" dirty="0" smtClean="0">
                <a:latin typeface="American Typewriter"/>
                <a:cs typeface="American Typewriter"/>
              </a:rPr>
              <a:t>;</a:t>
            </a:r>
          </a:p>
          <a:p>
            <a:r>
              <a:rPr lang="en-US" sz="2000" dirty="0" smtClean="0">
                <a:latin typeface="American Typewriter"/>
                <a:cs typeface="American Typewriter"/>
              </a:rPr>
              <a:t>  if </a:t>
            </a:r>
            <a:r>
              <a:rPr lang="en-US" sz="2000" dirty="0">
                <a:latin typeface="American Typewriter"/>
                <a:cs typeface="American Typewriter"/>
              </a:rPr>
              <a:t>(p</a:t>
            </a:r>
            <a:r>
              <a:rPr lang="en-US" sz="2000" dirty="0" smtClean="0">
                <a:latin typeface="American Typewriter"/>
                <a:cs typeface="American Typewriter"/>
              </a:rPr>
              <a:t>[1]</a:t>
            </a:r>
            <a:r>
              <a:rPr lang="en-US" sz="2000" dirty="0">
                <a:latin typeface="American Typewriter"/>
                <a:cs typeface="American Typewriter"/>
              </a:rPr>
              <a:t>==</a:t>
            </a:r>
            <a:r>
              <a:rPr lang="en-US" sz="2000" dirty="0" smtClean="0">
                <a:latin typeface="American Typewriter"/>
                <a:cs typeface="American Typewriter"/>
              </a:rPr>
              <a:t>0x56) </a:t>
            </a:r>
            <a:r>
              <a:rPr lang="en-US" sz="2000" dirty="0">
                <a:latin typeface="American Typewriter"/>
                <a:cs typeface="American Typewriter"/>
              </a:rPr>
              <a:t>dummy++</a:t>
            </a:r>
            <a:r>
              <a:rPr lang="en-US" sz="2000" dirty="0" smtClean="0">
                <a:latin typeface="American Typewriter"/>
                <a:cs typeface="American Typewriter"/>
              </a:rPr>
              <a:t>;</a:t>
            </a:r>
          </a:p>
          <a:p>
            <a:r>
              <a:rPr lang="en-US" sz="2000" dirty="0">
                <a:latin typeface="American Typewriter"/>
                <a:cs typeface="American Typewriter"/>
              </a:rPr>
              <a:t> </a:t>
            </a:r>
            <a:r>
              <a:rPr lang="en-US" sz="2000" dirty="0" smtClean="0">
                <a:latin typeface="American Typewriter"/>
                <a:cs typeface="American Typewriter"/>
              </a:rPr>
              <a:t> if </a:t>
            </a:r>
            <a:r>
              <a:rPr lang="en-US" sz="2000" dirty="0">
                <a:latin typeface="American Typewriter"/>
                <a:cs typeface="American Typewriter"/>
              </a:rPr>
              <a:t>(p</a:t>
            </a:r>
            <a:r>
              <a:rPr lang="en-US" sz="2000" dirty="0" smtClean="0">
                <a:latin typeface="American Typewriter"/>
                <a:cs typeface="American Typewriter"/>
              </a:rPr>
              <a:t>[0]</a:t>
            </a:r>
            <a:r>
              <a:rPr lang="en-US" sz="2000" dirty="0">
                <a:latin typeface="American Typewriter"/>
                <a:cs typeface="American Typewriter"/>
              </a:rPr>
              <a:t>==0x56) dummy++</a:t>
            </a:r>
            <a:r>
              <a:rPr lang="en-US" sz="2000" dirty="0" smtClean="0">
                <a:latin typeface="American Typewriter"/>
                <a:cs typeface="American Typewriter"/>
              </a:rPr>
              <a:t>;</a:t>
            </a:r>
          </a:p>
          <a:p>
            <a:r>
              <a:rPr lang="en-US" sz="2000" dirty="0">
                <a:latin typeface="American Typewriter"/>
                <a:cs typeface="American Typewriter"/>
              </a:rPr>
              <a:t> </a:t>
            </a:r>
            <a:r>
              <a:rPr lang="en-US" sz="2000" dirty="0" smtClean="0">
                <a:latin typeface="American Typewriter"/>
                <a:cs typeface="American Typewriter"/>
              </a:rPr>
              <a:t> if (dummy==4)</a:t>
            </a:r>
          </a:p>
          <a:p>
            <a:r>
              <a:rPr lang="en-US" sz="2000" dirty="0" smtClean="0">
                <a:latin typeface="American Typewriter"/>
                <a:cs typeface="American Typewriter"/>
              </a:rPr>
              <a:t>    crash</a:t>
            </a:r>
            <a:r>
              <a:rPr lang="en-US" sz="2000" dirty="0">
                <a:latin typeface="American Typewriter"/>
                <a:cs typeface="American Typewriter"/>
              </a:rPr>
              <a:t>(</a:t>
            </a:r>
            <a:r>
              <a:rPr lang="en-US" sz="2000" dirty="0" smtClean="0">
                <a:latin typeface="American Typewriter"/>
                <a:cs typeface="American Typewriter"/>
              </a:rPr>
              <a:t>);</a:t>
            </a:r>
            <a:endParaRPr lang="en-US" sz="2000" dirty="0">
              <a:latin typeface="American Typewriter"/>
              <a:cs typeface="American Typewriter"/>
            </a:endParaRPr>
          </a:p>
          <a:p>
            <a:r>
              <a:rPr lang="en-US" sz="2000" dirty="0">
                <a:latin typeface="American Typewriter"/>
                <a:cs typeface="American Typewriter"/>
              </a:rPr>
              <a:t>}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52132" y="5292836"/>
            <a:ext cx="4673600" cy="461665"/>
          </a:xfrm>
          <a:prstGeom prst="rect">
            <a:avLst/>
          </a:prstGeom>
          <a:solidFill>
            <a:srgbClr val="26262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</a:rPr>
              <a:t>needs around 2^10 attempts</a:t>
            </a:r>
          </a:p>
        </p:txBody>
      </p:sp>
    </p:spTree>
    <p:extLst>
      <p:ext uri="{BB962C8B-B14F-4D97-AF65-F5344CB8AC3E}">
        <p14:creationId xmlns:p14="http://schemas.microsoft.com/office/powerpoint/2010/main" val="329569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Fuzzing </a:t>
            </a:r>
            <a:r>
              <a:rPr lang="en-US" dirty="0" smtClean="0">
                <a:solidFill>
                  <a:srgbClr val="FF6600"/>
                </a:solidFill>
              </a:rPr>
              <a:t>rules </a:t>
            </a:r>
            <a:r>
              <a:rPr lang="en-US" dirty="0">
                <a:solidFill>
                  <a:srgbClr val="FF6600"/>
                </a:solidFill>
              </a:rPr>
              <a:t>of </a:t>
            </a:r>
            <a:r>
              <a:rPr lang="en-US" dirty="0" smtClean="0">
                <a:solidFill>
                  <a:srgbClr val="FF6600"/>
                </a:solidFill>
              </a:rPr>
              <a:t>thumb 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Input-format knowledge is very </a:t>
            </a:r>
            <a:r>
              <a:rPr lang="en-US" dirty="0"/>
              <a:t>helpful</a:t>
            </a:r>
          </a:p>
          <a:p>
            <a:r>
              <a:rPr lang="en-US" dirty="0" smtClean="0"/>
              <a:t>Generational tends to beat random, better specs make better </a:t>
            </a:r>
            <a:r>
              <a:rPr lang="en-US" dirty="0" err="1" smtClean="0"/>
              <a:t>fuzzers</a:t>
            </a:r>
            <a:endParaRPr lang="en-US" dirty="0" smtClean="0"/>
          </a:p>
          <a:p>
            <a:r>
              <a:rPr lang="en-US" dirty="0" smtClean="0"/>
              <a:t>Each implementation will vary, different </a:t>
            </a:r>
            <a:r>
              <a:rPr lang="en-US" dirty="0" err="1" smtClean="0"/>
              <a:t>fuzzers</a:t>
            </a:r>
            <a:r>
              <a:rPr lang="en-US" dirty="0" smtClean="0"/>
              <a:t> find different bugs</a:t>
            </a:r>
          </a:p>
          <a:p>
            <a:pPr lvl="1"/>
            <a:r>
              <a:rPr lang="en-US" dirty="0" smtClean="0"/>
              <a:t>More fuzzing with is better</a:t>
            </a:r>
            <a:endParaRPr lang="en-US" dirty="0"/>
          </a:p>
          <a:p>
            <a:r>
              <a:rPr lang="en-US" dirty="0"/>
              <a:t>The longer you run, the more bugs you may </a:t>
            </a:r>
            <a:r>
              <a:rPr lang="en-US" dirty="0" smtClean="0"/>
              <a:t>find</a:t>
            </a:r>
          </a:p>
          <a:p>
            <a:pPr lvl="1"/>
            <a:r>
              <a:rPr lang="en-US" dirty="0" smtClean="0"/>
              <a:t>But it reaches a plateau and saturates after a while</a:t>
            </a:r>
            <a:endParaRPr lang="en-US" dirty="0"/>
          </a:p>
          <a:p>
            <a:r>
              <a:rPr lang="en-US" dirty="0"/>
              <a:t>Best results come from guiding the process</a:t>
            </a:r>
          </a:p>
          <a:p>
            <a:r>
              <a:rPr lang="en-US" dirty="0" smtClean="0"/>
              <a:t>Notice where you are getting stuck, use profiling (</a:t>
            </a:r>
            <a:r>
              <a:rPr lang="en-US" dirty="0" err="1" smtClean="0"/>
              <a:t>gcov</a:t>
            </a:r>
            <a:r>
              <a:rPr lang="en-US" dirty="0" smtClean="0"/>
              <a:t>, </a:t>
            </a:r>
            <a:r>
              <a:rPr lang="en-US" dirty="0" err="1" smtClean="0"/>
              <a:t>lcov</a:t>
            </a:r>
            <a:r>
              <a:rPr lang="en-US" dirty="0" smtClean="0"/>
              <a:t>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7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6600"/>
                </a:solidFill>
              </a:rPr>
              <a:t>Blackbox</a:t>
            </a:r>
            <a:r>
              <a:rPr lang="en-US" dirty="0" smtClean="0">
                <a:solidFill>
                  <a:srgbClr val="FF6600"/>
                </a:solidFill>
              </a:rPr>
              <a:t> fuzzing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Given a program simply feed random inputs and see whether it exhibits incorrect behavior (e.g., crashes)</a:t>
            </a:r>
          </a:p>
          <a:p>
            <a:r>
              <a:rPr lang="en-US" sz="2800" dirty="0" smtClean="0"/>
              <a:t>Advantage: easy, low programmer cost</a:t>
            </a:r>
          </a:p>
          <a:p>
            <a:r>
              <a:rPr lang="en-US" sz="2800" dirty="0" smtClean="0"/>
              <a:t>Disadvantage: inefficient</a:t>
            </a:r>
          </a:p>
          <a:p>
            <a:pPr lvl="1"/>
            <a:r>
              <a:rPr lang="en-US" sz="2400" dirty="0" smtClean="0"/>
              <a:t>Inputs often require structures, random inputs are likely to be malformed </a:t>
            </a:r>
          </a:p>
          <a:p>
            <a:pPr lvl="1"/>
            <a:r>
              <a:rPr lang="en-US" sz="2400" dirty="0" smtClean="0"/>
              <a:t>Inputs that trigger an incorrect behavior is a a very small fraction, probably of getting lucky is very low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290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Fuzzing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Automatically generate test cases</a:t>
            </a:r>
          </a:p>
          <a:p>
            <a:r>
              <a:rPr lang="en-US" sz="2800" dirty="0" smtClean="0"/>
              <a:t>Many slightly anomalous test cases are input into a target</a:t>
            </a:r>
          </a:p>
          <a:p>
            <a:r>
              <a:rPr lang="en-US" sz="2800" dirty="0" smtClean="0"/>
              <a:t>Application is monitored for errors</a:t>
            </a:r>
          </a:p>
          <a:p>
            <a:r>
              <a:rPr lang="en-US" sz="2800" dirty="0" smtClean="0"/>
              <a:t>Inputs are generally either file based (.</a:t>
            </a:r>
            <a:r>
              <a:rPr lang="en-US" sz="2800" dirty="0" err="1" smtClean="0"/>
              <a:t>pdf</a:t>
            </a:r>
            <a:r>
              <a:rPr lang="en-US" sz="2800" dirty="0" smtClean="0"/>
              <a:t>, .</a:t>
            </a:r>
            <a:r>
              <a:rPr lang="en-US" sz="2800" dirty="0" err="1" smtClean="0"/>
              <a:t>png</a:t>
            </a:r>
            <a:r>
              <a:rPr lang="en-US" sz="2800" dirty="0" smtClean="0"/>
              <a:t>, .wav, etc.) or network based </a:t>
            </a:r>
            <a:r>
              <a:rPr lang="en-US" sz="2800" dirty="0"/>
              <a:t>(</a:t>
            </a:r>
            <a:r>
              <a:rPr lang="en-US" sz="2800" dirty="0" smtClean="0"/>
              <a:t>http, SNMP, etc.)  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103097" y="5619698"/>
            <a:ext cx="2263999" cy="6488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Input generator</a:t>
            </a: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5105765" y="5018922"/>
            <a:ext cx="2263999" cy="6488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Monitor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5108348" y="5681022"/>
            <a:ext cx="2263999" cy="648870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Test application</a:t>
            </a:r>
            <a:endParaRPr lang="en-US" sz="22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95998" y="5973766"/>
            <a:ext cx="171235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08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Problem detection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See if program crashed</a:t>
            </a:r>
          </a:p>
          <a:p>
            <a:pPr lvl="1"/>
            <a:r>
              <a:rPr lang="en-US" sz="2400" dirty="0"/>
              <a:t>Type of crash can tell a lot (SEGV vs. assert fail)</a:t>
            </a:r>
          </a:p>
          <a:p>
            <a:r>
              <a:rPr lang="en-US" sz="2800" dirty="0"/>
              <a:t>Run program under dynamic memory error detector (</a:t>
            </a:r>
            <a:r>
              <a:rPr lang="en-US" sz="2800" dirty="0" err="1"/>
              <a:t>valgrind</a:t>
            </a:r>
            <a:r>
              <a:rPr lang="en-US" sz="2800" dirty="0"/>
              <a:t>/</a:t>
            </a:r>
            <a:r>
              <a:rPr lang="en-US" sz="2800" dirty="0" smtClean="0"/>
              <a:t>purify/</a:t>
            </a:r>
            <a:r>
              <a:rPr lang="en-US" sz="2800" dirty="0" err="1" smtClean="0"/>
              <a:t>AddressSanitizer</a:t>
            </a:r>
            <a:r>
              <a:rPr lang="en-US" sz="2800" dirty="0" smtClean="0"/>
              <a:t>)</a:t>
            </a:r>
            <a:endParaRPr lang="en-US" sz="2800" dirty="0"/>
          </a:p>
          <a:p>
            <a:pPr lvl="1"/>
            <a:r>
              <a:rPr lang="en-US" sz="2400" dirty="0"/>
              <a:t>Catch more bugs, but more expensive per run.</a:t>
            </a:r>
          </a:p>
          <a:p>
            <a:r>
              <a:rPr lang="en-US" sz="2800" dirty="0"/>
              <a:t>See if program locks up</a:t>
            </a:r>
          </a:p>
          <a:p>
            <a:r>
              <a:rPr lang="en-US" sz="2800" dirty="0"/>
              <a:t>Roll your own </a:t>
            </a:r>
            <a:r>
              <a:rPr lang="en-US" sz="2800" dirty="0" smtClean="0"/>
              <a:t>dynamic checker </a:t>
            </a:r>
            <a:r>
              <a:rPr lang="en-US" sz="2800" dirty="0"/>
              <a:t>e.g. </a:t>
            </a:r>
            <a:r>
              <a:rPr lang="en-US" sz="2800" dirty="0" err="1"/>
              <a:t>valgrind</a:t>
            </a:r>
            <a:r>
              <a:rPr lang="en-US" sz="2800" dirty="0"/>
              <a:t> </a:t>
            </a:r>
            <a:r>
              <a:rPr lang="en-US" sz="2800" dirty="0" smtClean="0"/>
              <a:t>skins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057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Regression vs. Fuzzing</a:t>
            </a:r>
            <a:endParaRPr lang="en-US" dirty="0">
              <a:solidFill>
                <a:srgbClr val="FF66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1475764"/>
              </p:ext>
            </p:extLst>
          </p:nvPr>
        </p:nvGraphicFramePr>
        <p:xfrm>
          <a:off x="457200" y="1600200"/>
          <a:ext cx="8229600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Regrssion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Fuzzing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Definition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Run program on many normal inputs, look for badness 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Run program on</a:t>
                      </a:r>
                      <a:r>
                        <a:rPr lang="en-US" sz="2000" baseline="0" dirty="0" smtClean="0"/>
                        <a:t> many abnormal inputs, look for badness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Goals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Prevent normal users from encountering errors (e.g.,</a:t>
                      </a:r>
                      <a:r>
                        <a:rPr lang="en-US" sz="2000" baseline="0" dirty="0" smtClean="0"/>
                        <a:t> assertion failures are bad)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Prevent attackers from encountering exploitable errors (e.g., assertion failures are often ok)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37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Enhancement 1: </a:t>
            </a:r>
            <a:br>
              <a:rPr lang="en-US" dirty="0" smtClean="0">
                <a:solidFill>
                  <a:srgbClr val="FF6600"/>
                </a:solidFill>
              </a:rPr>
            </a:br>
            <a:r>
              <a:rPr lang="en-US" dirty="0" smtClean="0">
                <a:solidFill>
                  <a:srgbClr val="FF6600"/>
                </a:solidFill>
              </a:rPr>
              <a:t>Mutation-Based fuzzing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435" y="1445597"/>
            <a:ext cx="8229600" cy="4055532"/>
          </a:xfrm>
        </p:spPr>
        <p:txBody>
          <a:bodyPr>
            <a:normAutofit fontScale="92500" lnSpcReduction="20000"/>
          </a:bodyPr>
          <a:lstStyle/>
          <a:p>
            <a:r>
              <a:rPr lang="en-US" sz="3300" dirty="0" smtClean="0"/>
              <a:t>Take a well-formed input, randomly perturb (flipping bit, etc.)</a:t>
            </a:r>
          </a:p>
          <a:p>
            <a:r>
              <a:rPr lang="en-US" sz="3300" dirty="0" smtClean="0"/>
              <a:t>Little or no knowledge of the structure of the inputs is assumed </a:t>
            </a:r>
          </a:p>
          <a:p>
            <a:r>
              <a:rPr lang="en-US" sz="3300" dirty="0" smtClean="0"/>
              <a:t>Anomalies are added to existing valid inputs </a:t>
            </a:r>
          </a:p>
          <a:p>
            <a:pPr lvl="1"/>
            <a:r>
              <a:rPr lang="en-US" dirty="0" smtClean="0"/>
              <a:t>Anomalies may be completely random or follow some heuristics (e.g., remove NULL, shift character forward)</a:t>
            </a:r>
          </a:p>
          <a:p>
            <a:r>
              <a:rPr lang="en-US" sz="3300" dirty="0" smtClean="0"/>
              <a:t>Examples: ZZUF, </a:t>
            </a:r>
            <a:r>
              <a:rPr lang="en-US" dirty="0" err="1" smtClean="0"/>
              <a:t>Taof</a:t>
            </a:r>
            <a:r>
              <a:rPr lang="en-US" dirty="0" smtClean="0"/>
              <a:t>, GPF, </a:t>
            </a:r>
            <a:r>
              <a:rPr lang="en-US" dirty="0" err="1" smtClean="0"/>
              <a:t>ProxyFuzz</a:t>
            </a:r>
            <a:r>
              <a:rPr lang="en-US" dirty="0" smtClean="0"/>
              <a:t>, </a:t>
            </a:r>
            <a:r>
              <a:rPr lang="en-US" dirty="0" err="1" smtClean="0"/>
              <a:t>FileFuzz</a:t>
            </a:r>
            <a:r>
              <a:rPr lang="en-US" dirty="0" smtClean="0"/>
              <a:t>, </a:t>
            </a:r>
            <a:r>
              <a:rPr lang="en-US" dirty="0" err="1" smtClean="0"/>
              <a:t>Filep</a:t>
            </a:r>
            <a:r>
              <a:rPr lang="en-US" dirty="0" smtClean="0"/>
              <a:t>, etc. </a:t>
            </a:r>
            <a:endParaRPr lang="en-US" dirty="0"/>
          </a:p>
        </p:txBody>
      </p:sp>
      <p:pic>
        <p:nvPicPr>
          <p:cNvPr id="4" name="Picture 3" descr="file_icon_557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997" y="5278954"/>
            <a:ext cx="745068" cy="1004586"/>
          </a:xfrm>
          <a:prstGeom prst="rect">
            <a:avLst/>
          </a:prstGeom>
        </p:spPr>
      </p:pic>
      <p:pic>
        <p:nvPicPr>
          <p:cNvPr id="5" name="Picture 4" descr="file_icon_557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417" y="5278954"/>
            <a:ext cx="715854" cy="965196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2074336" y="5761552"/>
            <a:ext cx="818081" cy="115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980264" y="5482155"/>
            <a:ext cx="152400" cy="20320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85061" y="5482158"/>
            <a:ext cx="152400" cy="20320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63337" y="5939352"/>
            <a:ext cx="152400" cy="20320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285067" y="5939355"/>
            <a:ext cx="152400" cy="20320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725333" y="5773114"/>
            <a:ext cx="50481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data-management-interface-symbol-with-gears-and-binary-code-numbers_318-5233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467" y="5588512"/>
            <a:ext cx="881958" cy="881958"/>
          </a:xfrm>
          <a:prstGeom prst="rect">
            <a:avLst/>
          </a:prstGeom>
        </p:spPr>
      </p:pic>
      <p:pic>
        <p:nvPicPr>
          <p:cNvPr id="14" name="Picture 13" descr="file_icon_557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875" y="5208132"/>
            <a:ext cx="595849" cy="803392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4690500" y="5380560"/>
            <a:ext cx="152400" cy="20320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927565" y="5380563"/>
            <a:ext cx="152400" cy="20320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673573" y="5719226"/>
            <a:ext cx="152400" cy="20320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944504" y="5719229"/>
            <a:ext cx="152400" cy="20320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174724" y="5753090"/>
            <a:ext cx="506743" cy="12162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563425" y="5773116"/>
            <a:ext cx="36230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stock-vector-lettering-crash-accident-incident-comic-text-sound-effects-vector-bubble-icon-speech-phrase-536741686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519" y="5276653"/>
            <a:ext cx="889000" cy="92851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12612" y="6354104"/>
            <a:ext cx="1574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Seed input</a:t>
            </a:r>
            <a:endParaRPr lang="en-US" sz="2200" dirty="0"/>
          </a:p>
        </p:txBody>
      </p:sp>
      <p:sp>
        <p:nvSpPr>
          <p:cNvPr id="34" name="TextBox 33"/>
          <p:cNvSpPr txBox="1"/>
          <p:nvPr/>
        </p:nvSpPr>
        <p:spPr>
          <a:xfrm>
            <a:off x="2074336" y="6372453"/>
            <a:ext cx="22944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Mutated input</a:t>
            </a:r>
            <a:endParaRPr lang="en-US" sz="2200" dirty="0"/>
          </a:p>
        </p:txBody>
      </p:sp>
      <p:sp>
        <p:nvSpPr>
          <p:cNvPr id="35" name="TextBox 34"/>
          <p:cNvSpPr txBox="1"/>
          <p:nvPr/>
        </p:nvSpPr>
        <p:spPr>
          <a:xfrm>
            <a:off x="4134909" y="6362777"/>
            <a:ext cx="26567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Run test program</a:t>
            </a:r>
            <a:endParaRPr lang="en-US" sz="2200" dirty="0"/>
          </a:p>
        </p:txBody>
      </p:sp>
      <p:sp>
        <p:nvSpPr>
          <p:cNvPr id="36" name="TextBox 35"/>
          <p:cNvSpPr txBox="1"/>
          <p:nvPr/>
        </p:nvSpPr>
        <p:spPr>
          <a:xfrm>
            <a:off x="7838720" y="5211239"/>
            <a:ext cx="577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7730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33" grpId="0"/>
      <p:bldP spid="34" grpId="0"/>
      <p:bldP spid="35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Example: fuzzing a PDF viewer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for .</a:t>
            </a:r>
            <a:r>
              <a:rPr lang="en-US" dirty="0" err="1"/>
              <a:t>pdf</a:t>
            </a:r>
            <a:r>
              <a:rPr lang="en-US" dirty="0"/>
              <a:t> (about 1 billion results) </a:t>
            </a:r>
          </a:p>
          <a:p>
            <a:r>
              <a:rPr lang="en-US" dirty="0"/>
              <a:t>Crawl pages to build a corpus </a:t>
            </a:r>
          </a:p>
          <a:p>
            <a:r>
              <a:rPr lang="en-US" dirty="0"/>
              <a:t>Use fuzzing tool (or script) </a:t>
            </a:r>
            <a:endParaRPr lang="en-US" dirty="0" smtClean="0"/>
          </a:p>
          <a:p>
            <a:pPr lvl="1"/>
            <a:r>
              <a:rPr lang="en-US" dirty="0" smtClean="0"/>
              <a:t> Collect seed PDF files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Mutate </a:t>
            </a:r>
            <a:r>
              <a:rPr lang="en-US" dirty="0"/>
              <a:t>that </a:t>
            </a:r>
            <a:r>
              <a:rPr lang="en-US" dirty="0" smtClean="0"/>
              <a:t>file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smtClean="0"/>
              <a:t>Feed </a:t>
            </a:r>
            <a:r>
              <a:rPr lang="en-US" dirty="0"/>
              <a:t>it to the program </a:t>
            </a:r>
          </a:p>
          <a:p>
            <a:pPr lvl="1"/>
            <a:r>
              <a:rPr lang="en-US" dirty="0" smtClean="0"/>
              <a:t> Record </a:t>
            </a:r>
            <a:r>
              <a:rPr lang="en-US" dirty="0"/>
              <a:t>if it crashed (and input that crashed it)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06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1400</Words>
  <Application>Microsoft Office PowerPoint</Application>
  <PresentationFormat>全屏显示(4:3)</PresentationFormat>
  <Paragraphs>215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American Typewriter</vt:lpstr>
      <vt:lpstr>Mangal</vt:lpstr>
      <vt:lpstr>宋体</vt:lpstr>
      <vt:lpstr>Arial</vt:lpstr>
      <vt:lpstr>Calibri</vt:lpstr>
      <vt:lpstr>Office Theme</vt:lpstr>
      <vt:lpstr>Fuzzing</vt:lpstr>
      <vt:lpstr>Techniques for bug finding</vt:lpstr>
      <vt:lpstr>Blackbox fuzzing</vt:lpstr>
      <vt:lpstr>Blackbox fuzzing</vt:lpstr>
      <vt:lpstr>Fuzzing</vt:lpstr>
      <vt:lpstr>Problem detection</vt:lpstr>
      <vt:lpstr>Regression vs. Fuzzing</vt:lpstr>
      <vt:lpstr>Enhancement 1:  Mutation-Based fuzzing</vt:lpstr>
      <vt:lpstr>Example: fuzzing a PDF viewer</vt:lpstr>
      <vt:lpstr>Mutation-based fuzzing</vt:lpstr>
      <vt:lpstr>Enhancement II:  Generation-Based Fuzzing </vt:lpstr>
      <vt:lpstr>Enhancement II:  Generation-Based Fuzzing </vt:lpstr>
      <vt:lpstr>Mutation-based vs. Generation-based</vt:lpstr>
      <vt:lpstr>How much fuzzing is enough?</vt:lpstr>
      <vt:lpstr>Code coverage</vt:lpstr>
      <vt:lpstr>Line coverage</vt:lpstr>
      <vt:lpstr>Branch coverage</vt:lpstr>
      <vt:lpstr>Path coverage</vt:lpstr>
      <vt:lpstr>Benefits of Code coverage</vt:lpstr>
      <vt:lpstr>Problems of code coverage</vt:lpstr>
      <vt:lpstr>Enhancement III:  Coverage-guided gray-box fuzzing</vt:lpstr>
      <vt:lpstr>American Fuzzy Lop (AFL)</vt:lpstr>
      <vt:lpstr>PowerPoint 演示文稿</vt:lpstr>
      <vt:lpstr>AFL </vt:lpstr>
      <vt:lpstr>AFL code coverage</vt:lpstr>
      <vt:lpstr>PTFuzz</vt:lpstr>
      <vt:lpstr>PTFuzz</vt:lpstr>
      <vt:lpstr>PowerPoint 演示文稿</vt:lpstr>
      <vt:lpstr>Data-flow-guided fuzzing</vt:lpstr>
      <vt:lpstr>Fuzzing challenges</vt:lpstr>
      <vt:lpstr>Hard to fuzz code</vt:lpstr>
      <vt:lpstr>Make it easier to fuzz</vt:lpstr>
      <vt:lpstr>Fuzzing rules of thumb 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Fuzzing</dc:title>
  <dc:creator>Suman Jana</dc:creator>
  <cp:lastModifiedBy>Tian Donghai</cp:lastModifiedBy>
  <cp:revision>68</cp:revision>
  <dcterms:created xsi:type="dcterms:W3CDTF">2017-02-02T19:19:54Z</dcterms:created>
  <dcterms:modified xsi:type="dcterms:W3CDTF">2019-06-10T04:23:00Z</dcterms:modified>
</cp:coreProperties>
</file>