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1" autoAdjust="0"/>
  </p:normalViewPr>
  <p:slideViewPr>
    <p:cSldViewPr snapToGrid="0">
      <p:cViewPr>
        <p:scale>
          <a:sx n="70" d="100"/>
          <a:sy n="70" d="100"/>
        </p:scale>
        <p:origin x="106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536840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05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p>
        </p:txBody>
      </p:sp>
    </p:spTree>
    <p:extLst>
      <p:ext uri="{BB962C8B-B14F-4D97-AF65-F5344CB8AC3E}">
        <p14:creationId xmlns:p14="http://schemas.microsoft.com/office/powerpoint/2010/main" val="59213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perform this attack, we need to switch off the countermeasures which are discussed in the next slides.</a:t>
            </a:r>
          </a:p>
          <a:p>
            <a:pPr marL="0" lvl="0" indent="0">
              <a:spcBef>
                <a:spcPts val="0"/>
              </a:spcBef>
              <a:buNone/>
            </a:pPr>
            <a:r>
              <a:rPr lang="en-US"/>
              <a:t>Address randomization is turned off so that the base address of the buffer remains. It makes the task simpler to guess the return address in the stack.</a:t>
            </a:r>
          </a:p>
          <a:p>
            <a:pPr marL="0" lvl="0" indent="0">
              <a:spcBef>
                <a:spcPts val="0"/>
              </a:spcBef>
              <a:buNone/>
            </a:pPr>
            <a:r>
              <a:rPr lang="en-US"/>
              <a:t>We set the stack as executable as we need to execute our own code on the stack. Also, we disabled stack guard protection (discussed later).</a:t>
            </a:r>
          </a:p>
        </p:txBody>
      </p:sp>
    </p:spTree>
    <p:extLst>
      <p:ext uri="{BB962C8B-B14F-4D97-AF65-F5344CB8AC3E}">
        <p14:creationId xmlns:p14="http://schemas.microsoft.com/office/powerpoint/2010/main" val="331132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p>
          <a:p>
            <a:pPr marL="0" lvl="0" indent="0" rtl="0">
              <a:spcBef>
                <a:spcPts val="0"/>
              </a:spcBef>
              <a:buNone/>
            </a:pPr>
            <a:endParaRPr dirty="0"/>
          </a:p>
          <a:p>
            <a:pPr marL="0" lvl="0" indent="0" rtl="0">
              <a:spcBef>
                <a:spcPts val="0"/>
              </a:spcBef>
              <a:buNone/>
            </a:pPr>
            <a:r>
              <a:rPr lang="en-US" dirty="0" err="1"/>
              <a:t>So,we</a:t>
            </a:r>
            <a:r>
              <a:rPr lang="en-US" dirty="0"/>
              <a:t> need do the following on our </a:t>
            </a:r>
            <a:r>
              <a:rPr lang="en-US" dirty="0" err="1"/>
              <a:t>badfile</a:t>
            </a:r>
            <a:r>
              <a:rPr lang="en-US" dirty="0"/>
              <a:t> :</a:t>
            </a:r>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a:t>
            </a:r>
            <a:r>
              <a:rPr lang="en-US" dirty="0" err="1"/>
              <a:t>shellcode</a:t>
            </a:r>
            <a:r>
              <a:rPr lang="en-US" dirty="0"/>
              <a:t> : discussed in later slides)</a:t>
            </a:r>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of the buffer)</a:t>
            </a:r>
          </a:p>
          <a:p>
            <a:pPr marL="457200" lvl="0" indent="-298450">
              <a:spcBef>
                <a:spcPts val="0"/>
              </a:spcBef>
              <a:buSzPts val="1100"/>
              <a:buAutoNum type="arabicParenR"/>
            </a:pPr>
            <a:r>
              <a:rPr lang="en-US" dirty="0"/>
              <a:t>Modify return address with address of the shell code</a:t>
            </a:r>
          </a:p>
        </p:txBody>
      </p:sp>
    </p:spTree>
    <p:extLst>
      <p:ext uri="{BB962C8B-B14F-4D97-AF65-F5344CB8AC3E}">
        <p14:creationId xmlns:p14="http://schemas.microsoft.com/office/powerpoint/2010/main" val="150950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find the distance between the base of the buffer and the return address, we need to use a gdb debugging tool. given that we have access to the vulnerable code, we can use gdb to the base address of the buffer, address of the frame pointer (ebp) and return address ($ebp + 4) </a:t>
            </a:r>
          </a:p>
        </p:txBody>
      </p:sp>
    </p:spTree>
    <p:extLst>
      <p:ext uri="{BB962C8B-B14F-4D97-AF65-F5344CB8AC3E}">
        <p14:creationId xmlns:p14="http://schemas.microsoft.com/office/powerpoint/2010/main" val="971645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4264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726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A : Initialize the entire buffer with NOP instructions.</a:t>
            </a:r>
          </a:p>
          <a:p>
            <a:pPr marL="0" lvl="0" indent="0">
              <a:spcBef>
                <a:spcPts val="0"/>
              </a:spcBef>
              <a:buNone/>
            </a:pPr>
            <a:r>
              <a:rPr lang="en-US" dirty="0"/>
              <a:t>B : Obtain the results from Task A and Task B and place the malicious code address in return address.</a:t>
            </a:r>
          </a:p>
          <a:p>
            <a:pPr marL="0" lvl="0" indent="0">
              <a:spcBef>
                <a:spcPts val="0"/>
              </a:spcBef>
              <a:buNone/>
            </a:pPr>
            <a:r>
              <a:rPr lang="en-US" dirty="0"/>
              <a:t>C : Place the malicious at the of the buffer. </a:t>
            </a:r>
          </a:p>
        </p:txBody>
      </p:sp>
    </p:spTree>
    <p:extLst>
      <p:ext uri="{BB962C8B-B14F-4D97-AF65-F5344CB8AC3E}">
        <p14:creationId xmlns:p14="http://schemas.microsoft.com/office/powerpoint/2010/main" val="2374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52645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84148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a:t>
            </a:r>
            <a:r>
              <a:rPr lang="en-US" dirty="0" err="1"/>
              <a:t>badfile</a:t>
            </a:r>
            <a:r>
              <a:rPr lang="en-US" dirty="0"/>
              <a:t> with modified return address field to the address of main(). But there are issues with this solution :</a:t>
            </a:r>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a:t>
            </a:r>
            <a:r>
              <a:rPr lang="en-US" dirty="0" err="1"/>
              <a:t>program.After</a:t>
            </a:r>
            <a:r>
              <a:rPr lang="en-US" dirty="0"/>
              <a:t>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p>
          <a:p>
            <a:pPr marL="457200" lvl="0" indent="-298450" rtl="0">
              <a:spcBef>
                <a:spcPts val="0"/>
              </a:spcBef>
              <a:buSzPts val="1100"/>
              <a:buAutoNum type="arabicParenR"/>
            </a:pPr>
            <a:r>
              <a:rPr lang="en-US" dirty="0"/>
              <a:t>Zeros in the code : </a:t>
            </a:r>
            <a:r>
              <a:rPr lang="en-US" dirty="0" err="1"/>
              <a:t>strcpy</a:t>
            </a:r>
            <a:r>
              <a:rPr lang="en-US" dirty="0"/>
              <a:t>() stops copying when a zero is found in the source string. When the C code is compiled </a:t>
            </a:r>
            <a:r>
              <a:rPr lang="en-US" dirty="0" err="1"/>
              <a:t>ot</a:t>
            </a:r>
            <a:r>
              <a:rPr lang="en-US" dirty="0"/>
              <a:t> binary, there will be zeros in the binary code which will stop copying the </a:t>
            </a:r>
            <a:r>
              <a:rPr lang="en-US" dirty="0" err="1"/>
              <a:t>badfile</a:t>
            </a:r>
            <a:r>
              <a:rPr lang="en-US" dirty="0"/>
              <a:t> further.</a:t>
            </a:r>
          </a:p>
          <a:p>
            <a:pPr marL="0" lvl="0" indent="0">
              <a:spcBef>
                <a:spcPts val="0"/>
              </a:spcBef>
              <a:buNone/>
            </a:pPr>
            <a:r>
              <a:rPr lang="en-US" dirty="0"/>
              <a:t>Refer to section 4.6</a:t>
            </a:r>
          </a:p>
        </p:txBody>
      </p:sp>
    </p:spTree>
    <p:extLst>
      <p:ext uri="{BB962C8B-B14F-4D97-AF65-F5344CB8AC3E}">
        <p14:creationId xmlns:p14="http://schemas.microsoft.com/office/powerpoint/2010/main" val="268095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7549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516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5844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r>
              <a:rPr lang="en-US"/>
              <a:t>Refer to section 4.6.2 and 4.6.3</a:t>
            </a:r>
          </a:p>
        </p:txBody>
      </p:sp>
    </p:spTree>
    <p:extLst>
      <p:ext uri="{BB962C8B-B14F-4D97-AF65-F5344CB8AC3E}">
        <p14:creationId xmlns:p14="http://schemas.microsoft.com/office/powerpoint/2010/main" val="98742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07642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5135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When the ASLR is enabled in the Linux machine, we ran the above code to check how it affects the addresses of the local variables on stack as well as heap. ASLR changes the address of the code every time it is loaded.</a:t>
            </a:r>
          </a:p>
        </p:txBody>
      </p:sp>
    </p:spTree>
    <p:extLst>
      <p:ext uri="{BB962C8B-B14F-4D97-AF65-F5344CB8AC3E}">
        <p14:creationId xmlns:p14="http://schemas.microsoft.com/office/powerpoint/2010/main" val="2096967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1 : When set to 0, the address space is not randomized.</a:t>
            </a:r>
          </a:p>
          <a:p>
            <a:pPr marL="0" lvl="0" indent="0">
              <a:spcBef>
                <a:spcPts val="0"/>
              </a:spcBef>
              <a:buNone/>
            </a:pPr>
            <a:r>
              <a:rPr lang="en-US"/>
              <a:t>2 : When set to 1, only stack memory address is randomized.</a:t>
            </a:r>
          </a:p>
          <a:p>
            <a:pPr marL="0" lvl="0" indent="0">
              <a:spcBef>
                <a:spcPts val="0"/>
              </a:spcBef>
              <a:buNone/>
            </a:pPr>
            <a:r>
              <a:rPr lang="en-US"/>
              <a:t>3 : When set to 2, both stack and heap memory address is randomized.</a:t>
            </a:r>
          </a:p>
        </p:txBody>
      </p:sp>
    </p:spTree>
    <p:extLst>
      <p:ext uri="{BB962C8B-B14F-4D97-AF65-F5344CB8AC3E}">
        <p14:creationId xmlns:p14="http://schemas.microsoft.com/office/powerpoint/2010/main" val="2494182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2171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99949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0280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a:t>Global variables are stored in Data segment.</a:t>
            </a:r>
          </a:p>
          <a:p>
            <a:pPr marL="0" lvl="0" indent="0">
              <a:spcBef>
                <a:spcPts val="0"/>
              </a:spcBef>
              <a:buNone/>
            </a:pPr>
            <a:r>
              <a:rPr lang="en-US" sz="1100"/>
              <a:t>Uninitialized static variables are stored in BSS.</a:t>
            </a:r>
          </a:p>
          <a:p>
            <a:pPr marL="0" lvl="0" indent="0">
              <a:spcBef>
                <a:spcPts val="0"/>
              </a:spcBef>
              <a:buNone/>
            </a:pPr>
            <a:r>
              <a:rPr lang="en-US" sz="1100"/>
              <a:t>Dynamic memory is allocated in heap.</a:t>
            </a:r>
          </a:p>
          <a:p>
            <a:pPr marL="0" lvl="0" indent="0">
              <a:spcBef>
                <a:spcPts val="0"/>
              </a:spcBef>
              <a:buNone/>
            </a:pPr>
            <a:r>
              <a:rPr lang="en-US" sz="1100"/>
              <a:t>Local variables are stored in Stack.</a:t>
            </a:r>
          </a:p>
          <a:p>
            <a:pPr marL="0" lvl="0" indent="0">
              <a:spcBef>
                <a:spcPts val="0"/>
              </a:spcBef>
              <a:buNone/>
            </a:pPr>
            <a:endParaRPr sz="110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45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Stackguard is a compiler approach to defeat buffer overflow.  A random secret value is generated and stored in a memory location (not on stack) and is assigned to a local variable of the function which gets stored in the stack. After the copy function is function, it is checked if the value of the local variable is changed. If yes, buffer overflow has taken place and the program exits without returning.</a:t>
            </a:r>
          </a:p>
        </p:txBody>
      </p:sp>
    </p:spTree>
    <p:extLst>
      <p:ext uri="{BB962C8B-B14F-4D97-AF65-F5344CB8AC3E}">
        <p14:creationId xmlns:p14="http://schemas.microsoft.com/office/powerpoint/2010/main" val="3072489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Prog.c is a vulnerable program which takes input from the user and calls a function foo() which copies to a buffer. When the user passes a variable of longer length than buffer size, it changes the value of the local variable (guard) and hence, the program terminates with stack smashing message.</a:t>
            </a:r>
          </a:p>
        </p:txBody>
      </p:sp>
    </p:spTree>
    <p:extLst>
      <p:ext uri="{BB962C8B-B14F-4D97-AF65-F5344CB8AC3E}">
        <p14:creationId xmlns:p14="http://schemas.microsoft.com/office/powerpoint/2010/main" val="783247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0705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The local variables and function arguments are stored in the stack with reference to ebp.  The argument ‘b’ is stored at a higher address and hence is pushed into the stack before. The function arguments are pushed into the stack in reverse order.</a:t>
            </a:r>
          </a:p>
        </p:txBody>
      </p:sp>
    </p:spTree>
    <p:extLst>
      <p:ext uri="{BB962C8B-B14F-4D97-AF65-F5344CB8AC3E}">
        <p14:creationId xmlns:p14="http://schemas.microsoft.com/office/powerpoint/2010/main" val="181184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a:t>
            </a:r>
            <a:r>
              <a:rPr lang="en-US" dirty="0" err="1"/>
              <a:t>printf</a:t>
            </a:r>
            <a:r>
              <a:rPr lang="en-US" dirty="0"/>
              <a:t>() instruction.</a:t>
            </a:r>
          </a:p>
        </p:txBody>
      </p:sp>
    </p:spTree>
    <p:extLst>
      <p:ext uri="{BB962C8B-B14F-4D97-AF65-F5344CB8AC3E}">
        <p14:creationId xmlns:p14="http://schemas.microsoft.com/office/powerpoint/2010/main" val="309708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figure shows how functions are pushed into the stack. The return address in every function stack points to the next instruction that will be executed after the return. </a:t>
            </a:r>
            <a:r>
              <a:rPr lang="en-US" dirty="0" smtClean="0"/>
              <a:t>The</a:t>
            </a:r>
            <a:r>
              <a:rPr lang="en-US" baseline="0" dirty="0" smtClean="0"/>
              <a:t> f</a:t>
            </a:r>
            <a:r>
              <a:rPr lang="en-US" dirty="0" smtClean="0"/>
              <a:t>rame </a:t>
            </a:r>
            <a:r>
              <a:rPr lang="en-US" dirty="0"/>
              <a:t>pointer (</a:t>
            </a:r>
            <a:r>
              <a:rPr lang="en-US" dirty="0" err="1"/>
              <a:t>ebp</a:t>
            </a:r>
            <a:r>
              <a:rPr lang="en-US" dirty="0"/>
              <a:t>) </a:t>
            </a:r>
            <a:r>
              <a:rPr lang="en-US" dirty="0" smtClean="0"/>
              <a:t>of the caller</a:t>
            </a:r>
            <a:r>
              <a:rPr lang="en-US" baseline="0" dirty="0" smtClean="0"/>
              <a:t> function </a:t>
            </a:r>
            <a:r>
              <a:rPr lang="en-US" dirty="0" smtClean="0"/>
              <a:t>is </a:t>
            </a:r>
            <a:r>
              <a:rPr lang="en-US" dirty="0"/>
              <a:t>stored in </a:t>
            </a:r>
            <a:r>
              <a:rPr lang="en-US" dirty="0" smtClean="0"/>
              <a:t>the</a:t>
            </a:r>
            <a:r>
              <a:rPr lang="en-US" baseline="0" dirty="0" smtClean="0"/>
              <a:t> </a:t>
            </a:r>
            <a:r>
              <a:rPr lang="en-US" baseline="0" dirty="0" err="1" smtClean="0"/>
              <a:t>callee’s</a:t>
            </a:r>
            <a:r>
              <a:rPr lang="en-US" dirty="0" smtClean="0"/>
              <a:t> </a:t>
            </a:r>
            <a:r>
              <a:rPr lang="en-US" dirty="0"/>
              <a:t>function </a:t>
            </a:r>
            <a:r>
              <a:rPr lang="en-US" dirty="0" smtClean="0"/>
              <a:t>stack,</a:t>
            </a:r>
            <a:r>
              <a:rPr lang="en-US" baseline="0" dirty="0" smtClean="0"/>
              <a:t> so when the </a:t>
            </a:r>
            <a:r>
              <a:rPr lang="en-US" baseline="0" dirty="0" err="1" smtClean="0"/>
              <a:t>callee</a:t>
            </a:r>
            <a:r>
              <a:rPr lang="en-US" baseline="0" dirty="0" smtClean="0"/>
              <a:t> returns, the </a:t>
            </a:r>
            <a:r>
              <a:rPr lang="en-US" baseline="0" dirty="0" err="1" smtClean="0"/>
              <a:t>ebp</a:t>
            </a:r>
            <a:r>
              <a:rPr lang="en-US" baseline="0" dirty="0" smtClean="0"/>
              <a:t> register can point to the caller’s function stack.</a:t>
            </a:r>
            <a:r>
              <a:rPr lang="en-US" dirty="0" smtClean="0"/>
              <a:t>  </a:t>
            </a:r>
            <a:endParaRPr lang="en-US" dirty="0"/>
          </a:p>
        </p:txBody>
      </p:sp>
    </p:spTree>
    <p:extLst>
      <p:ext uri="{BB962C8B-B14F-4D97-AF65-F5344CB8AC3E}">
        <p14:creationId xmlns:p14="http://schemas.microsoft.com/office/powerpoint/2010/main" val="245563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5232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Here we are copying str (300 bytes of data) into a buffer of size 100 bytes. This leads to buffer overflow. As seen in the foo() stack frame, this overflow leads to overwriting of some of the important contents of the stack like frame pointer, return address etc.</a:t>
            </a:r>
          </a:p>
        </p:txBody>
      </p:sp>
    </p:spTree>
    <p:extLst>
      <p:ext uri="{BB962C8B-B14F-4D97-AF65-F5344CB8AC3E}">
        <p14:creationId xmlns:p14="http://schemas.microsoft.com/office/powerpoint/2010/main" val="390515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689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Calibri"/>
              <a:buNone/>
            </a:pPr>
            <a:r>
              <a:rPr lang="en-US"/>
              <a:t>Buffer Overflow Attack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a:t>
            </a:r>
            <a:r>
              <a:rPr lang="en-US" dirty="0" smtClean="0"/>
              <a:t>Run </a:t>
            </a:r>
            <a:r>
              <a:rPr lang="en-US" dirty="0"/>
              <a:t>M</a:t>
            </a:r>
            <a:r>
              <a:rPr lang="en-US" dirty="0" smtClean="0"/>
              <a:t>alicious </a:t>
            </a:r>
            <a:r>
              <a:rPr lang="en-US" dirty="0"/>
              <a:t>C</a:t>
            </a:r>
            <a:r>
              <a:rPr lang="en-US" dirty="0" smtClean="0"/>
              <a:t>ode</a:t>
            </a:r>
            <a:endParaRPr lang="en-US" dirty="0"/>
          </a:p>
        </p:txBody>
      </p:sp>
      <p:sp>
        <p:nvSpPr>
          <p:cNvPr id="164" name="Shape 16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5" name="Shape 165"/>
          <p:cNvPicPr preferRelativeResize="0"/>
          <p:nvPr/>
        </p:nvPicPr>
        <p:blipFill>
          <a:blip r:embed="rId3">
            <a:alphaModFix/>
          </a:blip>
          <a:stretch>
            <a:fillRect/>
          </a:stretch>
        </p:blipFill>
        <p:spPr>
          <a:xfrm>
            <a:off x="635350" y="1324100"/>
            <a:ext cx="10718450" cy="535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Environment Setup</a:t>
            </a:r>
          </a:p>
        </p:txBody>
      </p:sp>
      <p:pic>
        <p:nvPicPr>
          <p:cNvPr id="171" name="Shape 171"/>
          <p:cNvPicPr preferRelativeResize="0"/>
          <p:nvPr/>
        </p:nvPicPr>
        <p:blipFill>
          <a:blip r:embed="rId3">
            <a:alphaModFix/>
          </a:blip>
          <a:stretch>
            <a:fillRect/>
          </a:stretch>
        </p:blipFill>
        <p:spPr>
          <a:xfrm>
            <a:off x="586200" y="1609625"/>
            <a:ext cx="10515599" cy="435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t>Creation of </a:t>
            </a:r>
            <a:r>
              <a:rPr lang="en-US" dirty="0" smtClean="0"/>
              <a:t>The Malicious Input (</a:t>
            </a:r>
            <a:r>
              <a:rPr lang="en-US" dirty="0" err="1" smtClean="0"/>
              <a:t>badfile</a:t>
            </a:r>
            <a:r>
              <a:rPr lang="en-US" dirty="0" smtClean="0"/>
              <a:t>)</a:t>
            </a:r>
            <a:endParaRPr lang="en-US" dirty="0"/>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a:t>Task A :</a:t>
            </a:r>
            <a:r>
              <a:rPr lang="en-US" sz="2400"/>
              <a:t> Find the offset distance between the base of the buffer and return address.</a:t>
            </a:r>
          </a:p>
          <a:p>
            <a:pPr marL="228600" lvl="0" indent="-50800">
              <a:spcBef>
                <a:spcPts val="0"/>
              </a:spcBef>
              <a:buNone/>
            </a:pPr>
            <a:r>
              <a:rPr lang="en-US" sz="2400" b="1"/>
              <a:t>Task B : </a:t>
            </a:r>
            <a:r>
              <a:rPr lang="en-US" sz="2400"/>
              <a:t>Find the address to place the shellcode</a:t>
            </a:r>
          </a:p>
          <a:p>
            <a:pPr marL="228600" lvl="0" indent="-5080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a:spcBef>
                <a:spcPts val="0"/>
              </a:spcBef>
              <a:buNone/>
            </a:pPr>
            <a:endParaRPr sz="2400"/>
          </a:p>
          <a:p>
            <a:pPr marL="0" lvl="0" indent="0">
              <a:spcBef>
                <a:spcPts val="0"/>
              </a:spcBef>
              <a:buNone/>
            </a:pPr>
            <a:endParaRPr sz="2400"/>
          </a:p>
        </p:txBody>
      </p:sp>
      <p:pic>
        <p:nvPicPr>
          <p:cNvPr id="178" name="Shape 178"/>
          <p:cNvPicPr preferRelativeResize="0"/>
          <p:nvPr/>
        </p:nvPicPr>
        <p:blipFill>
          <a:blip r:embed="rId3">
            <a:alphaModFix/>
          </a:blip>
          <a:stretch>
            <a:fillRect/>
          </a:stretch>
        </p:blipFill>
        <p:spPr>
          <a:xfrm>
            <a:off x="529450" y="3350000"/>
            <a:ext cx="6092225" cy="1967275"/>
          </a:xfrm>
          <a:prstGeom prst="rect">
            <a:avLst/>
          </a:prstGeom>
          <a:noFill/>
          <a:ln>
            <a:noFill/>
          </a:ln>
        </p:spPr>
      </p:pic>
      <p:pic>
        <p:nvPicPr>
          <p:cNvPr id="179" name="Shape 179"/>
          <p:cNvPicPr preferRelativeResize="0"/>
          <p:nvPr/>
        </p:nvPicPr>
        <p:blipFill>
          <a:blip r:embed="rId4">
            <a:alphaModFix/>
          </a:blip>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5">
            <a:alphaModFix/>
          </a:blip>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a:buNone/>
            </a:pPr>
            <a:r>
              <a:rPr lang="en-US" dirty="0">
                <a:latin typeface="Arial"/>
                <a:ea typeface="Arial"/>
                <a:cs typeface="Arial"/>
                <a:sym typeface="Arial"/>
              </a:rPr>
              <a:t>Task A : Distance </a:t>
            </a:r>
            <a:r>
              <a:rPr lang="en-US" dirty="0" smtClean="0">
                <a:latin typeface="Arial"/>
                <a:ea typeface="Arial"/>
                <a:cs typeface="Arial"/>
                <a:sym typeface="Arial"/>
              </a:rPr>
              <a:t>Between </a:t>
            </a:r>
            <a:r>
              <a:rPr lang="en-US" dirty="0" smtClean="0">
                <a:latin typeface="Arial"/>
                <a:ea typeface="Arial"/>
                <a:cs typeface="Arial"/>
                <a:sym typeface="Arial"/>
              </a:rPr>
              <a:t>B</a:t>
            </a:r>
            <a:r>
              <a:rPr lang="en-US" dirty="0" smtClean="0">
                <a:latin typeface="Arial"/>
                <a:ea typeface="Arial"/>
                <a:cs typeface="Arial"/>
                <a:sym typeface="Arial"/>
              </a:rPr>
              <a:t>uffer Base </a:t>
            </a:r>
            <a:r>
              <a:rPr lang="en-US" dirty="0">
                <a:latin typeface="Arial"/>
                <a:ea typeface="Arial"/>
                <a:cs typeface="Arial"/>
                <a:sym typeface="Arial"/>
              </a:rPr>
              <a:t>A</a:t>
            </a:r>
            <a:r>
              <a:rPr lang="en-US" dirty="0" smtClean="0">
                <a:latin typeface="Arial"/>
                <a:ea typeface="Arial"/>
                <a:cs typeface="Arial"/>
                <a:sym typeface="Arial"/>
              </a:rPr>
              <a:t>ddress </a:t>
            </a:r>
            <a:r>
              <a:rPr lang="en-US" dirty="0">
                <a:latin typeface="Arial"/>
                <a:ea typeface="Arial"/>
                <a:cs typeface="Arial"/>
                <a:sym typeface="Arial"/>
              </a:rPr>
              <a:t>and </a:t>
            </a:r>
            <a:r>
              <a:rPr lang="en-US" dirty="0" smtClean="0">
                <a:latin typeface="Arial"/>
                <a:ea typeface="Arial"/>
                <a:cs typeface="Arial"/>
                <a:sym typeface="Arial"/>
              </a:rPr>
              <a:t>Return </a:t>
            </a:r>
            <a:r>
              <a:rPr lang="en-US" dirty="0">
                <a:latin typeface="Arial"/>
                <a:ea typeface="Arial"/>
                <a:cs typeface="Arial"/>
                <a:sym typeface="Arial"/>
              </a:rPr>
              <a:t>A</a:t>
            </a:r>
            <a:r>
              <a:rPr lang="en-US" dirty="0" smtClean="0">
                <a:latin typeface="Arial"/>
                <a:ea typeface="Arial"/>
                <a:cs typeface="Arial"/>
                <a:sym typeface="Arial"/>
              </a:rPr>
              <a:t>ddress</a:t>
            </a:r>
            <a:endParaRPr lang="en-US" dirty="0">
              <a:latin typeface="Arial"/>
              <a:ea typeface="Arial"/>
              <a:cs typeface="Arial"/>
              <a:sym typeface="Arial"/>
            </a:endParaRPr>
          </a:p>
        </p:txBody>
      </p:sp>
      <p:sp>
        <p:nvSpPr>
          <p:cNvPr id="187" name="Shape 187"/>
          <p:cNvSpPr txBox="1">
            <a:spLocks noGrp="1"/>
          </p:cNvSpPr>
          <p:nvPr>
            <p:ph type="body" idx="1"/>
          </p:nvPr>
        </p:nvSpPr>
        <p:spPr>
          <a:xfrm>
            <a:off x="557300" y="1788025"/>
            <a:ext cx="10515600" cy="5057400"/>
          </a:xfrm>
          <a:prstGeom prst="rect">
            <a:avLst/>
          </a:prstGeom>
        </p:spPr>
        <p:txBody>
          <a:bodyPr wrap="square" lIns="91425" tIns="91425" rIns="91425" bIns="91425" anchor="t" anchorCtr="0">
            <a:noAutofit/>
          </a:bodyPr>
          <a:lstStyle/>
          <a:p>
            <a:pPr marL="228600" lvl="0" indent="-50800">
              <a:spcBef>
                <a:spcPts val="0"/>
              </a:spcBef>
              <a:buNone/>
            </a:pPr>
            <a:r>
              <a:rPr lang="en-US" sz="2400"/>
              <a:t>     				                        </a:t>
            </a:r>
            <a:r>
              <a:rPr lang="en-US" sz="2400" b="1">
                <a:latin typeface="Arial"/>
                <a:ea typeface="Arial"/>
                <a:cs typeface="Arial"/>
                <a:sym typeface="Arial"/>
              </a:rPr>
              <a:t>Using GDB</a:t>
            </a:r>
          </a:p>
          <a:p>
            <a:pPr marL="0" lvl="0" indent="-69850" rtl="0">
              <a:lnSpc>
                <a:spcPct val="150000"/>
              </a:lnSpc>
              <a:spcBef>
                <a:spcPts val="0"/>
              </a:spcBef>
              <a:buClr>
                <a:schemeClr val="dk1"/>
              </a:buClr>
              <a:buSzPts val="1100"/>
              <a:buFont typeface="Arial"/>
              <a:buNone/>
            </a:pPr>
            <a:r>
              <a:rPr lang="en-US" sz="1800"/>
              <a:t>1.Set breakpoint</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b bof</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run</a:t>
            </a:r>
          </a:p>
          <a:p>
            <a:pPr marL="0" lvl="0" indent="-69850" rtl="0">
              <a:lnSpc>
                <a:spcPct val="150000"/>
              </a:lnSpc>
              <a:spcBef>
                <a:spcPts val="0"/>
              </a:spcBef>
              <a:buClr>
                <a:schemeClr val="dk1"/>
              </a:buClr>
              <a:buSzPts val="1100"/>
              <a:buFont typeface="Arial"/>
              <a:buNone/>
            </a:pPr>
            <a:r>
              <a:rPr lang="en-US" sz="1800"/>
              <a:t>2.Print buffer address</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p &amp;buffer</a:t>
            </a:r>
          </a:p>
          <a:p>
            <a:pPr marL="0" lvl="0" indent="-69850" rtl="0">
              <a:lnSpc>
                <a:spcPct val="150000"/>
              </a:lnSpc>
              <a:spcBef>
                <a:spcPts val="0"/>
              </a:spcBef>
              <a:buClr>
                <a:schemeClr val="dk1"/>
              </a:buClr>
              <a:buSzPts val="1100"/>
              <a:buFont typeface="Arial"/>
              <a:buNone/>
            </a:pPr>
            <a:r>
              <a:rPr lang="en-US" sz="1800"/>
              <a:t>3.Print frame pointer address</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p $ebp</a:t>
            </a:r>
          </a:p>
          <a:p>
            <a:pPr marL="0" lvl="0" indent="-69850" rtl="0">
              <a:lnSpc>
                <a:spcPct val="150000"/>
              </a:lnSpc>
              <a:spcBef>
                <a:spcPts val="0"/>
              </a:spcBef>
              <a:buClr>
                <a:schemeClr val="dk1"/>
              </a:buClr>
              <a:buSzPts val="1100"/>
              <a:buFont typeface="Arial"/>
              <a:buNone/>
            </a:pPr>
            <a:r>
              <a:rPr lang="en-US" sz="1800"/>
              <a:t>4.Calculate distance</a:t>
            </a:r>
          </a:p>
          <a:p>
            <a:pPr marL="0" lvl="0" indent="-69850" rtl="0">
              <a:lnSpc>
                <a:spcPct val="150000"/>
              </a:lnSpc>
              <a:spcBef>
                <a:spcPts val="0"/>
              </a:spcBef>
              <a:buClr>
                <a:schemeClr val="dk1"/>
              </a:buClr>
              <a:buSzPts val="1100"/>
              <a:buFont typeface="Arial"/>
              <a:buNone/>
            </a:pPr>
            <a:r>
              <a:rPr lang="en-US" sz="1800">
                <a:latin typeface="Courier New"/>
                <a:ea typeface="Courier New"/>
                <a:cs typeface="Courier New"/>
                <a:sym typeface="Courier New"/>
              </a:rPr>
              <a:t>    (gdb) </a:t>
            </a:r>
            <a:r>
              <a:rPr lang="en-US" sz="1800" b="1">
                <a:solidFill>
                  <a:srgbClr val="0033CC"/>
                </a:solidFill>
                <a:latin typeface="Courier New"/>
                <a:ea typeface="Courier New"/>
                <a:cs typeface="Courier New"/>
                <a:sym typeface="Courier New"/>
              </a:rPr>
              <a:t>p 0x02 – 0x01</a:t>
            </a:r>
          </a:p>
          <a:p>
            <a:pPr marL="0" lvl="0" indent="-69850" rtl="0">
              <a:lnSpc>
                <a:spcPct val="150000"/>
              </a:lnSpc>
              <a:spcBef>
                <a:spcPts val="0"/>
              </a:spcBef>
              <a:buClr>
                <a:schemeClr val="dk1"/>
              </a:buClr>
              <a:buSzPts val="1100"/>
              <a:buFont typeface="Arial"/>
              <a:buNone/>
            </a:pPr>
            <a:r>
              <a:rPr lang="en-US" sz="1800"/>
              <a:t>5.Exit (</a:t>
            </a:r>
            <a:r>
              <a:rPr lang="en-US" sz="1800">
                <a:latin typeface="Courier New"/>
                <a:ea typeface="Courier New"/>
                <a:cs typeface="Courier New"/>
                <a:sym typeface="Courier New"/>
              </a:rPr>
              <a:t>quit</a:t>
            </a:r>
            <a:r>
              <a:rPr lang="en-US" sz="1800"/>
              <a:t>)</a:t>
            </a:r>
          </a:p>
          <a:p>
            <a:pPr marL="228600" lvl="0" indent="-50800">
              <a:spcBef>
                <a:spcPts val="0"/>
              </a:spcBef>
              <a:buNone/>
            </a:pPr>
            <a:endParaRPr sz="1800"/>
          </a:p>
          <a:p>
            <a:pPr marL="228600" lvl="0" indent="-50800">
              <a:spcBef>
                <a:spcPts val="0"/>
              </a:spcBef>
              <a:buNone/>
            </a:pPr>
            <a:endParaRPr/>
          </a:p>
        </p:txBody>
      </p:sp>
      <p:sp>
        <p:nvSpPr>
          <p:cNvPr id="188" name="Shape 188"/>
          <p:cNvSpPr txBox="1"/>
          <p:nvPr/>
        </p:nvSpPr>
        <p:spPr>
          <a:xfrm>
            <a:off x="4356450" y="2663350"/>
            <a:ext cx="6466500" cy="3948000"/>
          </a:xfrm>
          <a:prstGeom prst="rect">
            <a:avLst/>
          </a:prstGeom>
          <a:noFill/>
          <a:ln>
            <a:noFill/>
          </a:ln>
        </p:spPr>
        <p:txBody>
          <a:bodyPr wrap="square" lIns="91425" tIns="91425" rIns="91425" bIns="91425" anchor="t" anchorCtr="0">
            <a:noAutofit/>
          </a:bodyPr>
          <a:lstStyle/>
          <a:p>
            <a:pPr marL="457200" lvl="0" indent="-381000">
              <a:spcBef>
                <a:spcPts val="0"/>
              </a:spcBef>
              <a:spcAft>
                <a:spcPts val="0"/>
              </a:spcAft>
              <a:buSzPts val="2400"/>
              <a:buChar char="●"/>
            </a:pPr>
            <a:r>
              <a:rPr lang="en-US" sz="2400" dirty="0">
                <a:solidFill>
                  <a:schemeClr val="dk1"/>
                </a:solidFill>
              </a:rPr>
              <a:t>Breakpoint at vulnerable function using </a:t>
            </a:r>
            <a:r>
              <a:rPr lang="en-US" sz="2400" dirty="0" err="1">
                <a:solidFill>
                  <a:schemeClr val="dk1"/>
                </a:solidFill>
              </a:rPr>
              <a:t>gdb</a:t>
            </a:r>
            <a:endParaRPr lang="en-US" sz="2400" dirty="0">
              <a:solidFill>
                <a:schemeClr val="dk1"/>
              </a:solidFill>
            </a:endParaRPr>
          </a:p>
          <a:p>
            <a:pPr marL="457200" lvl="0" indent="-381000">
              <a:spcBef>
                <a:spcPts val="0"/>
              </a:spcBef>
              <a:spcAft>
                <a:spcPts val="0"/>
              </a:spcAft>
              <a:buSzPts val="2400"/>
              <a:buChar char="●"/>
            </a:pPr>
            <a:r>
              <a:rPr lang="en-US" sz="2400" dirty="0">
                <a:solidFill>
                  <a:schemeClr val="dk1"/>
                </a:solidFill>
              </a:rPr>
              <a:t>Find the base address of buffer</a:t>
            </a:r>
          </a:p>
          <a:p>
            <a:pPr marL="457200" lvl="0" indent="-381000">
              <a:spcBef>
                <a:spcPts val="0"/>
              </a:spcBef>
              <a:spcAft>
                <a:spcPts val="0"/>
              </a:spcAft>
              <a:buSzPts val="2400"/>
              <a:buChar char="●"/>
            </a:pPr>
            <a:r>
              <a:rPr lang="en-US" sz="2400" dirty="0">
                <a:solidFill>
                  <a:schemeClr val="dk1"/>
                </a:solidFill>
              </a:rPr>
              <a:t>Find the address of the current frame </a:t>
            </a:r>
            <a:r>
              <a:rPr lang="en-US" sz="2400" dirty="0" smtClean="0">
                <a:solidFill>
                  <a:schemeClr val="dk1"/>
                </a:solidFill>
              </a:rPr>
              <a:t>pointer (</a:t>
            </a:r>
            <a:r>
              <a:rPr lang="en-US" sz="2400" dirty="0" err="1" smtClean="0">
                <a:solidFill>
                  <a:schemeClr val="dk1"/>
                </a:solidFill>
              </a:rPr>
              <a:t>ebp</a:t>
            </a:r>
            <a:r>
              <a:rPr lang="en-US" sz="2400" dirty="0">
                <a:solidFill>
                  <a:schemeClr val="dk1"/>
                </a:solidFill>
              </a:rPr>
              <a:t>)</a:t>
            </a:r>
          </a:p>
          <a:p>
            <a:pPr marL="457200" lvl="0" indent="-381000">
              <a:spcBef>
                <a:spcPts val="0"/>
              </a:spcBef>
              <a:buSzPts val="2400"/>
              <a:buChar char="●"/>
            </a:pPr>
            <a:r>
              <a:rPr lang="en-US" sz="2400" dirty="0">
                <a:solidFill>
                  <a:schemeClr val="dk1"/>
                </a:solidFill>
              </a:rPr>
              <a:t>Return address is $</a:t>
            </a:r>
            <a:r>
              <a:rPr lang="en-US" sz="2400" dirty="0" err="1">
                <a:solidFill>
                  <a:schemeClr val="dk1"/>
                </a:solidFill>
              </a:rPr>
              <a:t>ebp</a:t>
            </a:r>
            <a:r>
              <a:rPr lang="en-US" sz="2400" dirty="0">
                <a:solidFill>
                  <a:schemeClr val="dk1"/>
                </a:solidFill>
              </a:rPr>
              <a:t>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Task B : Address of </a:t>
            </a:r>
            <a:r>
              <a:rPr lang="en-US" dirty="0" smtClean="0">
                <a:latin typeface="Arial"/>
                <a:ea typeface="Arial"/>
                <a:cs typeface="Arial"/>
                <a:sym typeface="Arial"/>
              </a:rPr>
              <a:t>Malicious </a:t>
            </a:r>
            <a:r>
              <a:rPr lang="en-US" dirty="0">
                <a:latin typeface="Arial"/>
                <a:ea typeface="Arial"/>
                <a:cs typeface="Arial"/>
                <a:sym typeface="Arial"/>
              </a:rPr>
              <a:t>C</a:t>
            </a:r>
            <a:r>
              <a:rPr lang="en-US" dirty="0" smtClean="0">
                <a:latin typeface="Arial"/>
                <a:ea typeface="Arial"/>
                <a:cs typeface="Arial"/>
                <a:sym typeface="Arial"/>
              </a:rPr>
              <a:t>ode</a:t>
            </a:r>
            <a:endParaRPr lang="en-US" dirty="0">
              <a:latin typeface="Arial"/>
              <a:ea typeface="Arial"/>
              <a:cs typeface="Arial"/>
              <a:sym typeface="Arial"/>
            </a:endParaRP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a:latin typeface="Arial"/>
                <a:ea typeface="Arial"/>
                <a:cs typeface="Arial"/>
                <a:sym typeface="Arial"/>
              </a:rPr>
              <a:t>Investigation using gdb</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Malicious code is written in the badfile which is passed as an argument to the vulnerable function.</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Using gdb, we can find the address of the function argument.</a:t>
            </a:r>
          </a:p>
        </p:txBody>
      </p:sp>
      <p:pic>
        <p:nvPicPr>
          <p:cNvPr id="195" name="Shape 195"/>
          <p:cNvPicPr preferRelativeResize="0"/>
          <p:nvPr/>
        </p:nvPicPr>
        <p:blipFill>
          <a:blip r:embed="rId3">
            <a:alphaModFix/>
          </a:blip>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4">
            <a:alphaModFix/>
          </a:blip>
          <a:stretch>
            <a:fillRect/>
          </a:stretch>
        </p:blipFill>
        <p:spPr>
          <a:xfrm>
            <a:off x="5187400" y="4644425"/>
            <a:ext cx="6410326" cy="185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latin typeface="+mj-lt"/>
              </a:rPr>
              <a:t>Task B : Address of </a:t>
            </a:r>
            <a:r>
              <a:rPr lang="en-US" dirty="0" smtClean="0">
                <a:latin typeface="+mj-lt"/>
              </a:rPr>
              <a:t>Malicious </a:t>
            </a:r>
            <a:r>
              <a:rPr lang="en-US" dirty="0">
                <a:latin typeface="+mj-lt"/>
              </a:rPr>
              <a:t>C</a:t>
            </a:r>
            <a:r>
              <a:rPr lang="en-US" dirty="0" smtClean="0">
                <a:latin typeface="+mj-lt"/>
              </a:rPr>
              <a:t>ode</a:t>
            </a:r>
            <a:endParaRPr lang="en-US" dirty="0">
              <a:latin typeface="+mj-lt"/>
            </a:endParaRPr>
          </a:p>
        </p:txBody>
      </p:sp>
      <p:pic>
        <p:nvPicPr>
          <p:cNvPr id="202" name="Shape 202"/>
          <p:cNvPicPr preferRelativeResize="0"/>
          <p:nvPr/>
        </p:nvPicPr>
        <p:blipFill>
          <a:blip r:embed="rId3">
            <a:alphaModFix/>
          </a:blip>
          <a:stretch>
            <a:fillRect/>
          </a:stretch>
        </p:blipFill>
        <p:spPr>
          <a:xfrm>
            <a:off x="5862825" y="2786525"/>
            <a:ext cx="6329175" cy="3698275"/>
          </a:xfrm>
          <a:prstGeom prst="rect">
            <a:avLst/>
          </a:prstGeom>
          <a:noFill/>
          <a:ln>
            <a:noFill/>
          </a:ln>
        </p:spPr>
      </p:pic>
      <p:sp>
        <p:nvSpPr>
          <p:cNvPr id="203" name="Shape 203"/>
          <p:cNvSpPr txBox="1">
            <a:spLocks noGrp="1"/>
          </p:cNvSpPr>
          <p:nvPr>
            <p:ph type="body" idx="1"/>
          </p:nvPr>
        </p:nvSpPr>
        <p:spPr>
          <a:xfrm>
            <a:off x="838200" y="1864200"/>
            <a:ext cx="5441700" cy="4776600"/>
          </a:xfrm>
          <a:prstGeom prst="rect">
            <a:avLst/>
          </a:prstGeom>
        </p:spPr>
        <p:txBody>
          <a:bodyPr wrap="square" lIns="91425" tIns="91425" rIns="91425" bIns="91425" anchor="t" anchorCtr="0">
            <a:noAutofit/>
          </a:bodyPr>
          <a:lstStyle/>
          <a:p>
            <a:pPr marL="50800" lvl="0" indent="0" rtl="0">
              <a:spcBef>
                <a:spcPts val="0"/>
              </a:spcBef>
              <a:spcAft>
                <a:spcPts val="0"/>
              </a:spcAft>
              <a:buSzPts val="2800"/>
              <a:buNone/>
            </a:pPr>
            <a:endParaRPr lang="en-US" sz="2400" dirty="0">
              <a:latin typeface="Arial"/>
              <a:ea typeface="Arial"/>
              <a:cs typeface="Arial"/>
              <a:sym typeface="Arial"/>
            </a:endParaRPr>
          </a:p>
          <a:p>
            <a:pPr marL="457200" lvl="0" indent="-406400" rtl="0">
              <a:spcBef>
                <a:spcPts val="0"/>
              </a:spcBef>
              <a:buSzPts val="2800"/>
              <a:buChar char="•"/>
            </a:pPr>
            <a:r>
              <a:rPr lang="en-US" sz="2400" dirty="0">
                <a:latin typeface="Arial"/>
                <a:ea typeface="Arial"/>
                <a:cs typeface="Arial"/>
                <a:sym typeface="Arial"/>
              </a:rPr>
              <a:t>To increase the chances of jumping to the correct address, of the malicious code, we can fill the </a:t>
            </a:r>
            <a:r>
              <a:rPr lang="en-US" sz="2400" dirty="0" err="1">
                <a:latin typeface="Arial"/>
                <a:ea typeface="Arial"/>
                <a:cs typeface="Arial"/>
                <a:sym typeface="Arial"/>
              </a:rPr>
              <a:t>badfile</a:t>
            </a:r>
            <a:r>
              <a:rPr lang="en-US" sz="2400" dirty="0">
                <a:latin typeface="Arial"/>
                <a:ea typeface="Arial"/>
                <a:cs typeface="Arial"/>
                <a:sym typeface="Arial"/>
              </a:rPr>
              <a:t> with NOP instructions and place the malicious code at the end of the buffer. </a:t>
            </a:r>
          </a:p>
          <a:p>
            <a:pPr marL="0" lvl="0" indent="0" rtl="0">
              <a:spcBef>
                <a:spcPts val="0"/>
              </a:spcBef>
              <a:buNone/>
            </a:pPr>
            <a:endParaRPr lang="en-US" sz="2400" i="1" dirty="0" smtClean="0">
              <a:latin typeface="Arial"/>
              <a:ea typeface="Arial"/>
              <a:cs typeface="Arial"/>
              <a:sym typeface="Arial"/>
            </a:endParaRPr>
          </a:p>
          <a:p>
            <a:pPr marL="0" lvl="0" indent="0" rtl="0">
              <a:spcBef>
                <a:spcPts val="0"/>
              </a:spcBef>
              <a:buNone/>
            </a:pPr>
            <a:r>
              <a:rPr lang="en-US" sz="2400" i="1" dirty="0" smtClean="0">
                <a:latin typeface="Arial"/>
                <a:ea typeface="Arial"/>
                <a:cs typeface="Arial"/>
                <a:sym typeface="Arial"/>
              </a:rPr>
              <a:t>Note </a:t>
            </a:r>
            <a:r>
              <a:rPr lang="en-US" sz="2400" i="1" dirty="0">
                <a:latin typeface="Arial"/>
                <a:ea typeface="Arial"/>
                <a:cs typeface="Arial"/>
                <a:sym typeface="Arial"/>
              </a:rPr>
              <a:t>: NOP- Instruction that does nothing.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775700" y="11517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Badfile Construction</a:t>
            </a:r>
          </a:p>
        </p:txBody>
      </p:sp>
      <p:pic>
        <p:nvPicPr>
          <p:cNvPr id="209" name="Shape 209"/>
          <p:cNvPicPr preferRelativeResize="0"/>
          <p:nvPr/>
        </p:nvPicPr>
        <p:blipFill>
          <a:blip r:embed="rId3">
            <a:alphaModFix/>
          </a:blip>
          <a:stretch>
            <a:fillRect/>
          </a:stretch>
        </p:blipFill>
        <p:spPr>
          <a:xfrm>
            <a:off x="775700" y="6214100"/>
            <a:ext cx="7921251" cy="305400"/>
          </a:xfrm>
          <a:prstGeom prst="rect">
            <a:avLst/>
          </a:prstGeom>
          <a:noFill/>
          <a:ln>
            <a:noFill/>
          </a:ln>
        </p:spPr>
      </p:pic>
      <p:cxnSp>
        <p:nvCxnSpPr>
          <p:cNvPr id="210" name="Shape 210"/>
          <p:cNvCxnSpPr>
            <a:st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a:stCxn id="211" idx="2"/>
            <a:end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sp>
        <p:nvSpPr>
          <p:cNvPr id="213" name="Shape 213"/>
          <p:cNvSpPr/>
          <p:nvPr/>
        </p:nvSpPr>
        <p:spPr>
          <a:xfrm>
            <a:off x="5939850" y="4154100"/>
            <a:ext cx="312300" cy="3438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p>
        </p:txBody>
      </p:sp>
      <p:pic>
        <p:nvPicPr>
          <p:cNvPr id="214" name="Shape 214"/>
          <p:cNvPicPr preferRelativeResize="0"/>
          <p:nvPr/>
        </p:nvPicPr>
        <p:blipFill>
          <a:blip r:embed="rId4">
            <a:alphaModFix/>
          </a:blip>
          <a:stretch>
            <a:fillRect/>
          </a:stretch>
        </p:blipFill>
        <p:spPr>
          <a:xfrm>
            <a:off x="775700" y="1364300"/>
            <a:ext cx="7921249" cy="4964849"/>
          </a:xfrm>
          <a:prstGeom prst="rect">
            <a:avLst/>
          </a:prstGeom>
          <a:noFill/>
          <a:ln>
            <a:noFill/>
          </a:ln>
        </p:spPr>
      </p:pic>
      <p:sp>
        <p:nvSpPr>
          <p:cNvPr id="215" name="Shape 215"/>
          <p:cNvSpPr/>
          <p:nvPr/>
        </p:nvSpPr>
        <p:spPr>
          <a:xfrm>
            <a:off x="3840575" y="4173300"/>
            <a:ext cx="312300" cy="305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a:t>1</a:t>
            </a:r>
          </a:p>
        </p:txBody>
      </p:sp>
      <p:sp>
        <p:nvSpPr>
          <p:cNvPr id="216" name="Shape 216"/>
          <p:cNvSpPr/>
          <p:nvPr/>
        </p:nvSpPr>
        <p:spPr>
          <a:xfrm>
            <a:off x="5564775" y="4173300"/>
            <a:ext cx="312300" cy="305400"/>
          </a:xfrm>
          <a:prstGeom prst="ellipse">
            <a:avLst/>
          </a:prstGeom>
          <a:solidFill>
            <a:srgbClr val="E06666"/>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p>
        </p:txBody>
      </p:sp>
      <p:sp>
        <p:nvSpPr>
          <p:cNvPr id="217" name="Shape 217"/>
          <p:cNvSpPr/>
          <p:nvPr/>
        </p:nvSpPr>
        <p:spPr>
          <a:xfrm>
            <a:off x="3624275" y="3863800"/>
            <a:ext cx="403439" cy="2903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18" name="Shape 218"/>
          <p:cNvSpPr/>
          <p:nvPr/>
        </p:nvSpPr>
        <p:spPr>
          <a:xfrm>
            <a:off x="4592825" y="3863800"/>
            <a:ext cx="2405700" cy="305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19" name="Shape 219"/>
          <p:cNvSpPr txBox="1"/>
          <p:nvPr/>
        </p:nvSpPr>
        <p:spPr>
          <a:xfrm>
            <a:off x="8822625" y="1438900"/>
            <a:ext cx="3186900" cy="4296900"/>
          </a:xfrm>
          <a:prstGeom prst="rect">
            <a:avLst/>
          </a:prstGeom>
          <a:noFill/>
          <a:ln>
            <a:noFill/>
          </a:ln>
        </p:spPr>
        <p:txBody>
          <a:bodyPr wrap="square" lIns="91425" tIns="91425" rIns="91425" bIns="91425" anchor="t" anchorCtr="0">
            <a:noAutofit/>
          </a:bodyPr>
          <a:lstStyle/>
          <a:p>
            <a:pPr marL="0" lvl="0" indent="0">
              <a:spcBef>
                <a:spcPts val="0"/>
              </a:spcBef>
              <a:buNone/>
            </a:pPr>
            <a:endParaRPr sz="2400" dirty="0"/>
          </a:p>
          <a:p>
            <a:pPr marL="0" lvl="0" indent="0">
              <a:spcBef>
                <a:spcPts val="0"/>
              </a:spcBef>
              <a:buNone/>
            </a:pPr>
            <a:r>
              <a:rPr lang="en-US" sz="2400" dirty="0"/>
              <a:t> </a:t>
            </a:r>
            <a:r>
              <a:rPr lang="en-US" sz="2400" dirty="0" smtClean="0"/>
              <a:t>    </a:t>
            </a:r>
            <a:r>
              <a:rPr lang="en-US" sz="2400" dirty="0" smtClean="0"/>
              <a:t>: </a:t>
            </a:r>
            <a:r>
              <a:rPr lang="en-US" sz="2400" dirty="0"/>
              <a:t>Obtained from Task A - distance of the return address from the base of the buffer.</a:t>
            </a:r>
          </a:p>
          <a:p>
            <a:pPr marL="0" lvl="0" indent="0">
              <a:spcBef>
                <a:spcPts val="0"/>
              </a:spcBef>
              <a:buNone/>
            </a:pPr>
            <a:endParaRPr sz="2400" dirty="0"/>
          </a:p>
          <a:p>
            <a:pPr marL="0" lvl="0" indent="0">
              <a:spcBef>
                <a:spcPts val="0"/>
              </a:spcBef>
              <a:buNone/>
            </a:pPr>
            <a:r>
              <a:rPr lang="en-US" sz="2400" dirty="0"/>
              <a:t> </a:t>
            </a:r>
            <a:r>
              <a:rPr lang="en-US" sz="2400" dirty="0" smtClean="0"/>
              <a:t>     </a:t>
            </a:r>
            <a:r>
              <a:rPr lang="en-US" sz="2400" dirty="0" smtClean="0"/>
              <a:t>: </a:t>
            </a:r>
            <a:r>
              <a:rPr lang="en-US" sz="2400" dirty="0"/>
              <a:t>Obtained from Task B </a:t>
            </a:r>
            <a:r>
              <a:rPr lang="en-US" sz="2400" dirty="0" smtClean="0"/>
              <a:t>- Address </a:t>
            </a:r>
            <a:r>
              <a:rPr lang="en-US" sz="2400" dirty="0"/>
              <a:t>of the malicious code.</a:t>
            </a:r>
          </a:p>
          <a:p>
            <a:pPr marL="0" lvl="0" indent="0">
              <a:spcBef>
                <a:spcPts val="0"/>
              </a:spcBef>
              <a:buNone/>
            </a:pPr>
            <a:endParaRPr sz="1800" dirty="0"/>
          </a:p>
          <a:p>
            <a:pPr marL="0" lvl="0" indent="0">
              <a:spcBef>
                <a:spcPts val="0"/>
              </a:spcBef>
              <a:buNone/>
            </a:pPr>
            <a:endParaRPr sz="1800" dirty="0"/>
          </a:p>
          <a:p>
            <a:pPr marL="0" lvl="0" indent="0">
              <a:spcBef>
                <a:spcPts val="0"/>
              </a:spcBef>
              <a:buNone/>
            </a:pPr>
            <a:endParaRPr sz="1800" dirty="0"/>
          </a:p>
        </p:txBody>
      </p:sp>
      <p:sp>
        <p:nvSpPr>
          <p:cNvPr id="220" name="Shape 220"/>
          <p:cNvSpPr/>
          <p:nvPr/>
        </p:nvSpPr>
        <p:spPr>
          <a:xfrm>
            <a:off x="8955475" y="1956100"/>
            <a:ext cx="312300" cy="305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1</a:t>
            </a:r>
          </a:p>
        </p:txBody>
      </p:sp>
      <p:sp>
        <p:nvSpPr>
          <p:cNvPr id="221" name="Shape 221"/>
          <p:cNvSpPr/>
          <p:nvPr/>
        </p:nvSpPr>
        <p:spPr>
          <a:xfrm>
            <a:off x="8955475" y="4173300"/>
            <a:ext cx="312300" cy="305400"/>
          </a:xfrm>
          <a:prstGeom prst="ellipse">
            <a:avLst/>
          </a:prstGeom>
          <a:solidFill>
            <a:srgbClr val="E06666"/>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dirty="0"/>
              <a:t>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New Address in Return Address</a:t>
            </a:r>
          </a:p>
        </p:txBody>
      </p:sp>
      <p:sp>
        <p:nvSpPr>
          <p:cNvPr id="227" name="Shape 22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Considerations </a:t>
            </a:r>
            <a:r>
              <a:rPr lang="en-US" b="1" dirty="0" smtClean="0">
                <a:latin typeface="Arial"/>
                <a:ea typeface="Arial"/>
                <a:cs typeface="Arial"/>
                <a:sym typeface="Arial"/>
              </a:rPr>
              <a:t>:</a:t>
            </a:r>
          </a:p>
          <a:p>
            <a:pPr marL="228600" lvl="0" indent="-50800">
              <a:spcBef>
                <a:spcPts val="0"/>
              </a:spcBef>
              <a:buNone/>
            </a:pPr>
            <a:endParaRPr lang="en-US" b="1" dirty="0">
              <a:latin typeface="Arial"/>
              <a:ea typeface="Arial"/>
              <a:cs typeface="Arial"/>
              <a:sym typeface="Arial"/>
            </a:endParaRPr>
          </a:p>
          <a:p>
            <a:pPr marL="177800" indent="0">
              <a:spcBef>
                <a:spcPts val="0"/>
              </a:spcBef>
              <a:buNone/>
            </a:pPr>
            <a:r>
              <a:rPr lang="en-US" dirty="0" smtClean="0">
                <a:latin typeface="Arial"/>
                <a:ea typeface="Arial"/>
                <a:cs typeface="Arial"/>
                <a:sym typeface="Arial"/>
              </a:rPr>
              <a:t>The </a:t>
            </a:r>
            <a:r>
              <a:rPr lang="en-US" dirty="0">
                <a:latin typeface="Arial"/>
                <a:ea typeface="Arial"/>
                <a:cs typeface="Arial"/>
                <a:sym typeface="Arial"/>
              </a:rPr>
              <a:t>new address in the return address of function stack [</a:t>
            </a:r>
            <a:r>
              <a:rPr lang="en-US" dirty="0">
                <a:latin typeface="Courier New" panose="02070309020205020404" pitchFamily="49" charset="0"/>
                <a:ea typeface="Arial"/>
                <a:cs typeface="Courier New" panose="02070309020205020404" pitchFamily="49" charset="0"/>
                <a:sym typeface="Arial"/>
              </a:rPr>
              <a:t>0xbffff188 + </a:t>
            </a:r>
            <a:r>
              <a:rPr lang="en-US" dirty="0" err="1">
                <a:latin typeface="Courier New" panose="02070309020205020404" pitchFamily="49" charset="0"/>
                <a:ea typeface="Arial"/>
                <a:cs typeface="Courier New" panose="02070309020205020404" pitchFamily="49" charset="0"/>
                <a:sym typeface="Arial"/>
              </a:rPr>
              <a:t>nnn</a:t>
            </a:r>
            <a:r>
              <a:rPr lang="en-US" dirty="0">
                <a:latin typeface="Arial"/>
                <a:ea typeface="Arial"/>
                <a:cs typeface="Arial"/>
                <a:sym typeface="Arial"/>
              </a:rPr>
              <a:t>] should not contain zero in any of its </a:t>
            </a:r>
            <a:r>
              <a:rPr lang="en-US" dirty="0" smtClean="0">
                <a:latin typeface="Arial"/>
                <a:ea typeface="Arial"/>
                <a:cs typeface="Arial"/>
                <a:sym typeface="Arial"/>
              </a:rPr>
              <a:t>byte, </a:t>
            </a:r>
            <a:r>
              <a:rPr lang="en-US" dirty="0">
                <a:latin typeface="Arial"/>
                <a:ea typeface="Arial"/>
                <a:cs typeface="Arial"/>
                <a:sym typeface="Arial"/>
              </a:rPr>
              <a:t>or the </a:t>
            </a:r>
            <a:r>
              <a:rPr lang="en-US" dirty="0" err="1">
                <a:latin typeface="Arial"/>
                <a:ea typeface="Arial"/>
                <a:cs typeface="Arial"/>
                <a:sym typeface="Arial"/>
              </a:rPr>
              <a:t>badfile</a:t>
            </a:r>
            <a:r>
              <a:rPr lang="en-US" dirty="0">
                <a:latin typeface="Arial"/>
                <a:ea typeface="Arial"/>
                <a:cs typeface="Arial"/>
                <a:sym typeface="Arial"/>
              </a:rPr>
              <a:t> will have a zero causing </a:t>
            </a:r>
            <a:r>
              <a:rPr lang="en-US" dirty="0" err="1" smtClean="0">
                <a:latin typeface="Courier New" panose="02070309020205020404" pitchFamily="49" charset="0"/>
                <a:ea typeface="Arial"/>
                <a:cs typeface="Courier New" panose="02070309020205020404" pitchFamily="49" charset="0"/>
                <a:sym typeface="Arial"/>
              </a:rPr>
              <a:t>strcpy</a:t>
            </a:r>
            <a:r>
              <a:rPr lang="en-US" dirty="0" smtClean="0">
                <a:latin typeface="Courier New" panose="02070309020205020404" pitchFamily="49" charset="0"/>
                <a:ea typeface="Arial"/>
                <a:cs typeface="Courier New" panose="02070309020205020404" pitchFamily="49" charset="0"/>
                <a:sym typeface="Arial"/>
              </a:rPr>
              <a:t>() </a:t>
            </a:r>
            <a:r>
              <a:rPr lang="en-US" dirty="0" smtClean="0">
                <a:latin typeface="Arial"/>
                <a:ea typeface="Arial"/>
                <a:cs typeface="Arial"/>
                <a:sym typeface="Arial"/>
              </a:rPr>
              <a:t>to </a:t>
            </a:r>
            <a:r>
              <a:rPr lang="en-US" dirty="0">
                <a:latin typeface="Arial"/>
                <a:ea typeface="Arial"/>
                <a:cs typeface="Arial"/>
                <a:sym typeface="Arial"/>
              </a:rPr>
              <a:t>end copying</a:t>
            </a:r>
            <a:r>
              <a:rPr lang="en-US" dirty="0" smtClean="0">
                <a:latin typeface="Arial"/>
                <a:ea typeface="Arial"/>
                <a:cs typeface="Arial"/>
                <a:sym typeface="Arial"/>
              </a:rPr>
              <a:t>.</a:t>
            </a:r>
            <a:endParaRPr lang="en-US" dirty="0">
              <a:latin typeface="Arial"/>
              <a:ea typeface="Arial"/>
              <a:cs typeface="Arial"/>
              <a:sym typeface="Arial"/>
            </a:endParaRPr>
          </a:p>
          <a:p>
            <a:pPr>
              <a:spcBef>
                <a:spcPts val="0"/>
              </a:spcBef>
            </a:pPr>
            <a:endParaRPr dirty="0">
              <a:latin typeface="Arial"/>
              <a:ea typeface="Arial"/>
              <a:cs typeface="Arial"/>
              <a:sym typeface="Arial"/>
            </a:endParaRPr>
          </a:p>
          <a:p>
            <a:pPr marL="177800" indent="0">
              <a:spcBef>
                <a:spcPts val="0"/>
              </a:spcBef>
              <a:buNone/>
            </a:pPr>
            <a:r>
              <a:rPr lang="en-US" i="1" dirty="0" smtClean="0">
                <a:latin typeface="Arial"/>
                <a:ea typeface="Arial"/>
                <a:cs typeface="Arial"/>
                <a:sym typeface="Arial"/>
              </a:rPr>
              <a:t>e.g., </a:t>
            </a:r>
            <a:r>
              <a:rPr lang="en-US" i="1" dirty="0" smtClean="0">
                <a:latin typeface="Courier New" panose="02070309020205020404" pitchFamily="49" charset="0"/>
                <a:ea typeface="Arial"/>
                <a:cs typeface="Courier New" panose="02070309020205020404" pitchFamily="49" charset="0"/>
                <a:sym typeface="Arial"/>
              </a:rPr>
              <a:t>0xbffff188 + 0x78 = 0xbffff200</a:t>
            </a:r>
            <a:r>
              <a:rPr lang="en-US" i="1" dirty="0" smtClean="0">
                <a:latin typeface="Arial"/>
                <a:ea typeface="Arial"/>
                <a:cs typeface="Arial"/>
                <a:sym typeface="Arial"/>
              </a:rPr>
              <a:t>, </a:t>
            </a:r>
            <a:r>
              <a:rPr lang="en-US" dirty="0">
                <a:latin typeface="Arial"/>
                <a:ea typeface="Arial"/>
                <a:cs typeface="Arial"/>
                <a:sym typeface="Arial"/>
              </a:rPr>
              <a:t>the last byte contains zero leading to end copy.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Execution Results</a:t>
            </a:r>
          </a:p>
        </p:txBody>
      </p:sp>
      <p:sp>
        <p:nvSpPr>
          <p:cNvPr id="233" name="Shape 233"/>
          <p:cNvSpPr txBox="1">
            <a:spLocks noGrp="1"/>
          </p:cNvSpPr>
          <p:nvPr>
            <p:ph type="body" idx="1"/>
          </p:nvPr>
        </p:nvSpPr>
        <p:spPr>
          <a:xfrm>
            <a:off x="353775" y="1825625"/>
            <a:ext cx="11437200" cy="47814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dirty="0">
                <a:latin typeface="Arial"/>
                <a:ea typeface="Arial"/>
                <a:cs typeface="Arial"/>
                <a:sym typeface="Arial"/>
              </a:rPr>
              <a:t>Compiling the vulnerable code with all the countermeasures disabled. </a:t>
            </a:r>
          </a:p>
          <a:p>
            <a:pPr marL="0" lvl="0" indent="0" rtl="0">
              <a:spcBef>
                <a:spcPts val="0"/>
              </a:spcBef>
              <a:buNone/>
            </a:pPr>
            <a:endParaRPr dirty="0">
              <a:latin typeface="Arial"/>
              <a:ea typeface="Arial"/>
              <a:cs typeface="Arial"/>
              <a:sym typeface="Arial"/>
            </a:endParaRPr>
          </a:p>
          <a:p>
            <a:pPr marL="0" lvl="0" indent="0" rtl="0">
              <a:spcBef>
                <a:spcPts val="0"/>
              </a:spcBef>
              <a:buNone/>
            </a:pPr>
            <a:endParaRPr lang="en-US" dirty="0" smtClean="0">
              <a:latin typeface="Arial"/>
              <a:ea typeface="Arial"/>
              <a:cs typeface="Arial"/>
              <a:sym typeface="Arial"/>
            </a:endParaRPr>
          </a:p>
          <a:p>
            <a:pPr marL="0" lvl="0" indent="0" rtl="0">
              <a:spcBef>
                <a:spcPts val="0"/>
              </a:spcBef>
              <a:buNone/>
            </a:pPr>
            <a:endParaRPr lang="en-US" dirty="0" smtClean="0">
              <a:latin typeface="Arial"/>
              <a:ea typeface="Arial"/>
              <a:cs typeface="Arial"/>
              <a:sym typeface="Arial"/>
            </a:endParaRPr>
          </a:p>
          <a:p>
            <a:pPr marL="0" lvl="0" indent="0" rtl="0">
              <a:spcBef>
                <a:spcPts val="0"/>
              </a:spcBef>
              <a:buNone/>
            </a:pPr>
            <a:endParaRPr dirty="0">
              <a:latin typeface="Arial"/>
              <a:ea typeface="Arial"/>
              <a:cs typeface="Arial"/>
              <a:sym typeface="Arial"/>
            </a:endParaRPr>
          </a:p>
          <a:p>
            <a:pPr marL="457200" lvl="0" indent="-406400">
              <a:spcBef>
                <a:spcPts val="0"/>
              </a:spcBef>
              <a:spcAft>
                <a:spcPts val="0"/>
              </a:spcAft>
              <a:buSzPts val="2800"/>
              <a:buFont typeface="Arial"/>
              <a:buChar char="•"/>
            </a:pPr>
            <a:r>
              <a:rPr lang="en-US" dirty="0">
                <a:latin typeface="Arial"/>
                <a:ea typeface="Arial"/>
                <a:cs typeface="Arial"/>
                <a:sym typeface="Arial"/>
              </a:rPr>
              <a:t>Compiling the exploit code to generate the </a:t>
            </a:r>
            <a:r>
              <a:rPr lang="en-US" dirty="0" err="1" smtClean="0">
                <a:latin typeface="Arial"/>
                <a:ea typeface="Arial"/>
                <a:cs typeface="Arial"/>
                <a:sym typeface="Arial"/>
              </a:rPr>
              <a:t>badfile</a:t>
            </a:r>
            <a:r>
              <a:rPr lang="en-US" dirty="0">
                <a:latin typeface="Arial"/>
                <a:ea typeface="Arial"/>
                <a:cs typeface="Arial"/>
                <a:sym typeface="Arial"/>
              </a:rPr>
              <a:t>.</a:t>
            </a:r>
          </a:p>
          <a:p>
            <a:pPr marL="457200" lvl="0" indent="-406400">
              <a:spcBef>
                <a:spcPts val="0"/>
              </a:spcBef>
              <a:buSzPts val="2800"/>
              <a:buFont typeface="Arial"/>
              <a:buChar char="•"/>
            </a:pPr>
            <a:r>
              <a:rPr lang="en-US" dirty="0">
                <a:latin typeface="Arial"/>
                <a:ea typeface="Arial"/>
                <a:cs typeface="Arial"/>
                <a:sym typeface="Arial"/>
              </a:rPr>
              <a:t>Executing the exploit code and stack code.</a:t>
            </a:r>
          </a:p>
          <a:p>
            <a:pPr marL="177800" lvl="0" indent="0">
              <a:spcBef>
                <a:spcPts val="0"/>
              </a:spcBef>
              <a:buNone/>
            </a:pPr>
            <a:endParaRPr dirty="0"/>
          </a:p>
        </p:txBody>
      </p:sp>
      <p:pic>
        <p:nvPicPr>
          <p:cNvPr id="234" name="Shape 234"/>
          <p:cNvPicPr preferRelativeResize="0"/>
          <p:nvPr/>
        </p:nvPicPr>
        <p:blipFill>
          <a:blip r:embed="rId3">
            <a:alphaModFix/>
          </a:blip>
          <a:stretch>
            <a:fillRect/>
          </a:stretch>
        </p:blipFill>
        <p:spPr>
          <a:xfrm>
            <a:off x="730950" y="5046900"/>
            <a:ext cx="10622850" cy="1456025"/>
          </a:xfrm>
          <a:prstGeom prst="rect">
            <a:avLst/>
          </a:prstGeom>
          <a:noFill/>
          <a:ln>
            <a:noFill/>
          </a:ln>
        </p:spPr>
      </p:pic>
      <p:pic>
        <p:nvPicPr>
          <p:cNvPr id="235" name="Shape 235"/>
          <p:cNvPicPr preferRelativeResize="0"/>
          <p:nvPr/>
        </p:nvPicPr>
        <p:blipFill>
          <a:blip r:embed="rId4">
            <a:alphaModFix/>
          </a:blip>
          <a:stretch>
            <a:fillRect/>
          </a:stretch>
        </p:blipFill>
        <p:spPr>
          <a:xfrm>
            <a:off x="838200" y="2769542"/>
            <a:ext cx="10622850" cy="101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Aim of the malicious code : </a:t>
            </a:r>
            <a:r>
              <a:rPr lang="en-US" dirty="0">
                <a:latin typeface="Arial"/>
                <a:ea typeface="Arial"/>
                <a:cs typeface="Arial"/>
                <a:sym typeface="Arial"/>
              </a:rPr>
              <a:t>Allow to run more commands (</a:t>
            </a:r>
            <a:r>
              <a:rPr lang="en-US" dirty="0" err="1">
                <a:latin typeface="Arial"/>
                <a:ea typeface="Arial"/>
                <a:cs typeface="Arial"/>
                <a:sym typeface="Arial"/>
              </a:rPr>
              <a:t>i.e</a:t>
            </a:r>
            <a:r>
              <a:rPr lang="en-US" dirty="0">
                <a:latin typeface="Arial"/>
                <a:ea typeface="Arial"/>
                <a:cs typeface="Arial"/>
                <a:sym typeface="Arial"/>
              </a:rPr>
              <a:t>) to gain access of the system.</a:t>
            </a:r>
          </a:p>
          <a:p>
            <a:pPr marL="228600" lvl="0" indent="-50800">
              <a:spcBef>
                <a:spcPts val="0"/>
              </a:spcBef>
              <a:buNone/>
            </a:pPr>
            <a:endParaRPr lang="en-US" b="1" dirty="0" smtClean="0">
              <a:latin typeface="Arial"/>
              <a:ea typeface="Arial"/>
              <a:cs typeface="Arial"/>
              <a:sym typeface="Arial"/>
            </a:endParaRPr>
          </a:p>
          <a:p>
            <a:pPr marL="228600" lvl="0" indent="-50800">
              <a:spcBef>
                <a:spcPts val="0"/>
              </a:spcBef>
              <a:buNone/>
            </a:pPr>
            <a:r>
              <a:rPr lang="en-US" b="1" dirty="0" smtClean="0">
                <a:latin typeface="Arial"/>
                <a:ea typeface="Arial"/>
                <a:cs typeface="Arial"/>
                <a:sym typeface="Arial"/>
              </a:rPr>
              <a:t>Solution </a:t>
            </a:r>
            <a:r>
              <a:rPr lang="en-US" b="1" dirty="0">
                <a:latin typeface="Arial"/>
                <a:ea typeface="Arial"/>
                <a:cs typeface="Arial"/>
                <a:sym typeface="Arial"/>
              </a:rPr>
              <a:t>: </a:t>
            </a:r>
            <a:r>
              <a:rPr lang="en-US" dirty="0">
                <a:latin typeface="Arial"/>
                <a:ea typeface="Arial"/>
                <a:cs typeface="Arial"/>
                <a:sym typeface="Arial"/>
              </a:rPr>
              <a:t>Shell Program</a:t>
            </a: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lang="en-US" dirty="0" smtClean="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Challenges :</a:t>
            </a:r>
          </a:p>
          <a:p>
            <a:pPr marL="914400" lvl="1" indent="-406400">
              <a:spcBef>
                <a:spcPts val="0"/>
              </a:spcBef>
              <a:buSzPts val="2800"/>
            </a:pPr>
            <a:r>
              <a:rPr lang="en-US" dirty="0">
                <a:latin typeface="Arial"/>
                <a:ea typeface="Arial"/>
                <a:cs typeface="Arial"/>
                <a:sym typeface="Arial"/>
              </a:rPr>
              <a:t>Loader Issue						</a:t>
            </a:r>
          </a:p>
          <a:p>
            <a:pPr marL="914400" lvl="1" indent="-406400">
              <a:spcBef>
                <a:spcPts val="0"/>
              </a:spcBef>
              <a:buSzPts val="2800"/>
            </a:pPr>
            <a:r>
              <a:rPr lang="en-US" dirty="0">
                <a:latin typeface="Arial"/>
                <a:ea typeface="Arial"/>
                <a:cs typeface="Arial"/>
                <a:sym typeface="Arial"/>
              </a:rPr>
              <a:t>Zeros in the code</a:t>
            </a:r>
          </a:p>
        </p:txBody>
      </p:sp>
      <p:pic>
        <p:nvPicPr>
          <p:cNvPr id="242" name="Shape 242"/>
          <p:cNvPicPr preferRelativeResize="0"/>
          <p:nvPr/>
        </p:nvPicPr>
        <p:blipFill>
          <a:blip r:embed="rId3">
            <a:alphaModFix/>
          </a:blip>
          <a:stretch>
            <a:fillRect/>
          </a:stretch>
        </p:blipFill>
        <p:spPr>
          <a:xfrm>
            <a:off x="838200" y="2949687"/>
            <a:ext cx="10643701" cy="221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77550" y="225397"/>
            <a:ext cx="9144000" cy="1655700"/>
          </a:xfrm>
          <a:prstGeom prst="rect">
            <a:avLst/>
          </a:prstGeom>
        </p:spPr>
        <p:txBody>
          <a:bodyPr wrap="square" lIns="91425" tIns="91425" rIns="91425" bIns="91425" anchor="b" anchorCtr="0">
            <a:noAutofit/>
          </a:bodyPr>
          <a:lstStyle/>
          <a:p>
            <a:pPr marL="0" lvl="0" indent="-279400" algn="l" rtl="0">
              <a:spcBef>
                <a:spcPts val="0"/>
              </a:spcBef>
              <a:buClr>
                <a:schemeClr val="dk1"/>
              </a:buClr>
              <a:buSzPts val="4400"/>
              <a:buFont typeface="Calibri"/>
              <a:buNone/>
            </a:pPr>
            <a:r>
              <a:rPr lang="en-US" sz="4400"/>
              <a:t>Outline</a:t>
            </a:r>
          </a:p>
        </p:txBody>
      </p:sp>
      <p:sp>
        <p:nvSpPr>
          <p:cNvPr id="90" name="Shape 90"/>
          <p:cNvSpPr txBox="1">
            <a:spLocks noGrp="1"/>
          </p:cNvSpPr>
          <p:nvPr>
            <p:ph type="subTitle" idx="1"/>
          </p:nvPr>
        </p:nvSpPr>
        <p:spPr>
          <a:xfrm>
            <a:off x="477550" y="1881125"/>
            <a:ext cx="10547700" cy="4459800"/>
          </a:xfrm>
          <a:prstGeom prst="rect">
            <a:avLst/>
          </a:prstGeom>
        </p:spPr>
        <p:txBody>
          <a:bodyPr wrap="square" lIns="91425" tIns="91425" rIns="91425" bIns="91425" anchor="t" anchorCtr="0">
            <a:noAutofit/>
          </a:bodyPr>
          <a:lstStyle/>
          <a:p>
            <a:pPr marL="457200" lvl="0" indent="-419100" algn="l" rtl="0">
              <a:spcBef>
                <a:spcPts val="0"/>
              </a:spcBef>
              <a:spcAft>
                <a:spcPts val="0"/>
              </a:spcAft>
              <a:buSzPts val="3000"/>
              <a:buChar char="●"/>
            </a:pPr>
            <a:r>
              <a:rPr lang="en-US" sz="3000" dirty="0"/>
              <a:t>Understanding of Stack Layout</a:t>
            </a:r>
          </a:p>
          <a:p>
            <a:pPr marL="457200" lvl="0" indent="-419100" algn="l" rtl="0">
              <a:spcBef>
                <a:spcPts val="0"/>
              </a:spcBef>
              <a:spcAft>
                <a:spcPts val="0"/>
              </a:spcAft>
              <a:buSzPts val="3000"/>
              <a:buChar char="●"/>
            </a:pPr>
            <a:r>
              <a:rPr lang="en-US" sz="3000" dirty="0"/>
              <a:t>Vulnerable code</a:t>
            </a:r>
          </a:p>
          <a:p>
            <a:pPr marL="457200" lvl="0" indent="-419100" algn="l" rtl="0">
              <a:spcBef>
                <a:spcPts val="0"/>
              </a:spcBef>
              <a:spcAft>
                <a:spcPts val="0"/>
              </a:spcAft>
              <a:buSzPts val="3000"/>
              <a:buChar char="●"/>
            </a:pPr>
            <a:r>
              <a:rPr lang="en-US" sz="3000" dirty="0"/>
              <a:t>Challenges in exploitation</a:t>
            </a:r>
          </a:p>
          <a:p>
            <a:pPr marL="457200" lvl="0" indent="-419100" algn="l" rtl="0">
              <a:spcBef>
                <a:spcPts val="0"/>
              </a:spcBef>
              <a:spcAft>
                <a:spcPts val="0"/>
              </a:spcAft>
              <a:buSzPts val="3000"/>
              <a:buChar char="●"/>
            </a:pPr>
            <a:r>
              <a:rPr lang="en-US" sz="3000" dirty="0" err="1"/>
              <a:t>Shellcode</a:t>
            </a:r>
            <a:endParaRPr lang="en-US" sz="3000" dirty="0"/>
          </a:p>
          <a:p>
            <a:pPr marL="457200" lvl="0" indent="-419100" algn="l">
              <a:spcBef>
                <a:spcPts val="0"/>
              </a:spcBef>
              <a:buSzPts val="3000"/>
              <a:buChar char="●"/>
            </a:pPr>
            <a:r>
              <a:rPr lang="en-US" sz="3000" dirty="0"/>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Shelllcode</a:t>
            </a: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a:ea typeface="Arial"/>
                <a:cs typeface="Arial"/>
                <a:sym typeface="Arial"/>
              </a:rPr>
              <a:t>Assembly code (machine instructions) for launching a shell. </a:t>
            </a:r>
            <a:endParaRPr lang="en-US" dirty="0" smtClean="0">
              <a:latin typeface="Arial"/>
              <a:ea typeface="Arial"/>
              <a:cs typeface="Arial"/>
              <a:sym typeface="Arial"/>
            </a:endParaRPr>
          </a:p>
          <a:p>
            <a:pPr marL="457200" lvl="0" indent="-406400" rtl="0">
              <a:lnSpc>
                <a:spcPct val="100000"/>
              </a:lnSpc>
              <a:spcBef>
                <a:spcPts val="0"/>
              </a:spcBef>
              <a:spcAft>
                <a:spcPts val="0"/>
              </a:spcAft>
              <a:buSzPts val="2800"/>
              <a:buChar char="•"/>
            </a:pPr>
            <a:endParaRPr lang="en-US" dirty="0">
              <a:latin typeface="Arial"/>
              <a:ea typeface="Arial"/>
              <a:cs typeface="Arial"/>
              <a:sym typeface="Arial"/>
            </a:endParaRPr>
          </a:p>
          <a:p>
            <a:pPr marL="457200" lvl="0" indent="-406400">
              <a:spcBef>
                <a:spcPts val="0"/>
              </a:spcBef>
              <a:spcAft>
                <a:spcPts val="0"/>
              </a:spcAft>
              <a:buSzPts val="2800"/>
              <a:buChar char="•"/>
            </a:pPr>
            <a:r>
              <a:rPr lang="en-US" dirty="0" smtClean="0">
                <a:latin typeface="Arial"/>
                <a:ea typeface="Arial"/>
                <a:cs typeface="Arial"/>
                <a:sym typeface="Arial"/>
              </a:rPr>
              <a:t>Goal: Use </a:t>
            </a:r>
            <a:r>
              <a:rPr lang="en-US" i="1" dirty="0" err="1">
                <a:latin typeface="Courier New" panose="02070309020205020404" pitchFamily="49" charset="0"/>
                <a:ea typeface="Arial"/>
                <a:cs typeface="Courier New" panose="02070309020205020404" pitchFamily="49" charset="0"/>
                <a:sym typeface="Arial"/>
              </a:rPr>
              <a:t>execve</a:t>
            </a:r>
            <a:r>
              <a:rPr lang="en-US" i="1" dirty="0">
                <a:latin typeface="Courier New" panose="02070309020205020404" pitchFamily="49" charset="0"/>
                <a:ea typeface="Arial"/>
                <a:cs typeface="Courier New" panose="02070309020205020404" pitchFamily="49" charset="0"/>
                <a:sym typeface="Arial"/>
              </a:rPr>
              <a:t>(“/bin/</a:t>
            </a:r>
            <a:r>
              <a:rPr lang="en-US" i="1" dirty="0" err="1">
                <a:latin typeface="Courier New" panose="02070309020205020404" pitchFamily="49" charset="0"/>
                <a:ea typeface="Arial"/>
                <a:cs typeface="Courier New" panose="02070309020205020404" pitchFamily="49" charset="0"/>
                <a:sym typeface="Arial"/>
              </a:rPr>
              <a:t>sh</a:t>
            </a:r>
            <a:r>
              <a:rPr lang="en-US" i="1" dirty="0">
                <a:latin typeface="Courier New" panose="02070309020205020404" pitchFamily="49" charset="0"/>
                <a:ea typeface="Arial"/>
                <a:cs typeface="Courier New" panose="02070309020205020404" pitchFamily="49" charset="0"/>
                <a:sym typeface="Arial"/>
              </a:rPr>
              <a:t>”, </a:t>
            </a:r>
            <a:r>
              <a:rPr lang="en-US" i="1" dirty="0" err="1">
                <a:latin typeface="Courier New" panose="02070309020205020404" pitchFamily="49" charset="0"/>
                <a:ea typeface="Arial"/>
                <a:cs typeface="Courier New" panose="02070309020205020404" pitchFamily="49" charset="0"/>
                <a:sym typeface="Arial"/>
              </a:rPr>
              <a:t>argv</a:t>
            </a:r>
            <a:r>
              <a:rPr lang="en-US" i="1" dirty="0">
                <a:latin typeface="Courier New" panose="02070309020205020404" pitchFamily="49" charset="0"/>
                <a:ea typeface="Arial"/>
                <a:cs typeface="Courier New" panose="02070309020205020404" pitchFamily="49" charset="0"/>
                <a:sym typeface="Arial"/>
              </a:rPr>
              <a:t>, 0) </a:t>
            </a:r>
            <a:r>
              <a:rPr lang="en-US" dirty="0">
                <a:latin typeface="Arial"/>
                <a:ea typeface="Arial"/>
                <a:cs typeface="Arial"/>
                <a:sym typeface="Arial"/>
              </a:rPr>
              <a:t>to run </a:t>
            </a:r>
            <a:r>
              <a:rPr lang="en-US" dirty="0" smtClean="0">
                <a:latin typeface="Arial"/>
                <a:ea typeface="Arial"/>
                <a:cs typeface="Arial"/>
                <a:sym typeface="Arial"/>
              </a:rPr>
              <a:t>shell</a:t>
            </a:r>
          </a:p>
          <a:p>
            <a:pPr marL="457200" lvl="0" indent="-406400">
              <a:spcBef>
                <a:spcPts val="0"/>
              </a:spcBef>
              <a:spcAft>
                <a:spcPts val="0"/>
              </a:spcAft>
              <a:buSzPts val="2800"/>
              <a:buChar char="•"/>
            </a:pPr>
            <a:endParaRPr lang="en-US" dirty="0">
              <a:latin typeface="Arial"/>
              <a:ea typeface="Arial"/>
              <a:cs typeface="Arial"/>
              <a:sym typeface="Arial"/>
            </a:endParaRPr>
          </a:p>
          <a:p>
            <a:pPr marL="457200" lvl="0" indent="-406400" rtl="0">
              <a:spcBef>
                <a:spcPts val="0"/>
              </a:spcBef>
              <a:buSzPts val="2800"/>
              <a:buChar char="•"/>
            </a:pPr>
            <a:r>
              <a:rPr lang="en-US" dirty="0">
                <a:latin typeface="Arial"/>
                <a:ea typeface="Arial"/>
                <a:cs typeface="Arial"/>
                <a:sym typeface="Arial"/>
              </a:rPr>
              <a:t>Registers </a:t>
            </a:r>
            <a:r>
              <a:rPr lang="en-US" dirty="0" smtClean="0">
                <a:latin typeface="Arial"/>
                <a:ea typeface="Arial"/>
                <a:cs typeface="Arial"/>
                <a:sym typeface="Arial"/>
              </a:rPr>
              <a:t>used:</a:t>
            </a:r>
            <a:endParaRPr lang="en-US" dirty="0">
              <a:latin typeface="Arial"/>
              <a:ea typeface="Arial"/>
              <a:cs typeface="Arial"/>
              <a:sym typeface="Arial"/>
            </a:endParaRPr>
          </a:p>
          <a:p>
            <a:pPr marL="0" lvl="0" indent="457200">
              <a:spcBef>
                <a:spcPts val="0"/>
              </a:spcBef>
              <a:buNone/>
            </a:pPr>
            <a:r>
              <a:rPr lang="en-US" dirty="0" err="1">
                <a:latin typeface="Arial"/>
                <a:ea typeface="Arial"/>
                <a:cs typeface="Arial"/>
                <a:sym typeface="Arial"/>
              </a:rPr>
              <a:t>eax</a:t>
            </a:r>
            <a:r>
              <a:rPr lang="en-US" dirty="0">
                <a:latin typeface="Arial"/>
                <a:ea typeface="Arial"/>
                <a:cs typeface="Arial"/>
                <a:sym typeface="Arial"/>
              </a:rPr>
              <a:t> </a:t>
            </a:r>
            <a:r>
              <a:rPr lang="en-US" dirty="0" smtClean="0">
                <a:latin typeface="Arial"/>
                <a:ea typeface="Arial"/>
                <a:cs typeface="Arial"/>
                <a:sym typeface="Arial"/>
              </a:rPr>
              <a:t>=</a:t>
            </a:r>
            <a:r>
              <a:rPr lang="en-US" dirty="0" smtClean="0">
                <a:latin typeface="Arial"/>
                <a:ea typeface="Arial"/>
                <a:cs typeface="Arial"/>
                <a:sym typeface="Arial"/>
              </a:rPr>
              <a:t> </a:t>
            </a:r>
            <a:r>
              <a:rPr lang="en-US" dirty="0">
                <a:latin typeface="Arial"/>
                <a:ea typeface="Arial"/>
                <a:cs typeface="Arial"/>
                <a:sym typeface="Arial"/>
              </a:rPr>
              <a:t>0x0000000b (11) : Value of system call </a:t>
            </a:r>
            <a:r>
              <a:rPr lang="en-US" dirty="0" err="1">
                <a:latin typeface="Arial"/>
                <a:ea typeface="Arial"/>
                <a:cs typeface="Arial"/>
                <a:sym typeface="Arial"/>
              </a:rPr>
              <a:t>execve</a:t>
            </a:r>
            <a:r>
              <a:rPr lang="en-US" dirty="0">
                <a:latin typeface="Arial"/>
                <a:ea typeface="Arial"/>
                <a:cs typeface="Arial"/>
                <a:sym typeface="Arial"/>
              </a:rPr>
              <a:t>()</a:t>
            </a:r>
          </a:p>
          <a:p>
            <a:pPr marL="0" lvl="0" indent="457200">
              <a:spcBef>
                <a:spcPts val="0"/>
              </a:spcBef>
              <a:buNone/>
            </a:pPr>
            <a:r>
              <a:rPr lang="en-US" dirty="0" err="1">
                <a:latin typeface="Arial"/>
                <a:ea typeface="Arial"/>
                <a:cs typeface="Arial"/>
                <a:sym typeface="Arial"/>
              </a:rPr>
              <a:t>ebx</a:t>
            </a:r>
            <a:r>
              <a:rPr lang="en-US" dirty="0">
                <a:latin typeface="Arial"/>
                <a:ea typeface="Arial"/>
                <a:cs typeface="Arial"/>
                <a:sym typeface="Arial"/>
              </a:rPr>
              <a:t> </a:t>
            </a:r>
            <a:r>
              <a:rPr lang="en-US" dirty="0">
                <a:latin typeface="Arial"/>
                <a:ea typeface="Arial"/>
                <a:cs typeface="Arial"/>
                <a:sym typeface="Arial"/>
              </a:rPr>
              <a:t>=</a:t>
            </a:r>
            <a:r>
              <a:rPr lang="en-US" dirty="0" smtClean="0">
                <a:latin typeface="Arial"/>
                <a:ea typeface="Arial"/>
                <a:cs typeface="Arial"/>
                <a:sym typeface="Arial"/>
              </a:rPr>
              <a:t> address </a:t>
            </a:r>
            <a:r>
              <a:rPr lang="en-US" dirty="0">
                <a:latin typeface="Arial"/>
                <a:ea typeface="Arial"/>
                <a:cs typeface="Arial"/>
                <a:sym typeface="Arial"/>
              </a:rPr>
              <a:t>to “/bin/</a:t>
            </a:r>
            <a:r>
              <a:rPr lang="en-US" dirty="0" err="1">
                <a:latin typeface="Arial"/>
                <a:ea typeface="Arial"/>
                <a:cs typeface="Arial"/>
                <a:sym typeface="Arial"/>
              </a:rPr>
              <a:t>sh</a:t>
            </a:r>
            <a:r>
              <a:rPr lang="en-US" dirty="0">
                <a:latin typeface="Arial"/>
                <a:ea typeface="Arial"/>
                <a:cs typeface="Arial"/>
                <a:sym typeface="Arial"/>
              </a:rPr>
              <a:t>”</a:t>
            </a:r>
          </a:p>
          <a:p>
            <a:pPr marL="457200" lvl="0" indent="0">
              <a:spcBef>
                <a:spcPts val="0"/>
              </a:spcBef>
              <a:buNone/>
            </a:pPr>
            <a:r>
              <a:rPr lang="en-US" dirty="0" err="1">
                <a:latin typeface="Arial"/>
                <a:ea typeface="Arial"/>
                <a:cs typeface="Arial"/>
                <a:sym typeface="Arial"/>
              </a:rPr>
              <a:t>ecx</a:t>
            </a:r>
            <a:r>
              <a:rPr lang="en-US" dirty="0">
                <a:latin typeface="Arial"/>
                <a:ea typeface="Arial"/>
                <a:cs typeface="Arial"/>
                <a:sym typeface="Arial"/>
              </a:rPr>
              <a:t> </a:t>
            </a:r>
            <a:r>
              <a:rPr lang="en-US" dirty="0">
                <a:latin typeface="Arial"/>
                <a:ea typeface="Arial"/>
                <a:cs typeface="Arial"/>
                <a:sym typeface="Arial"/>
              </a:rPr>
              <a:t>=</a:t>
            </a:r>
            <a:r>
              <a:rPr lang="en-US" dirty="0" smtClean="0">
                <a:latin typeface="Arial"/>
                <a:ea typeface="Arial"/>
                <a:cs typeface="Arial"/>
                <a:sym typeface="Arial"/>
              </a:rPr>
              <a:t> </a:t>
            </a:r>
            <a:r>
              <a:rPr lang="en-US" dirty="0">
                <a:latin typeface="Arial"/>
                <a:ea typeface="Arial"/>
                <a:cs typeface="Arial"/>
                <a:sym typeface="Arial"/>
              </a:rPr>
              <a:t>address of the argument array. </a:t>
            </a:r>
            <a:endParaRPr lang="en-US" dirty="0" smtClean="0">
              <a:latin typeface="Arial"/>
              <a:ea typeface="Arial"/>
              <a:cs typeface="Arial"/>
              <a:sym typeface="Arial"/>
            </a:endParaRPr>
          </a:p>
          <a:p>
            <a:pPr marL="1371600" lvl="1" indent="-457200">
              <a:spcBef>
                <a:spcPts val="0"/>
              </a:spcBef>
            </a:pPr>
            <a:r>
              <a:rPr lang="en-US" dirty="0" err="1">
                <a:latin typeface="Arial"/>
                <a:ea typeface="Arial"/>
                <a:cs typeface="Arial"/>
                <a:sym typeface="Arial"/>
              </a:rPr>
              <a:t>a</a:t>
            </a:r>
            <a:r>
              <a:rPr lang="en-US" dirty="0" err="1" smtClean="0">
                <a:latin typeface="Arial"/>
                <a:ea typeface="Arial"/>
                <a:cs typeface="Arial"/>
                <a:sym typeface="Arial"/>
              </a:rPr>
              <a:t>rgv</a:t>
            </a:r>
            <a:r>
              <a:rPr lang="en-US" dirty="0" smtClean="0">
                <a:latin typeface="Arial"/>
                <a:ea typeface="Arial"/>
                <a:cs typeface="Arial"/>
                <a:sym typeface="Arial"/>
              </a:rPr>
              <a:t>[0] = </a:t>
            </a:r>
            <a:r>
              <a:rPr lang="en-US" dirty="0" smtClean="0">
                <a:latin typeface="Arial"/>
                <a:ea typeface="Arial"/>
                <a:cs typeface="Arial"/>
                <a:sym typeface="Arial"/>
              </a:rPr>
              <a:t>the </a:t>
            </a:r>
            <a:r>
              <a:rPr lang="en-US" dirty="0">
                <a:latin typeface="Arial"/>
                <a:ea typeface="Arial"/>
                <a:cs typeface="Arial"/>
                <a:sym typeface="Arial"/>
              </a:rPr>
              <a:t>address of </a:t>
            </a:r>
            <a:r>
              <a:rPr lang="en-US" dirty="0" smtClean="0">
                <a:latin typeface="Arial"/>
                <a:ea typeface="Arial"/>
                <a:cs typeface="Arial"/>
                <a:sym typeface="Arial"/>
              </a:rPr>
              <a:t>“/bin/</a:t>
            </a:r>
            <a:r>
              <a:rPr lang="en-US" dirty="0" err="1" smtClean="0">
                <a:latin typeface="Arial"/>
                <a:ea typeface="Arial"/>
                <a:cs typeface="Arial"/>
                <a:sym typeface="Arial"/>
              </a:rPr>
              <a:t>sh</a:t>
            </a:r>
            <a:r>
              <a:rPr lang="en-US" dirty="0" smtClean="0">
                <a:latin typeface="Arial"/>
                <a:ea typeface="Arial"/>
                <a:cs typeface="Arial"/>
                <a:sym typeface="Arial"/>
              </a:rPr>
              <a:t>” </a:t>
            </a:r>
          </a:p>
          <a:p>
            <a:pPr marL="1371600" lvl="1" indent="-457200">
              <a:spcBef>
                <a:spcPts val="0"/>
              </a:spcBef>
            </a:pPr>
            <a:r>
              <a:rPr lang="en-US" dirty="0" err="1">
                <a:latin typeface="Arial"/>
                <a:ea typeface="Arial"/>
                <a:cs typeface="Arial"/>
                <a:sym typeface="Arial"/>
              </a:rPr>
              <a:t>a</a:t>
            </a:r>
            <a:r>
              <a:rPr lang="en-US" dirty="0" err="1" smtClean="0">
                <a:latin typeface="Arial"/>
                <a:ea typeface="Arial"/>
                <a:cs typeface="Arial"/>
                <a:sym typeface="Arial"/>
              </a:rPr>
              <a:t>rgv</a:t>
            </a:r>
            <a:r>
              <a:rPr lang="en-US" dirty="0" smtClean="0">
                <a:latin typeface="Arial"/>
                <a:ea typeface="Arial"/>
                <a:cs typeface="Arial"/>
                <a:sym typeface="Arial"/>
              </a:rPr>
              <a:t>[1] = </a:t>
            </a:r>
            <a:r>
              <a:rPr lang="en-US" dirty="0" smtClean="0">
                <a:latin typeface="Arial"/>
                <a:ea typeface="Arial"/>
                <a:cs typeface="Arial"/>
                <a:sym typeface="Arial"/>
              </a:rPr>
              <a:t>0 (i.e., no more arguments)</a:t>
            </a:r>
            <a:endParaRPr lang="en-US" dirty="0">
              <a:latin typeface="Arial"/>
              <a:ea typeface="Arial"/>
              <a:cs typeface="Arial"/>
              <a:sym typeface="Arial"/>
            </a:endParaRPr>
          </a:p>
          <a:p>
            <a:pPr marL="0" lvl="0" indent="457200">
              <a:spcBef>
                <a:spcPts val="0"/>
              </a:spcBef>
              <a:buNone/>
            </a:pPr>
            <a:r>
              <a:rPr lang="en-US" dirty="0" err="1">
                <a:latin typeface="Arial"/>
                <a:ea typeface="Arial"/>
                <a:cs typeface="Arial"/>
                <a:sym typeface="Arial"/>
              </a:rPr>
              <a:t>edx</a:t>
            </a:r>
            <a:r>
              <a:rPr lang="en-US" dirty="0">
                <a:latin typeface="Arial"/>
                <a:ea typeface="Arial"/>
                <a:cs typeface="Arial"/>
                <a:sym typeface="Arial"/>
              </a:rPr>
              <a:t> </a:t>
            </a:r>
            <a:r>
              <a:rPr lang="en-US" dirty="0" smtClean="0">
                <a:latin typeface="Arial"/>
                <a:ea typeface="Arial"/>
                <a:cs typeface="Arial"/>
                <a:sym typeface="Arial"/>
              </a:rPr>
              <a:t>= </a:t>
            </a:r>
            <a:r>
              <a:rPr lang="en-US" dirty="0">
                <a:latin typeface="Arial"/>
                <a:ea typeface="Arial"/>
                <a:cs typeface="Arial"/>
                <a:sym typeface="Arial"/>
              </a:rPr>
              <a:t>zero </a:t>
            </a:r>
            <a:r>
              <a:rPr lang="en-US" dirty="0">
                <a:latin typeface="Arial"/>
                <a:ea typeface="Arial"/>
                <a:cs typeface="Arial"/>
                <a:sym typeface="Arial"/>
              </a:rPr>
              <a:t>(</a:t>
            </a:r>
            <a:r>
              <a:rPr lang="en-US" dirty="0" smtClean="0">
                <a:latin typeface="Arial"/>
                <a:ea typeface="Arial"/>
                <a:cs typeface="Arial"/>
                <a:sym typeface="Arial"/>
              </a:rPr>
              <a:t>no </a:t>
            </a:r>
            <a:r>
              <a:rPr lang="en-US" dirty="0">
                <a:latin typeface="Arial"/>
                <a:ea typeface="Arial"/>
                <a:cs typeface="Arial"/>
                <a:sym typeface="Arial"/>
              </a:rPr>
              <a:t>environment variables are </a:t>
            </a:r>
            <a:r>
              <a:rPr lang="en-US" dirty="0" smtClean="0">
                <a:latin typeface="Arial"/>
                <a:ea typeface="Arial"/>
                <a:cs typeface="Arial"/>
                <a:sym typeface="Arial"/>
              </a:rPr>
              <a:t>passed).</a:t>
            </a:r>
            <a:endParaRPr lang="en-US" dirty="0">
              <a:latin typeface="Arial"/>
              <a:ea typeface="Arial"/>
              <a:cs typeface="Arial"/>
              <a:sym typeface="Arial"/>
            </a:endParaRPr>
          </a:p>
          <a:p>
            <a:pPr marL="0" lvl="0" indent="457200">
              <a:spcBef>
                <a:spcPts val="0"/>
              </a:spcBef>
              <a:buNone/>
            </a:pPr>
            <a:r>
              <a:rPr lang="en-US" dirty="0" err="1">
                <a:latin typeface="Arial"/>
                <a:ea typeface="Arial"/>
                <a:cs typeface="Arial"/>
                <a:sym typeface="Arial"/>
              </a:rPr>
              <a:t>int</a:t>
            </a:r>
            <a:r>
              <a:rPr lang="en-US" dirty="0">
                <a:latin typeface="Arial"/>
                <a:ea typeface="Arial"/>
                <a:cs typeface="Arial"/>
                <a:sym typeface="Arial"/>
              </a:rPr>
              <a:t> </a:t>
            </a:r>
            <a:r>
              <a:rPr lang="en-US" dirty="0" smtClean="0">
                <a:latin typeface="Arial"/>
                <a:ea typeface="Arial"/>
                <a:cs typeface="Arial"/>
                <a:sym typeface="Arial"/>
              </a:rPr>
              <a:t>0x80:  </a:t>
            </a:r>
            <a:r>
              <a:rPr lang="en-US" dirty="0">
                <a:latin typeface="Arial"/>
                <a:ea typeface="Arial"/>
                <a:cs typeface="Arial"/>
                <a:sym typeface="Arial"/>
              </a:rPr>
              <a:t>invoke </a:t>
            </a:r>
            <a:r>
              <a:rPr lang="en-US" dirty="0" err="1">
                <a:latin typeface="Arial"/>
                <a:ea typeface="Arial"/>
                <a:cs typeface="Arial"/>
                <a:sym typeface="Arial"/>
              </a:rPr>
              <a:t>execve</a:t>
            </a:r>
            <a:r>
              <a:rPr lang="en-US" dirty="0">
                <a:latin typeface="Arial"/>
                <a:ea typeface="Arial"/>
                <a:cs typeface="Arial"/>
                <a:sym typeface="Arial"/>
              </a:rPr>
              <a:t>()</a:t>
            </a:r>
            <a:br>
              <a:rPr lang="en-US" dirty="0">
                <a:latin typeface="Arial"/>
                <a:ea typeface="Arial"/>
                <a:cs typeface="Arial"/>
                <a:sym typeface="Arial"/>
              </a:rPr>
            </a:br>
            <a:endParaRPr lang="en-US" dirty="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Shellcode</a:t>
            </a:r>
          </a:p>
        </p:txBody>
      </p:sp>
      <p:pic>
        <p:nvPicPr>
          <p:cNvPr id="254" name="Shape 254"/>
          <p:cNvPicPr preferRelativeResize="0"/>
          <p:nvPr/>
        </p:nvPicPr>
        <p:blipFill>
          <a:blip r:embed="rId3">
            <a:alphaModFix/>
          </a:blip>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t>%eax = 0 (avoid 0 in code)</a:t>
            </a:r>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t>set </a:t>
            </a:r>
            <a:r>
              <a:rPr lang="en-US" sz="1800" b="1" dirty="0"/>
              <a:t>end of </a:t>
            </a:r>
            <a:r>
              <a:rPr lang="en-US" sz="1800" b="1" dirty="0" smtClean="0"/>
              <a:t>string “/bin/</a:t>
            </a:r>
            <a:r>
              <a:rPr lang="en-US" sz="1800" b="1" dirty="0" err="1" smtClean="0"/>
              <a:t>sh</a:t>
            </a:r>
            <a:r>
              <a:rPr lang="en-US" sz="1800" b="1" dirty="0"/>
              <a:t>”</a:t>
            </a:r>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pic>
        <p:nvPicPr>
          <p:cNvPr id="264" name="Shape 264"/>
          <p:cNvPicPr preferRelativeResize="0"/>
          <p:nvPr/>
        </p:nvPicPr>
        <p:blipFill>
          <a:blip r:embed="rId3">
            <a:alphaModFix/>
          </a:blip>
          <a:stretch>
            <a:fillRect/>
          </a:stretch>
        </p:blipFill>
        <p:spPr>
          <a:xfrm>
            <a:off x="1524387" y="1452675"/>
            <a:ext cx="9143237" cy="528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Countermeasures</a:t>
            </a: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a:ea typeface="Arial"/>
                <a:cs typeface="Arial"/>
                <a:sym typeface="Arial"/>
              </a:rPr>
              <a:t>Developer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Use of safer functions like </a:t>
            </a:r>
            <a:r>
              <a:rPr lang="en-US" sz="2400" dirty="0" err="1">
                <a:latin typeface="Arial"/>
                <a:ea typeface="Arial"/>
                <a:cs typeface="Arial"/>
                <a:sym typeface="Arial"/>
              </a:rPr>
              <a:t>strncpy</a:t>
            </a:r>
            <a:r>
              <a:rPr lang="en-US" sz="2400" dirty="0">
                <a:latin typeface="Arial"/>
                <a:ea typeface="Arial"/>
                <a:cs typeface="Arial"/>
                <a:sym typeface="Arial"/>
              </a:rPr>
              <a:t>(), </a:t>
            </a:r>
            <a:r>
              <a:rPr lang="en-US" sz="2400" dirty="0" err="1">
                <a:latin typeface="Arial"/>
                <a:ea typeface="Arial"/>
                <a:cs typeface="Arial"/>
                <a:sym typeface="Arial"/>
              </a:rPr>
              <a:t>strncat</a:t>
            </a:r>
            <a:r>
              <a:rPr lang="en-US" sz="2400" dirty="0">
                <a:latin typeface="Arial"/>
                <a:ea typeface="Arial"/>
                <a:cs typeface="Arial"/>
                <a:sym typeface="Arial"/>
              </a:rPr>
              <a:t>() </a:t>
            </a:r>
            <a:r>
              <a:rPr lang="en-US" sz="2400" dirty="0" smtClean="0">
                <a:latin typeface="Arial"/>
                <a:ea typeface="Arial"/>
                <a:cs typeface="Arial"/>
                <a:sym typeface="Arial"/>
              </a:rPr>
              <a:t>etc, safer </a:t>
            </a:r>
            <a:r>
              <a:rPr lang="en-US" sz="2400" dirty="0">
                <a:latin typeface="Arial"/>
                <a:ea typeface="Arial"/>
                <a:cs typeface="Arial"/>
                <a:sym typeface="Arial"/>
              </a:rPr>
              <a:t>dynamic link </a:t>
            </a:r>
            <a:r>
              <a:rPr lang="en-US" sz="2400" dirty="0" smtClean="0">
                <a:latin typeface="Arial"/>
                <a:ea typeface="Arial"/>
                <a:cs typeface="Arial"/>
                <a:sym typeface="Arial"/>
              </a:rPr>
              <a:t>libraries that check </a:t>
            </a:r>
            <a:r>
              <a:rPr lang="en-US" sz="2400" dirty="0">
                <a:latin typeface="Arial"/>
                <a:ea typeface="Arial"/>
                <a:cs typeface="Arial"/>
                <a:sym typeface="Arial"/>
              </a:rPr>
              <a:t>the length of the data before copying.</a:t>
            </a:r>
          </a:p>
          <a:p>
            <a:pPr marL="0" lvl="0" indent="0" rtl="0">
              <a:lnSpc>
                <a:spcPct val="150000"/>
              </a:lnSpc>
              <a:spcBef>
                <a:spcPts val="0"/>
              </a:spcBef>
              <a:buNone/>
            </a:pPr>
            <a:r>
              <a:rPr lang="en-US" sz="2400" b="1" dirty="0">
                <a:latin typeface="Arial"/>
                <a:ea typeface="Arial"/>
                <a:cs typeface="Arial"/>
                <a:sym typeface="Arial"/>
              </a:rPr>
              <a:t>OS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ASLR (Address Space Layout Randomization)</a:t>
            </a:r>
          </a:p>
          <a:p>
            <a:pPr marL="0" lvl="0" indent="0" rtl="0">
              <a:lnSpc>
                <a:spcPct val="150000"/>
              </a:lnSpc>
              <a:spcBef>
                <a:spcPts val="0"/>
              </a:spcBef>
              <a:buNone/>
            </a:pPr>
            <a:r>
              <a:rPr lang="en-US" sz="2400" b="1" dirty="0">
                <a:latin typeface="Arial"/>
                <a:ea typeface="Arial"/>
                <a:cs typeface="Arial"/>
                <a:sym typeface="Arial"/>
              </a:rPr>
              <a:t>Compiler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Stack-Guard</a:t>
            </a:r>
          </a:p>
          <a:p>
            <a:pPr marL="0" lvl="0" indent="0" rtl="0">
              <a:lnSpc>
                <a:spcPct val="150000"/>
              </a:lnSpc>
              <a:spcBef>
                <a:spcPts val="0"/>
              </a:spcBef>
              <a:buNone/>
            </a:pPr>
            <a:r>
              <a:rPr lang="en-US" sz="2400" b="1" dirty="0">
                <a:latin typeface="Arial"/>
                <a:ea typeface="Arial"/>
                <a:cs typeface="Arial"/>
                <a:sym typeface="Arial"/>
              </a:rPr>
              <a:t>Hardware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Non-Executable Stack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Principle of ASLR</a:t>
            </a: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a:solidFill>
                  <a:schemeClr val="dk1"/>
                </a:solidFill>
              </a:rPr>
              <a:t>Difficult to guess %ebp address and address of the malicious code </a:t>
            </a: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a:solidFill>
                  <a:schemeClr val="dk1"/>
                </a:solidFill>
              </a:rPr>
              <a:t>Difficult to guess the stack address in the memory.</a:t>
            </a: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a:buNone/>
            </a:pPr>
            <a:r>
              <a:rPr lang="en-US" sz="2400">
                <a:solidFill>
                  <a:schemeClr val="dk1"/>
                </a:solidFill>
              </a:rPr>
              <a:t>To randomize the start location of the stack that is every time the code is loaded in  the memory, the stack address changes.</a:t>
            </a: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Address Space Layout </a:t>
            </a:r>
            <a:r>
              <a:rPr lang="en-US" dirty="0" smtClean="0">
                <a:latin typeface="Arial"/>
                <a:ea typeface="Arial"/>
                <a:cs typeface="Arial"/>
                <a:sym typeface="Arial"/>
              </a:rPr>
              <a:t>Randomization</a:t>
            </a:r>
            <a:endParaRPr lang="en-US" dirty="0">
              <a:latin typeface="Arial"/>
              <a:ea typeface="Arial"/>
              <a:cs typeface="Arial"/>
              <a:sym typeface="Arial"/>
            </a:endParaRPr>
          </a:p>
        </p:txBody>
      </p:sp>
      <p:sp>
        <p:nvSpPr>
          <p:cNvPr id="286" name="Shape 286"/>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endParaRPr/>
          </a:p>
        </p:txBody>
      </p:sp>
      <p:pic>
        <p:nvPicPr>
          <p:cNvPr id="287" name="Shape 287"/>
          <p:cNvPicPr preferRelativeResize="0"/>
          <p:nvPr/>
        </p:nvPicPr>
        <p:blipFill>
          <a:blip r:embed="rId3">
            <a:alphaModFix/>
          </a:blip>
          <a:stretch>
            <a:fillRect/>
          </a:stretch>
        </p:blipFill>
        <p:spPr>
          <a:xfrm>
            <a:off x="657500" y="1796175"/>
            <a:ext cx="11049000" cy="441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a:latin typeface="Arial"/>
                <a:ea typeface="Arial"/>
                <a:cs typeface="Arial"/>
                <a:sym typeface="Arial"/>
              </a:rPr>
              <a:t>Address Space Layout Randomization : Working </a:t>
            </a:r>
          </a:p>
        </p:txBody>
      </p:sp>
      <p:sp>
        <p:nvSpPr>
          <p:cNvPr id="293" name="Shape 29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294" name="Shape 294"/>
          <p:cNvPicPr preferRelativeResize="0"/>
          <p:nvPr/>
        </p:nvPicPr>
        <p:blipFill>
          <a:blip r:embed="rId3">
            <a:alphaModFix/>
          </a:blip>
          <a:stretch>
            <a:fillRect/>
          </a:stretch>
        </p:blipFill>
        <p:spPr>
          <a:xfrm>
            <a:off x="838200" y="1825613"/>
            <a:ext cx="5181600" cy="1952625"/>
          </a:xfrm>
          <a:prstGeom prst="rect">
            <a:avLst/>
          </a:prstGeom>
          <a:noFill/>
          <a:ln>
            <a:noFill/>
          </a:ln>
        </p:spPr>
      </p:pic>
      <p:pic>
        <p:nvPicPr>
          <p:cNvPr id="295" name="Shape 295"/>
          <p:cNvPicPr preferRelativeResize="0"/>
          <p:nvPr/>
        </p:nvPicPr>
        <p:blipFill>
          <a:blip r:embed="rId4">
            <a:alphaModFix/>
          </a:blip>
          <a:stretch>
            <a:fillRect/>
          </a:stretch>
        </p:blipFill>
        <p:spPr>
          <a:xfrm>
            <a:off x="6172200" y="1825613"/>
            <a:ext cx="5181600" cy="1990725"/>
          </a:xfrm>
          <a:prstGeom prst="rect">
            <a:avLst/>
          </a:prstGeom>
          <a:noFill/>
          <a:ln>
            <a:noFill/>
          </a:ln>
        </p:spPr>
      </p:pic>
      <p:pic>
        <p:nvPicPr>
          <p:cNvPr id="296" name="Shape 296"/>
          <p:cNvPicPr preferRelativeResize="0"/>
          <p:nvPr/>
        </p:nvPicPr>
        <p:blipFill>
          <a:blip r:embed="rId5">
            <a:alphaModFix/>
          </a:blip>
          <a:stretch>
            <a:fillRect/>
          </a:stretch>
        </p:blipFill>
        <p:spPr>
          <a:xfrm>
            <a:off x="3818500" y="4509938"/>
            <a:ext cx="5162550" cy="1666875"/>
          </a:xfrm>
          <a:prstGeom prst="rect">
            <a:avLst/>
          </a:prstGeom>
          <a:noFill/>
          <a:ln>
            <a:noFill/>
          </a:ln>
        </p:spPr>
      </p:pic>
      <p:pic>
        <p:nvPicPr>
          <p:cNvPr id="297" name="Shape 297"/>
          <p:cNvPicPr preferRelativeResize="0"/>
          <p:nvPr/>
        </p:nvPicPr>
        <p:blipFill>
          <a:blip r:embed="rId6">
            <a:alphaModFix/>
          </a:blip>
          <a:stretch>
            <a:fillRect/>
          </a:stretch>
        </p:blipFill>
        <p:spPr>
          <a:xfrm>
            <a:off x="3818500" y="4195625"/>
            <a:ext cx="5162550" cy="314325"/>
          </a:xfrm>
          <a:prstGeom prst="rect">
            <a:avLst/>
          </a:prstGeom>
          <a:noFill/>
          <a:ln>
            <a:noFill/>
          </a:ln>
        </p:spPr>
      </p:pic>
      <p:sp>
        <p:nvSpPr>
          <p:cNvPr id="298" name="Shape 298"/>
          <p:cNvSpPr/>
          <p:nvPr/>
        </p:nvSpPr>
        <p:spPr>
          <a:xfrm>
            <a:off x="1014800" y="384402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a:t>1</a:t>
            </a:r>
          </a:p>
        </p:txBody>
      </p:sp>
      <p:sp>
        <p:nvSpPr>
          <p:cNvPr id="299" name="Shape 299"/>
          <p:cNvSpPr/>
          <p:nvPr/>
        </p:nvSpPr>
        <p:spPr>
          <a:xfrm>
            <a:off x="3343600" y="5082400"/>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3</a:t>
            </a:r>
          </a:p>
        </p:txBody>
      </p:sp>
      <p:sp>
        <p:nvSpPr>
          <p:cNvPr id="300" name="Shape 300"/>
          <p:cNvSpPr/>
          <p:nvPr/>
        </p:nvSpPr>
        <p:spPr>
          <a:xfrm>
            <a:off x="9694275" y="409947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ASLR : Defeat It</a:t>
            </a:r>
          </a:p>
        </p:txBody>
      </p:sp>
      <p:sp>
        <p:nvSpPr>
          <p:cNvPr id="306" name="Shape 306"/>
          <p:cNvSpPr txBox="1">
            <a:spLocks noGrp="1"/>
          </p:cNvSpPr>
          <p:nvPr>
            <p:ph type="body" idx="1"/>
          </p:nvPr>
        </p:nvSpPr>
        <p:spPr>
          <a:xfrm>
            <a:off x="448475" y="1825625"/>
            <a:ext cx="11398800" cy="4665000"/>
          </a:xfrm>
          <a:prstGeom prst="rect">
            <a:avLst/>
          </a:prstGeom>
        </p:spPr>
        <p:txBody>
          <a:bodyPr wrap="square" lIns="91425" tIns="91425" rIns="91425" bIns="91425" anchor="t" anchorCtr="0">
            <a:noAutofit/>
          </a:bodyPr>
          <a:lstStyle/>
          <a:p>
            <a:pPr marL="457200" lvl="0" indent="-381000" rtl="0">
              <a:lnSpc>
                <a:spcPct val="115000"/>
              </a:lnSpc>
              <a:spcBef>
                <a:spcPts val="0"/>
              </a:spcBef>
              <a:buSzPts val="2400"/>
              <a:buAutoNum type="arabicPeriod"/>
            </a:pPr>
            <a:r>
              <a:rPr lang="en-US" sz="2400">
                <a:latin typeface="Arial"/>
                <a:ea typeface="Arial"/>
                <a:cs typeface="Arial"/>
                <a:sym typeface="Arial"/>
              </a:rPr>
              <a:t>Turn on address randomization (countermeasure)</a:t>
            </a:r>
          </a:p>
          <a:p>
            <a:pPr marL="0" lvl="0" indent="0" rtl="0">
              <a:lnSpc>
                <a:spcPct val="115000"/>
              </a:lnSpc>
              <a:spcBef>
                <a:spcPts val="0"/>
              </a:spcBef>
              <a:buNone/>
            </a:pPr>
            <a:r>
              <a:rPr lang="en-US" sz="2400"/>
              <a:t>          </a:t>
            </a:r>
            <a:r>
              <a:rPr lang="en-US" sz="2400">
                <a:latin typeface="Courier New"/>
                <a:ea typeface="Courier New"/>
                <a:cs typeface="Courier New"/>
                <a:sym typeface="Courier New"/>
              </a:rPr>
              <a:t>% sudo sysctl -w kernel.randomize_va_space=2</a:t>
            </a:r>
          </a:p>
          <a:p>
            <a:pPr marL="0" lvl="0" indent="-69850" rtl="0">
              <a:lnSpc>
                <a:spcPct val="115000"/>
              </a:lnSpc>
              <a:spcBef>
                <a:spcPts val="0"/>
              </a:spcBef>
              <a:buClr>
                <a:schemeClr val="dk1"/>
              </a:buClr>
              <a:buSzPts val="1100"/>
              <a:buFont typeface="Arial"/>
              <a:buNone/>
            </a:pPr>
            <a:endParaRPr sz="240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en-US" sz="2400">
                <a:latin typeface="Arial"/>
                <a:ea typeface="Arial"/>
                <a:cs typeface="Arial"/>
                <a:sym typeface="Arial"/>
              </a:rPr>
              <a:t>2. Compile set-uid root version of stack.c</a:t>
            </a:r>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 gcc -o stack -z execstack -fno-stack-protector stack.c</a:t>
            </a:r>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 sudo chown root stack</a:t>
            </a:r>
          </a:p>
          <a:p>
            <a:pPr marL="0" lvl="0" indent="0" rtl="0">
              <a:lnSpc>
                <a:spcPct val="115000"/>
              </a:lnSpc>
              <a:spcBef>
                <a:spcPts val="0"/>
              </a:spcBef>
              <a:buNone/>
            </a:pPr>
            <a:r>
              <a:rPr lang="en-US" sz="2400">
                <a:latin typeface="Courier New"/>
                <a:ea typeface="Courier New"/>
                <a:cs typeface="Courier New"/>
                <a:sym typeface="Courier New"/>
              </a:rPr>
              <a:t>  % sudo chmod 4755 stack</a:t>
            </a:r>
          </a:p>
          <a:p>
            <a:pPr marL="0" lvl="0" indent="-69850" rtl="0">
              <a:lnSpc>
                <a:spcPct val="115000"/>
              </a:lnSpc>
              <a:spcBef>
                <a:spcPts val="0"/>
              </a:spcBef>
              <a:buClr>
                <a:schemeClr val="dk1"/>
              </a:buClr>
              <a:buSzPts val="1100"/>
              <a:buFont typeface="Arial"/>
              <a:buNone/>
            </a:pPr>
            <a:endParaRPr sz="2400">
              <a:latin typeface="Courier New"/>
              <a:ea typeface="Courier New"/>
              <a:cs typeface="Courier New"/>
              <a:sym typeface="Courier New"/>
            </a:endParaRPr>
          </a:p>
          <a:p>
            <a:pPr marL="0" lvl="0" indent="-69850" rtl="0">
              <a:lnSpc>
                <a:spcPct val="115000"/>
              </a:lnSpc>
              <a:spcBef>
                <a:spcPts val="0"/>
              </a:spcBef>
              <a:buClr>
                <a:schemeClr val="dk1"/>
              </a:buClr>
              <a:buSzPts val="1100"/>
              <a:buFont typeface="Arial"/>
              <a:buNone/>
            </a:pPr>
            <a:endParaRPr sz="2400"/>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a:t>
            </a:r>
          </a:p>
          <a:p>
            <a:pPr marL="228600" lvl="0" indent="-5080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a:t>ASLR : Defeat It</a:t>
            </a:r>
          </a:p>
        </p:txBody>
      </p:sp>
      <p:sp>
        <p:nvSpPr>
          <p:cNvPr id="312" name="Shape 312"/>
          <p:cNvSpPr txBox="1">
            <a:spLocks noGrp="1"/>
          </p:cNvSpPr>
          <p:nvPr>
            <p:ph type="body" idx="1"/>
          </p:nvPr>
        </p:nvSpPr>
        <p:spPr>
          <a:xfrm>
            <a:off x="373800" y="1541325"/>
            <a:ext cx="11361300" cy="49491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sz="2400">
                <a:latin typeface="Arial"/>
                <a:ea typeface="Arial"/>
                <a:cs typeface="Arial"/>
                <a:sym typeface="Arial"/>
              </a:rPr>
              <a:t>3. Defeat it by running the vulnerable code in an infinite loop.</a:t>
            </a:r>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69850" rtl="0">
              <a:lnSpc>
                <a:spcPct val="115000"/>
              </a:lnSpc>
              <a:spcBef>
                <a:spcPts val="0"/>
              </a:spcBef>
              <a:buClr>
                <a:schemeClr val="dk1"/>
              </a:buClr>
              <a:buSzPts val="1100"/>
              <a:buFont typeface="Arial"/>
              <a:buNone/>
            </a:pPr>
            <a:endParaRPr sz="2400"/>
          </a:p>
          <a:p>
            <a:pPr marL="228600" lvl="0" indent="-50800">
              <a:spcBef>
                <a:spcPts val="0"/>
              </a:spcBef>
              <a:buNone/>
            </a:pPr>
            <a:endParaRPr/>
          </a:p>
        </p:txBody>
      </p:sp>
      <p:pic>
        <p:nvPicPr>
          <p:cNvPr id="313" name="Shape 313"/>
          <p:cNvPicPr preferRelativeResize="0"/>
          <p:nvPr/>
        </p:nvPicPr>
        <p:blipFill>
          <a:blip r:embed="rId3">
            <a:alphaModFix/>
          </a:blip>
          <a:stretch>
            <a:fillRect/>
          </a:stretch>
        </p:blipFill>
        <p:spPr>
          <a:xfrm>
            <a:off x="672775" y="2113875"/>
            <a:ext cx="9119025" cy="4012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ASLR : Defeat it</a:t>
            </a:r>
          </a:p>
        </p:txBody>
      </p:sp>
      <p:sp>
        <p:nvSpPr>
          <p:cNvPr id="319" name="Shape 3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r>
              <a:rPr lang="en-US" dirty="0" smtClean="0">
                <a:latin typeface="Arial"/>
                <a:ea typeface="Arial"/>
                <a:cs typeface="Arial"/>
                <a:sym typeface="Arial"/>
              </a:rPr>
              <a:t>On </a:t>
            </a:r>
            <a:r>
              <a:rPr lang="en-US" dirty="0">
                <a:latin typeface="Arial"/>
                <a:ea typeface="Arial"/>
                <a:cs typeface="Arial"/>
                <a:sym typeface="Arial"/>
              </a:rPr>
              <a:t>running the script for about 19 minutes on a 32-bit Linux machine, we got the access to the shell (malicious code got executed).</a:t>
            </a:r>
          </a:p>
        </p:txBody>
      </p:sp>
      <p:pic>
        <p:nvPicPr>
          <p:cNvPr id="320" name="Shape 320"/>
          <p:cNvPicPr preferRelativeResize="0"/>
          <p:nvPr/>
        </p:nvPicPr>
        <p:blipFill>
          <a:blip r:embed="rId3">
            <a:alphaModFix/>
          </a:blip>
          <a:stretch>
            <a:fillRect/>
          </a:stretch>
        </p:blipFill>
        <p:spPr>
          <a:xfrm>
            <a:off x="1426028" y="3367225"/>
            <a:ext cx="9008725" cy="260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a:t>Program Memory Stack</a:t>
            </a:r>
          </a:p>
        </p:txBody>
      </p:sp>
      <p:pic>
        <p:nvPicPr>
          <p:cNvPr id="96" name="Shape 96"/>
          <p:cNvPicPr preferRelativeResize="0"/>
          <p:nvPr/>
        </p:nvPicPr>
        <p:blipFill>
          <a:blip r:embed="rId4">
            <a:alphaModFix/>
          </a:blip>
          <a:stretch>
            <a:fillRect/>
          </a:stretch>
        </p:blipFill>
        <p:spPr>
          <a:xfrm>
            <a:off x="763450" y="550362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err="1">
                <a:latin typeface="Courier New" panose="02070309020205020404" pitchFamily="49" charset="0"/>
                <a:cs typeface="Courier New" panose="02070309020205020404" pitchFamily="49" charset="0"/>
              </a:rPr>
              <a:t>p</a:t>
            </a:r>
            <a:r>
              <a:rPr lang="en-US" sz="1800" dirty="0" err="1" smtClean="0">
                <a:latin typeface="Courier New" panose="02070309020205020404" pitchFamily="49" charset="0"/>
                <a:cs typeface="Courier New" panose="02070309020205020404" pitchFamily="49" charset="0"/>
              </a:rPr>
              <a:t>tr</a:t>
            </a:r>
            <a:r>
              <a:rPr lang="en-US" sz="1800" dirty="0" smtClean="0"/>
              <a:t> points to the memory here</a:t>
            </a:r>
            <a:endParaRPr lang="en-US" sz="1800" dirty="0"/>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err="1" smtClean="0"/>
              <a:t>a,b</a:t>
            </a:r>
            <a:r>
              <a:rPr lang="en-US" sz="1800" dirty="0" smtClean="0"/>
              <a:t>, </a:t>
            </a:r>
            <a:r>
              <a:rPr lang="en-US" sz="1800" dirty="0" err="1" smtClean="0"/>
              <a:t>ptr</a:t>
            </a:r>
            <a:endParaRPr lang="en-US" sz="1800" dirty="0"/>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6" name="Shape 106"/>
          <p:cNvCxnSpPr/>
          <p:nvPr/>
        </p:nvCxnSpPr>
        <p:spPr>
          <a:xfrm>
            <a:off x="5239367" y="5174838"/>
            <a:ext cx="0" cy="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5">
            <a:alphaModFix/>
          </a:blip>
          <a:stretch>
            <a:fillRect/>
          </a:stretch>
        </p:blipFill>
        <p:spPr>
          <a:xfrm>
            <a:off x="838200" y="1547925"/>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Stack guard</a:t>
            </a:r>
          </a:p>
        </p:txBody>
      </p:sp>
      <p:pic>
        <p:nvPicPr>
          <p:cNvPr id="326" name="Shape 326"/>
          <p:cNvPicPr preferRelativeResize="0"/>
          <p:nvPr/>
        </p:nvPicPr>
        <p:blipFill>
          <a:blip r:embed="rId3">
            <a:alphaModFix/>
          </a:blip>
          <a:stretch>
            <a:fillRect/>
          </a:stretch>
        </p:blipFill>
        <p:spPr>
          <a:xfrm>
            <a:off x="7104900" y="1825625"/>
            <a:ext cx="5087100" cy="4351200"/>
          </a:xfrm>
          <a:prstGeom prst="rect">
            <a:avLst/>
          </a:prstGeom>
          <a:noFill/>
          <a:ln>
            <a:noFill/>
          </a:ln>
        </p:spPr>
      </p:pic>
      <p:pic>
        <p:nvPicPr>
          <p:cNvPr id="327" name="Shape 327"/>
          <p:cNvPicPr preferRelativeResize="0"/>
          <p:nvPr/>
        </p:nvPicPr>
        <p:blipFill>
          <a:blip r:embed="rId4">
            <a:alphaModFix/>
          </a:blip>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latin typeface="Arial"/>
                <a:ea typeface="Arial"/>
                <a:cs typeface="Arial"/>
                <a:sym typeface="Arial"/>
              </a:rPr>
              <a:t>Execution with StackGuard</a:t>
            </a:r>
          </a:p>
        </p:txBody>
      </p:sp>
      <p:pic>
        <p:nvPicPr>
          <p:cNvPr id="334" name="Shape 334"/>
          <p:cNvPicPr preferRelativeResize="0"/>
          <p:nvPr/>
        </p:nvPicPr>
        <p:blipFill>
          <a:blip r:embed="rId3">
            <a:alphaModFix/>
          </a:blip>
          <a:stretch>
            <a:fillRect/>
          </a:stretch>
        </p:blipFill>
        <p:spPr>
          <a:xfrm>
            <a:off x="838200" y="1825629"/>
            <a:ext cx="7756504" cy="1853742"/>
          </a:xfrm>
          <a:prstGeom prst="rect">
            <a:avLst/>
          </a:prstGeom>
          <a:noFill/>
          <a:ln>
            <a:noFill/>
          </a:ln>
        </p:spPr>
      </p:pic>
      <p:pic>
        <p:nvPicPr>
          <p:cNvPr id="335" name="Shape 335"/>
          <p:cNvPicPr preferRelativeResize="0"/>
          <p:nvPr/>
        </p:nvPicPr>
        <p:blipFill>
          <a:blip r:embed="rId4">
            <a:alphaModFix/>
          </a:blip>
          <a:stretch>
            <a:fillRect/>
          </a:stretch>
        </p:blipFill>
        <p:spPr>
          <a:xfrm>
            <a:off x="8677600" y="176200"/>
            <a:ext cx="3390900" cy="6505575"/>
          </a:xfrm>
          <a:prstGeom prst="rect">
            <a:avLst/>
          </a:prstGeom>
          <a:noFill/>
          <a:ln>
            <a:noFill/>
          </a:ln>
        </p:spPr>
      </p:pic>
      <p:pic>
        <p:nvPicPr>
          <p:cNvPr id="336" name="Shape 336"/>
          <p:cNvPicPr preferRelativeResize="0"/>
          <p:nvPr/>
        </p:nvPicPr>
        <p:blipFill>
          <a:blip r:embed="rId5">
            <a:alphaModFix amt="26000"/>
          </a:blip>
          <a:stretch>
            <a:fillRect/>
          </a:stretch>
        </p:blipFill>
        <p:spPr>
          <a:xfrm>
            <a:off x="8771525" y="2832047"/>
            <a:ext cx="219075" cy="2541075"/>
          </a:xfrm>
          <a:prstGeom prst="rect">
            <a:avLst/>
          </a:prstGeom>
          <a:noFill/>
          <a:ln>
            <a:noFill/>
          </a:ln>
        </p:spPr>
      </p:pic>
      <p:cxnSp>
        <p:nvCxnSpPr>
          <p:cNvPr id="337" name="Shape 337"/>
          <p:cNvCxnSpPr/>
          <p:nvPr/>
        </p:nvCxnSpPr>
        <p:spPr>
          <a:xfrm rot="10800000" flipH="1">
            <a:off x="6257225" y="4088938"/>
            <a:ext cx="2514300" cy="27300"/>
          </a:xfrm>
          <a:prstGeom prst="straightConnector1">
            <a:avLst/>
          </a:prstGeom>
          <a:noFill/>
          <a:ln w="9525" cap="flat" cmpd="sng">
            <a:solidFill>
              <a:srgbClr val="FF0000"/>
            </a:solidFill>
            <a:prstDash val="solid"/>
            <a:round/>
            <a:headEnd type="none" w="lg" len="lg"/>
            <a:tailEnd type="triangle" w="lg" len="lg"/>
          </a:ln>
        </p:spPr>
      </p:cxnSp>
      <p:sp>
        <p:nvSpPr>
          <p:cNvPr id="338" name="Shape 338"/>
          <p:cNvSpPr txBox="1"/>
          <p:nvPr/>
        </p:nvSpPr>
        <p:spPr>
          <a:xfrm>
            <a:off x="1367525" y="3891850"/>
            <a:ext cx="4889700" cy="11187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a:t>Canary check done by compiler.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Non-executable stack</a:t>
            </a: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a:buChar char="•"/>
            </a:pPr>
            <a:r>
              <a:rPr lang="en-US" dirty="0">
                <a:latin typeface="Arial"/>
                <a:ea typeface="Arial"/>
                <a:cs typeface="Arial"/>
                <a:sym typeface="Arial"/>
              </a:rPr>
              <a:t>NX bit</a:t>
            </a:r>
            <a:r>
              <a:rPr lang="en-US" dirty="0" smtClean="0">
                <a:latin typeface="Arial"/>
                <a:ea typeface="Arial"/>
                <a:cs typeface="Arial"/>
                <a:sym typeface="Arial"/>
              </a:rPr>
              <a:t>, standing </a:t>
            </a:r>
            <a:r>
              <a:rPr lang="en-US" dirty="0">
                <a:latin typeface="Arial"/>
                <a:ea typeface="Arial"/>
                <a:cs typeface="Arial"/>
                <a:sym typeface="Arial"/>
              </a:rPr>
              <a:t>for No-</a:t>
            </a:r>
            <a:r>
              <a:rPr lang="en-US" dirty="0" err="1">
                <a:latin typeface="Arial"/>
                <a:ea typeface="Arial"/>
                <a:cs typeface="Arial"/>
                <a:sym typeface="Arial"/>
              </a:rPr>
              <a:t>eXecute</a:t>
            </a:r>
            <a:r>
              <a:rPr lang="en-US" dirty="0">
                <a:latin typeface="Arial"/>
                <a:ea typeface="Arial"/>
                <a:cs typeface="Arial"/>
                <a:sym typeface="Arial"/>
              </a:rPr>
              <a:t> feature in CPU separates code from data which marks certain areas of the memory as non-executable.</a:t>
            </a:r>
          </a:p>
          <a:p>
            <a:pPr marL="0" lvl="0" indent="0">
              <a:spcBef>
                <a:spcPts val="0"/>
              </a:spcBef>
              <a:buNone/>
            </a:pPr>
            <a:endParaRPr dirty="0">
              <a:latin typeface="Arial"/>
              <a:ea typeface="Arial"/>
              <a:cs typeface="Arial"/>
              <a:sym typeface="Arial"/>
            </a:endParaRPr>
          </a:p>
          <a:p>
            <a:pPr marL="457200" lvl="0" indent="-406400">
              <a:spcBef>
                <a:spcPts val="0"/>
              </a:spcBef>
              <a:buSzPts val="2800"/>
              <a:buFont typeface="Arial"/>
              <a:buChar char="•"/>
            </a:pPr>
            <a:r>
              <a:rPr lang="en-US" dirty="0">
                <a:latin typeface="Arial"/>
                <a:ea typeface="Arial"/>
                <a:cs typeface="Arial"/>
                <a:sym typeface="Arial"/>
              </a:rPr>
              <a:t>This countermeasure can be defeated using a different technique called </a:t>
            </a:r>
            <a:r>
              <a:rPr lang="en-US" b="1" dirty="0">
                <a:solidFill>
                  <a:srgbClr val="FF0000"/>
                </a:solidFill>
                <a:latin typeface="Arial"/>
                <a:ea typeface="Arial"/>
                <a:cs typeface="Arial"/>
                <a:sym typeface="Arial"/>
              </a:rPr>
              <a:t>Return-to-</a:t>
            </a:r>
            <a:r>
              <a:rPr lang="en-US" b="1" dirty="0" err="1">
                <a:solidFill>
                  <a:srgbClr val="FF0000"/>
                </a:solidFill>
                <a:latin typeface="Arial"/>
                <a:ea typeface="Arial"/>
                <a:cs typeface="Arial"/>
                <a:sym typeface="Arial"/>
              </a:rPr>
              <a:t>libc</a:t>
            </a:r>
            <a:r>
              <a:rPr lang="en-US" dirty="0">
                <a:latin typeface="Arial"/>
                <a:ea typeface="Arial"/>
                <a:cs typeface="Arial"/>
                <a:sym typeface="Arial"/>
              </a:rPr>
              <a:t> </a:t>
            </a:r>
            <a:r>
              <a:rPr lang="en-US" dirty="0" smtClean="0">
                <a:latin typeface="Arial"/>
                <a:ea typeface="Arial"/>
                <a:cs typeface="Arial"/>
                <a:sym typeface="Arial"/>
              </a:rPr>
              <a:t>attack (see Chapter 5)</a:t>
            </a:r>
            <a:endParaRPr lang="en-US" dirty="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Text Placeholder 2"/>
          <p:cNvSpPr>
            <a:spLocks noGrp="1"/>
          </p:cNvSpPr>
          <p:nvPr>
            <p:ph type="body" idx="1"/>
          </p:nvPr>
        </p:nvSpPr>
        <p:spPr/>
        <p:txBody>
          <a:bodyPr/>
          <a:lstStyle/>
          <a:p>
            <a:pPr marL="403225" indent="-225425"/>
            <a:r>
              <a:rPr lang="en-US" dirty="0" smtClean="0"/>
              <a:t>Buffer overflow is a common security flaw</a:t>
            </a:r>
          </a:p>
          <a:p>
            <a:pPr marL="403225" indent="-225425"/>
            <a:r>
              <a:rPr lang="en-US" dirty="0" smtClean="0"/>
              <a:t>We only focused on stack-based buffer overflow</a:t>
            </a:r>
          </a:p>
          <a:p>
            <a:pPr marL="860425" lvl="1" indent="-225425"/>
            <a:r>
              <a:rPr lang="en-US" dirty="0" smtClean="0"/>
              <a:t>Heap-based buffer overflow can also lead to code injection </a:t>
            </a:r>
          </a:p>
          <a:p>
            <a:pPr marL="403225" indent="-225425"/>
            <a:r>
              <a:rPr lang="en-US" dirty="0"/>
              <a:t>E</a:t>
            </a:r>
            <a:r>
              <a:rPr lang="en-US" dirty="0" smtClean="0"/>
              <a:t>xploit buffer overflow to run injected code</a:t>
            </a:r>
          </a:p>
          <a:p>
            <a:pPr marL="403225" indent="-225425"/>
            <a:r>
              <a:rPr lang="en-US" dirty="0" smtClean="0"/>
              <a:t>Defend against the attack</a:t>
            </a:r>
            <a:endParaRPr lang="en-US" dirty="0"/>
          </a:p>
        </p:txBody>
      </p:sp>
    </p:spTree>
    <p:extLst>
      <p:ext uri="{BB962C8B-B14F-4D97-AF65-F5344CB8AC3E}">
        <p14:creationId xmlns:p14="http://schemas.microsoft.com/office/powerpoint/2010/main" val="76373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t>Order of the function arguments in stack</a:t>
            </a:r>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a:buNone/>
            </a:pPr>
            <a:endParaRPr sz="1800">
              <a:solidFill>
                <a:srgbClr val="0B5394"/>
              </a:solidFill>
            </a:endParaRPr>
          </a:p>
          <a:p>
            <a:pPr marL="228600" lvl="0" indent="-50800">
              <a:spcBef>
                <a:spcPts val="0"/>
              </a:spcBef>
              <a:buNone/>
            </a:pPr>
            <a:endParaRPr sz="1800"/>
          </a:p>
        </p:txBody>
      </p:sp>
      <p:pic>
        <p:nvPicPr>
          <p:cNvPr id="114" name="Shape 114"/>
          <p:cNvPicPr preferRelativeResize="0"/>
          <p:nvPr/>
        </p:nvPicPr>
        <p:blipFill>
          <a:blip r:embed="rId3">
            <a:alphaModFix/>
          </a:blip>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4">
            <a:alphaModFix/>
          </a:blip>
          <a:stretch>
            <a:fillRect/>
          </a:stretch>
        </p:blipFill>
        <p:spPr>
          <a:xfrm>
            <a:off x="852488" y="4958800"/>
            <a:ext cx="1048702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Function Call Stack</a:t>
            </a:r>
          </a:p>
        </p:txBody>
      </p:sp>
      <p:sp>
        <p:nvSpPr>
          <p:cNvPr id="122" name="Shape 122"/>
          <p:cNvSpPr txBox="1">
            <a:spLocks noGrp="1"/>
          </p:cNvSpPr>
          <p:nvPr>
            <p:ph type="body" idx="1"/>
          </p:nvPr>
        </p:nvSpPr>
        <p:spPr>
          <a:xfrm>
            <a:off x="896950" y="1930950"/>
            <a:ext cx="3924300" cy="26535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void f(int a, int b)</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int x;</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void main()</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f(1,2);</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printf("hello world");</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228600" lvl="0" indent="-50800" rtl="0">
              <a:spcBef>
                <a:spcPts val="0"/>
              </a:spcBef>
              <a:buNone/>
            </a:pPr>
            <a:endParaRPr/>
          </a:p>
        </p:txBody>
      </p:sp>
      <p:pic>
        <p:nvPicPr>
          <p:cNvPr id="123" name="Shape 123"/>
          <p:cNvPicPr preferRelativeResize="0"/>
          <p:nvPr/>
        </p:nvPicPr>
        <p:blipFill>
          <a:blip r:embed="rId3">
            <a:alphaModFix/>
          </a:blip>
          <a:stretch>
            <a:fillRect/>
          </a:stretch>
        </p:blipFill>
        <p:spPr>
          <a:xfrm>
            <a:off x="5838825" y="1825629"/>
            <a:ext cx="5514975" cy="435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0" y="334075"/>
            <a:ext cx="11996700" cy="1372800"/>
          </a:xfrm>
          <a:prstGeom prst="rect">
            <a:avLst/>
          </a:prstGeom>
        </p:spPr>
        <p:txBody>
          <a:bodyPr wrap="square" lIns="91425" tIns="91425" rIns="91425" bIns="91425" anchor="ctr" anchorCtr="0">
            <a:noAutofit/>
          </a:bodyPr>
          <a:lstStyle/>
          <a:p>
            <a:pPr marL="0" lvl="0" indent="0">
              <a:spcBef>
                <a:spcPts val="0"/>
              </a:spcBef>
              <a:buNone/>
            </a:pPr>
            <a:r>
              <a:rPr lang="en-US" dirty="0"/>
              <a:t>Stack </a:t>
            </a:r>
            <a:r>
              <a:rPr lang="en-US" dirty="0" smtClean="0"/>
              <a:t>Layout </a:t>
            </a:r>
            <a:r>
              <a:rPr lang="en-US" dirty="0"/>
              <a:t>for </a:t>
            </a:r>
            <a:r>
              <a:rPr lang="en-US" dirty="0" smtClean="0"/>
              <a:t>Function </a:t>
            </a:r>
            <a:r>
              <a:rPr lang="en-US" dirty="0"/>
              <a:t>C</a:t>
            </a:r>
            <a:r>
              <a:rPr lang="en-US" dirty="0" smtClean="0"/>
              <a:t>all </a:t>
            </a:r>
            <a:r>
              <a:rPr lang="en-US" dirty="0"/>
              <a:t>C</a:t>
            </a:r>
            <a:r>
              <a:rPr lang="en-US" dirty="0" smtClean="0"/>
              <a:t>hain</a:t>
            </a:r>
            <a:endParaRPr lang="en-US" dirty="0"/>
          </a:p>
        </p:txBody>
      </p:sp>
      <p:pic>
        <p:nvPicPr>
          <p:cNvPr id="129" name="Shape 129"/>
          <p:cNvPicPr preferRelativeResize="0"/>
          <p:nvPr/>
        </p:nvPicPr>
        <p:blipFill>
          <a:blip r:embed="rId3">
            <a:alphaModFix/>
          </a:blip>
          <a:stretch>
            <a:fillRect/>
          </a:stretch>
        </p:blipFill>
        <p:spPr>
          <a:xfrm>
            <a:off x="115025" y="1475825"/>
            <a:ext cx="6412961" cy="4893424"/>
          </a:xfrm>
          <a:prstGeom prst="rect">
            <a:avLst/>
          </a:prstGeom>
          <a:noFill/>
          <a:ln>
            <a:noFill/>
          </a:ln>
        </p:spPr>
      </p:pic>
      <p:sp>
        <p:nvSpPr>
          <p:cNvPr id="130" name="Shape 130"/>
          <p:cNvSpPr txBox="1"/>
          <p:nvPr/>
        </p:nvSpPr>
        <p:spPr>
          <a:xfrm>
            <a:off x="6839325" y="2183400"/>
            <a:ext cx="4559400" cy="43071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	</a:t>
            </a:r>
            <a:r>
              <a:rPr lang="en-US" sz="2400" dirty="0"/>
              <a:t> </a:t>
            </a:r>
            <a:r>
              <a:rPr lang="en-US" sz="2400" dirty="0" smtClean="0"/>
              <a:t>    </a:t>
            </a:r>
            <a:r>
              <a:rPr lang="en-US" sz="2400" dirty="0" smtClean="0"/>
              <a:t>main</a:t>
            </a:r>
            <a:r>
              <a:rPr lang="en-US" sz="2400" dirty="0"/>
              <a:t>()</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a:spcBef>
                <a:spcPts val="0"/>
              </a:spcBef>
              <a:buNone/>
            </a:pPr>
            <a:r>
              <a:rPr lang="en-US" sz="2400" dirty="0"/>
              <a:t>  foo()</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rtl="0">
              <a:spcBef>
                <a:spcPts val="0"/>
              </a:spcBef>
              <a:buNone/>
            </a:pPr>
            <a:r>
              <a:rPr lang="en-US" sz="2400" dirty="0"/>
              <a:t>  bar()</a:t>
            </a:r>
          </a:p>
          <a:p>
            <a:pPr marL="1371600" lvl="0" indent="0">
              <a:spcBef>
                <a:spcPts val="0"/>
              </a:spcBef>
              <a:buNone/>
            </a:pPr>
            <a:endParaRPr sz="2400" dirty="0"/>
          </a:p>
        </p:txBody>
      </p:sp>
      <p:cxnSp>
        <p:nvCxnSpPr>
          <p:cNvPr id="131" name="Shape 131"/>
          <p:cNvCxnSpPr/>
          <p:nvPr/>
        </p:nvCxnSpPr>
        <p:spPr>
          <a:xfrm>
            <a:off x="8745350" y="2790525"/>
            <a:ext cx="0" cy="7848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p:nvPr/>
        </p:nvCxnSpPr>
        <p:spPr>
          <a:xfrm>
            <a:off x="8745350" y="4210700"/>
            <a:ext cx="0" cy="822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a:t>
            </a:r>
            <a:r>
              <a:rPr lang="en-US" dirty="0" smtClean="0"/>
              <a:t>Program</a:t>
            </a:r>
            <a:endParaRPr lang="en-US" dirty="0"/>
          </a:p>
        </p:txBody>
      </p:sp>
      <p:sp>
        <p:nvSpPr>
          <p:cNvPr id="138" name="Shape 138"/>
          <p:cNvSpPr txBox="1">
            <a:spLocks noGrp="1"/>
          </p:cNvSpPr>
          <p:nvPr>
            <p:ph type="body" idx="1"/>
          </p:nvPr>
        </p:nvSpPr>
        <p:spPr>
          <a:xfrm>
            <a:off x="838200" y="1825625"/>
            <a:ext cx="66858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39" name="Shape 139"/>
          <p:cNvPicPr preferRelativeResize="0"/>
          <p:nvPr/>
        </p:nvPicPr>
        <p:blipFill>
          <a:blip r:embed="rId3">
            <a:alphaModFix/>
          </a:blip>
          <a:stretch>
            <a:fillRect/>
          </a:stretch>
        </p:blipFill>
        <p:spPr>
          <a:xfrm>
            <a:off x="838225" y="1825625"/>
            <a:ext cx="6685754" cy="4351200"/>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a:t>
            </a:r>
            <a:r>
              <a:rPr lang="en-US" sz="1800" dirty="0" err="1"/>
              <a:t>badfile</a:t>
            </a:r>
            <a:r>
              <a:rPr lang="en-US" sz="1800" dirty="0"/>
              <a:t>.</a:t>
            </a:r>
          </a:p>
          <a:p>
            <a:pPr marL="0" lvl="0" indent="0">
              <a:spcBef>
                <a:spcPts val="0"/>
              </a:spcBef>
              <a:buNone/>
            </a:pPr>
            <a:endParaRPr sz="1800" dirty="0"/>
          </a:p>
          <a:p>
            <a:pPr marL="457200" lvl="0" indent="-342900">
              <a:spcBef>
                <a:spcPts val="0"/>
              </a:spcBef>
              <a:buSzPts val="1800"/>
              <a:buChar char="●"/>
            </a:pPr>
            <a:r>
              <a:rPr lang="en-US" sz="1800" dirty="0"/>
              <a:t>Storing the file contents into a </a:t>
            </a:r>
            <a:r>
              <a:rPr lang="en-US" sz="1800" dirty="0" err="1"/>
              <a:t>str</a:t>
            </a:r>
            <a:r>
              <a:rPr lang="en-US" sz="1800" dirty="0"/>
              <a:t> variable of size 400 bytes.</a:t>
            </a:r>
          </a:p>
          <a:p>
            <a:pPr marL="0" lvl="0" indent="0">
              <a:spcBef>
                <a:spcPts val="0"/>
              </a:spcBef>
              <a:buNone/>
            </a:pPr>
            <a:endParaRPr sz="1800" dirty="0"/>
          </a:p>
          <a:p>
            <a:pPr marL="457200" lvl="0" indent="-342900">
              <a:spcBef>
                <a:spcPts val="0"/>
              </a:spcBef>
              <a:buSzPts val="1800"/>
              <a:buChar char="●"/>
            </a:pPr>
            <a:r>
              <a:rPr lang="en-US" sz="1800" dirty="0"/>
              <a:t>Calling foo function with </a:t>
            </a:r>
            <a:r>
              <a:rPr lang="en-US" sz="1800" dirty="0" err="1"/>
              <a:t>str</a:t>
            </a:r>
            <a:r>
              <a:rPr lang="en-US" sz="1800" dirty="0"/>
              <a:t> as an argument.</a:t>
            </a:r>
          </a:p>
          <a:p>
            <a:pPr marL="0" lvl="0" indent="0">
              <a:spcBef>
                <a:spcPts val="0"/>
              </a:spcBef>
              <a:buNone/>
            </a:pPr>
            <a:endParaRPr sz="1800" dirty="0"/>
          </a:p>
          <a:p>
            <a:pPr marL="0" lvl="0" indent="0">
              <a:spcBef>
                <a:spcPts val="0"/>
              </a:spcBef>
              <a:buNone/>
            </a:pPr>
            <a:r>
              <a:rPr lang="en-US" sz="1800" dirty="0"/>
              <a:t>Note : </a:t>
            </a:r>
            <a:r>
              <a:rPr lang="en-US" sz="1800" dirty="0" err="1"/>
              <a:t>Badfile</a:t>
            </a:r>
            <a:r>
              <a:rPr lang="en-US" sz="1800" dirty="0"/>
              <a:t> is created by the user and hence the contents are in control of the user.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Vulnerable Program</a:t>
            </a:r>
          </a:p>
        </p:txBody>
      </p:sp>
      <p:sp>
        <p:nvSpPr>
          <p:cNvPr id="148" name="Shape 148"/>
          <p:cNvSpPr txBox="1">
            <a:spLocks noGrp="1"/>
          </p:cNvSpPr>
          <p:nvPr>
            <p:ph type="body" idx="1"/>
          </p:nvPr>
        </p:nvSpPr>
        <p:spPr>
          <a:xfrm>
            <a:off x="838200" y="1876425"/>
            <a:ext cx="6284100" cy="43005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49" name="Shape 149"/>
          <p:cNvPicPr preferRelativeResize="0"/>
          <p:nvPr/>
        </p:nvPicPr>
        <p:blipFill>
          <a:blip r:embed="rId3">
            <a:alphaModFix/>
          </a:blip>
          <a:stretch>
            <a:fillRect/>
          </a:stretch>
        </p:blipFill>
        <p:spPr>
          <a:xfrm>
            <a:off x="298975" y="1682625"/>
            <a:ext cx="6823325" cy="4712925"/>
          </a:xfrm>
          <a:prstGeom prst="rect">
            <a:avLst/>
          </a:prstGeom>
          <a:noFill/>
          <a:ln>
            <a:noFill/>
          </a:ln>
        </p:spPr>
      </p:pic>
      <p:pic>
        <p:nvPicPr>
          <p:cNvPr id="150" name="Shape 150"/>
          <p:cNvPicPr preferRelativeResize="0"/>
          <p:nvPr/>
        </p:nvPicPr>
        <p:blipFill>
          <a:blip r:embed="rId4">
            <a:alphaModFix/>
          </a:blip>
          <a:stretch>
            <a:fillRect/>
          </a:stretch>
        </p:blipFill>
        <p:spPr>
          <a:xfrm>
            <a:off x="7122300" y="1670200"/>
            <a:ext cx="5069700" cy="4712925"/>
          </a:xfrm>
          <a:prstGeom prst="rect">
            <a:avLst/>
          </a:prstGeom>
          <a:noFill/>
          <a:ln>
            <a:noFill/>
          </a:ln>
        </p:spPr>
      </p:pic>
      <p:sp>
        <p:nvSpPr>
          <p:cNvPr id="151" name="Shape 151"/>
          <p:cNvSpPr/>
          <p:nvPr/>
        </p:nvSpPr>
        <p:spPr>
          <a:xfrm>
            <a:off x="3077200" y="5272400"/>
            <a:ext cx="895800" cy="123600"/>
          </a:xfrm>
          <a:prstGeom prst="leftArrow">
            <a:avLst>
              <a:gd name="adj1" fmla="val 50000"/>
              <a:gd name="adj2" fmla="val 50000"/>
            </a:avLst>
          </a:prstGeom>
          <a:solidFill>
            <a:srgbClr val="FF0000"/>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Consequences of Buffer Overflow</a:t>
            </a:r>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a:t>Overwriting return address with some random address can point to :</a:t>
            </a:r>
          </a:p>
          <a:p>
            <a:pPr marL="228600" lvl="0" indent="-50800">
              <a:spcBef>
                <a:spcPts val="0"/>
              </a:spcBef>
              <a:buNone/>
            </a:pPr>
            <a:endParaRPr/>
          </a:p>
          <a:p>
            <a:pPr marL="457200" lvl="0" indent="-406400">
              <a:spcBef>
                <a:spcPts val="0"/>
              </a:spcBef>
              <a:spcAft>
                <a:spcPts val="0"/>
              </a:spcAft>
              <a:buSzPts val="2800"/>
              <a:buChar char="•"/>
            </a:pPr>
            <a:r>
              <a:rPr lang="en-US"/>
              <a:t>Invalid instruction</a:t>
            </a:r>
          </a:p>
          <a:p>
            <a:pPr marL="457200" lvl="0" indent="-406400">
              <a:spcBef>
                <a:spcPts val="0"/>
              </a:spcBef>
              <a:spcAft>
                <a:spcPts val="0"/>
              </a:spcAft>
              <a:buSzPts val="2800"/>
              <a:buChar char="•"/>
            </a:pPr>
            <a:r>
              <a:rPr lang="en-US"/>
              <a:t>Non-existing address</a:t>
            </a:r>
          </a:p>
          <a:p>
            <a:pPr marL="457200" lvl="0" indent="-406400">
              <a:spcBef>
                <a:spcPts val="0"/>
              </a:spcBef>
              <a:spcAft>
                <a:spcPts val="0"/>
              </a:spcAft>
              <a:buSzPts val="2800"/>
              <a:buChar char="•"/>
            </a:pPr>
            <a:r>
              <a:rPr lang="en-US"/>
              <a:t>Access violation</a:t>
            </a:r>
          </a:p>
          <a:p>
            <a:pPr marL="457200" lvl="0" indent="-406400">
              <a:spcBef>
                <a:spcPts val="0"/>
              </a:spcBef>
              <a:buClr>
                <a:srgbClr val="FF0000"/>
              </a:buClr>
              <a:buSzPts val="2800"/>
              <a:buChar char="•"/>
            </a:pPr>
            <a:r>
              <a:rPr lang="en-US">
                <a:solidFill>
                  <a:srgbClr val="FF0000"/>
                </a:solidFill>
              </a:rPr>
              <a:t>Attacker’s code                   Malicious code to gain access</a:t>
            </a:r>
          </a:p>
          <a:p>
            <a:pPr marL="228600" lvl="0" indent="-50800">
              <a:spcBef>
                <a:spcPts val="0"/>
              </a:spcBef>
              <a:buNone/>
            </a:pPr>
            <a:endParaRPr/>
          </a:p>
          <a:p>
            <a:pPr marL="177800" lvl="0" indent="0" rtl="0">
              <a:spcBef>
                <a:spcPts val="0"/>
              </a:spcBef>
              <a:buNone/>
            </a:pPr>
            <a:endParaRPr/>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1999</Words>
  <Application>Microsoft Office PowerPoint</Application>
  <PresentationFormat>Widescreen</PresentationFormat>
  <Paragraphs>230</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Courier New</vt:lpstr>
      <vt:lpstr>Office Theme</vt:lpstr>
      <vt:lpstr>Buffer Overflow Attack</vt:lpstr>
      <vt:lpstr>Outline</vt:lpstr>
      <vt:lpstr>Program Memory Stack</vt:lpstr>
      <vt:lpstr>Order of the function arguments in stack</vt:lpstr>
      <vt:lpstr>Function Call Stack</vt:lpstr>
      <vt:lpstr>Stack Layout for Function Call Chain</vt:lpstr>
      <vt:lpstr>Vulnerable Program</vt:lpstr>
      <vt:lpstr>Vulnerable Program</vt:lpstr>
      <vt:lpstr>Consequences of Buffer Overflow</vt:lpstr>
      <vt:lpstr>How to Run Malicious Code</vt:lpstr>
      <vt:lpstr>Environment Setup</vt:lpstr>
      <vt:lpstr>Creation of The Malicious Input (badfile)</vt:lpstr>
      <vt:lpstr>Task A : Distance Between Buffer Base Address and Return Address</vt:lpstr>
      <vt:lpstr>Task B : Address of Malicious Code</vt:lpstr>
      <vt:lpstr>Task B : Address of Malicious Code</vt:lpstr>
      <vt:lpstr>Badfile Construction</vt:lpstr>
      <vt:lpstr>New Address in Return Address</vt:lpstr>
      <vt:lpstr>Execution Results</vt:lpstr>
      <vt:lpstr>Shellcode</vt:lpstr>
      <vt:lpstr>Shelllcode</vt:lpstr>
      <vt:lpstr>Shellcode</vt:lpstr>
      <vt:lpstr>Shellcode</vt:lpstr>
      <vt:lpstr>Countermeasures</vt:lpstr>
      <vt:lpstr>Principle of ASLR</vt:lpstr>
      <vt:lpstr>Address Space Layout Randomization</vt:lpstr>
      <vt:lpstr>Address Space Layout Randomization : Working </vt:lpstr>
      <vt:lpstr>ASLR : Defeat It</vt:lpstr>
      <vt:lpstr>ASLR : Defeat It</vt:lpstr>
      <vt:lpstr>ASLR : Defeat it</vt:lpstr>
      <vt:lpstr>Stack guard</vt:lpstr>
      <vt:lpstr>Execution with StackGuard</vt:lpstr>
      <vt:lpstr>Non-executable stack</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dc:title>
  <cp:lastModifiedBy>Microsoft account</cp:lastModifiedBy>
  <cp:revision>6</cp:revision>
  <dcterms:modified xsi:type="dcterms:W3CDTF">2017-12-23T15:14:08Z</dcterms:modified>
</cp:coreProperties>
</file>