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9" r:id="rId4"/>
    <p:sldId id="316" r:id="rId5"/>
    <p:sldId id="258" r:id="rId6"/>
    <p:sldId id="319" r:id="rId7"/>
    <p:sldId id="320" r:id="rId8"/>
    <p:sldId id="318" r:id="rId9"/>
    <p:sldId id="324" r:id="rId10"/>
    <p:sldId id="325" r:id="rId11"/>
    <p:sldId id="327" r:id="rId12"/>
    <p:sldId id="328" r:id="rId13"/>
    <p:sldId id="31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69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2" y="744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6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71836-C31D-4DC2-A93A-A393397EC57F}" type="datetimeFigureOut">
              <a:rPr lang="en-CA" smtClean="0"/>
              <a:t>2020-01-30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A1D1C-DAAE-4225-8F94-98AAB49646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02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6E2C9D9D-7845-40C9-ABEB-BABEB2A02F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FA547E75-11FA-4E8D-914F-B21DB755F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DCEEE16-DFDB-41F7-88AE-F113F7DA7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A5227E-A271-486F-A1A8-BD8462FC2F5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30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6E248633-7445-42F8-B223-7C94734C67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A6896FC4-47DF-4295-8D83-EA5BD7A95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F40C6933-EA9F-4F29-9D82-7DF8471501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1D7634-A2F0-454C-B815-643578451F2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1323-25A2-4F3E-B014-CF5115B6D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37E26-E2AC-4C71-BC25-0FA4B1A0F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22AB0-1D0D-4A6D-B874-17A33225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CC0F-B776-4CAF-8C4A-3A6A48B05536}" type="datetime1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354B7-00B2-443E-9EE8-D2FD5012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2536-F5BF-42E9-AF8A-D0FDA41B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68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3369-D7EF-4ED7-BF32-4C7B8187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AA60C-1C8C-4FBA-9005-611EF64C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226D-2205-4DB8-8E53-FFE5F052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BD2C-0A14-401F-A7E6-0AF18C657F60}" type="datetime1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3600-DF08-4A8D-9642-39BA273B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391E-8FEA-4D33-9B5A-E654C4EC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91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BF493-81FF-4658-A6B6-90D6276DD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1CCA3-1BBB-442B-8CD4-D7F57AE32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0B0B-598E-489A-A32C-68BCDE2F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D12C-DED5-49EB-967C-DFE403F894A7}" type="datetime1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D95B-8F13-4DAC-A3DB-17FF2877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42EF-6264-4CBC-BA10-8B633C59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2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6B2B-3679-4B97-A336-D3B7A503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845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C3A38-1ED5-42D8-9593-65BC97093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336"/>
            <a:ext cx="7886700" cy="48916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4CA9C-BBC0-4E95-8B79-F672DA98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F82A-A666-45AF-95C4-30976F76D491}" type="datetime1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D80E-513F-47F0-8A9D-DF7F1A6B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32787-ABDF-4353-BE56-1BEB8298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3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736F-ED78-4DB7-9D3D-AA0EA7A4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9ECC-D4CE-4722-8719-B09156C64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739D5-E9D5-415C-A7E2-85277030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1341-AF1E-4EE8-B708-87F687529512}" type="datetime1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93F6-E8F4-4025-B3AF-F3733057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9F43-9D41-4BF8-BB76-9F82BEF5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14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924C-A528-4E85-A8AC-3A7C7DE0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EE25-8D33-40DD-83C7-90CF769C6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D17EF-1104-46EC-8745-8E0F9D170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FAD70-E296-4255-A816-A5A4FBFE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3D7E-F97A-41B0-BE35-8F0CE1E25545}" type="datetime1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DA13F-FB62-40E3-B02D-5311BA4A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C26F-CE60-4D98-A05E-1B4FBE05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88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98B9-B164-4F5E-8104-674D8549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06AFD-8D03-4EFB-92AC-C0132815F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B00C9-BA6A-4848-BBE2-6AF5C75B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D0DC0-B3E4-473D-AFE8-569818488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2F04-4584-4254-B956-913253FC3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6331C-72DE-4F91-8DF4-DEBBF48F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770D-3A0F-4027-B07F-8DADFCB411D4}" type="datetime1">
              <a:rPr lang="en-CA" smtClean="0"/>
              <a:t>2020-01-30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D43AC-8EB4-4844-83A2-C7525BF5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36ED9-8045-4F12-B5EB-0340DE80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75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C8D3-7EF4-40C0-8D28-E0B16A23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CFFB1-37C3-4A94-A8C4-FEF60C45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A6D-C5B7-4CA7-9867-98427A0E1D76}" type="datetime1">
              <a:rPr lang="en-CA" smtClean="0"/>
              <a:t>2020-01-30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320F9-4B51-4488-A5B8-B7037408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D1D9C-2297-4EE3-B89F-E38661ED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95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C283B-27F2-492F-A29C-789BD042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E174-3D83-43AE-BBAF-F02413EE30F9}" type="datetime1">
              <a:rPr lang="en-CA" smtClean="0"/>
              <a:t>2020-01-30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7FF9B-A076-4F39-816D-912F5A75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00813-FB28-4C09-B93D-6018E8F1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36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AB9D-84CE-4CD0-A692-0E2FB0BE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25E5A-CA2A-405A-9A51-90D340912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66DF-C382-4DC3-8FE4-2875CAB1A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173C-2E1C-497F-A3AC-10F35AEE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630A-DB10-4B75-8D1E-004F7F0C6C58}" type="datetime1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75FF4-14A6-422C-87C2-A5185CE7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34DA7-D23D-4D33-AEDE-B17776EE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2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09D1-A18B-44C8-9739-3E882B47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35A60-9992-4C3B-9B77-1486BF5FC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3DC72-C346-4DFB-BD23-D30865AC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E94A7-3C54-4413-9259-BB6EA7D0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115D-8571-4A39-BA99-CE384FEB95B8}" type="datetime1">
              <a:rPr lang="en-CA" smtClean="0"/>
              <a:t>2020-01-30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1EAF0-D328-483E-88E2-AAF4064D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0AEE6-89A5-4EF5-A2A2-45D7AB14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72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365C6-C343-40FD-BA46-E3A4001F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AF5EB-0CFD-409D-BAED-DDEC4171C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CDA5B-5254-4596-B79F-BA9B20A79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46C95-0023-4BAE-BA1A-B2A26F7D6A70}" type="datetime1">
              <a:rPr lang="en-CA" smtClean="0"/>
              <a:t>2020-01-30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07B58-44F9-4D1B-A55B-C70CFD403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C5762-3262-4B11-B09E-0A40B447E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D5C5-9DE9-4D9C-B522-8E0EC6C60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682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bJOTdZBX1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127E-F5FD-4D4B-9015-91873F801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100" y="98125"/>
            <a:ext cx="7289800" cy="2387600"/>
          </a:xfrm>
        </p:spPr>
        <p:txBody>
          <a:bodyPr>
            <a:normAutofit/>
          </a:bodyPr>
          <a:lstStyle/>
          <a:p>
            <a:r>
              <a:rPr lang="en-CA" dirty="0"/>
              <a:t>CISC 372 </a:t>
            </a:r>
            <a:br>
              <a:rPr lang="en-CA" dirty="0"/>
            </a:br>
            <a:r>
              <a:rPr lang="en-CA" dirty="0"/>
              <a:t>T1 Review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059A9-E66B-4CEB-BBEF-002A3380E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"/>
          <a:stretch/>
        </p:blipFill>
        <p:spPr>
          <a:xfrm>
            <a:off x="2384042" y="2465940"/>
            <a:ext cx="4375916" cy="43920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6307A2-3EC5-4FC6-845E-1E5046AC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65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14A5-D86E-4BB0-9C6E-75B7E6A2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XGboost</a:t>
            </a:r>
            <a:r>
              <a:rPr lang="en-CA" dirty="0"/>
              <a:t> L9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7269EC-9A66-4E5A-ADC9-1BD6FE9D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Objective function?</a:t>
            </a:r>
          </a:p>
          <a:p>
            <a:pPr lvl="1"/>
            <a:r>
              <a:rPr lang="en-CA" dirty="0"/>
              <a:t>Loss function + regularization</a:t>
            </a:r>
          </a:p>
          <a:p>
            <a:pPr lvl="1"/>
            <a:endParaRPr lang="en-CA" dirty="0"/>
          </a:p>
          <a:p>
            <a:r>
              <a:rPr lang="en-CA" dirty="0"/>
              <a:t>Difference compared to random forest?</a:t>
            </a:r>
          </a:p>
          <a:p>
            <a:pPr lvl="1"/>
            <a:r>
              <a:rPr lang="en-CA" dirty="0"/>
              <a:t>Optimize tree selection toward an objective function</a:t>
            </a:r>
          </a:p>
          <a:p>
            <a:pPr lvl="1"/>
            <a:endParaRPr lang="en-CA" dirty="0"/>
          </a:p>
          <a:p>
            <a:r>
              <a:rPr lang="en-CA" dirty="0"/>
              <a:t>How does it regularize?</a:t>
            </a:r>
          </a:p>
          <a:p>
            <a:endParaRPr lang="en-CA" dirty="0"/>
          </a:p>
          <a:p>
            <a:r>
              <a:rPr lang="en-CA" dirty="0"/>
              <a:t>How to adjust its flexibility?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1BF79-3F4B-431C-851F-15DBE759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04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14A5-D86E-4BB0-9C6E-75B7E6A2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Network (L10-L11)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7269EC-9A66-4E5A-ADC9-1BD6FE9D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CNN vs NN</a:t>
            </a:r>
          </a:p>
          <a:p>
            <a:pPr lvl="1"/>
            <a:r>
              <a:rPr lang="en-CA" dirty="0"/>
              <a:t>Improvements</a:t>
            </a:r>
          </a:p>
          <a:p>
            <a:pPr lvl="1"/>
            <a:endParaRPr lang="en-CA" dirty="0"/>
          </a:p>
          <a:p>
            <a:r>
              <a:rPr lang="en-CA" dirty="0"/>
              <a:t>Pooling Layer vs Convolution Layer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GD</a:t>
            </a:r>
          </a:p>
          <a:p>
            <a:pPr lvl="1"/>
            <a:r>
              <a:rPr lang="en-CA" dirty="0"/>
              <a:t>Stochastic GD (SGD) (1-sample/mini-batch)</a:t>
            </a:r>
          </a:p>
          <a:p>
            <a:pPr lvl="1"/>
            <a:r>
              <a:rPr lang="en-CA" dirty="0"/>
              <a:t>Momentum</a:t>
            </a:r>
          </a:p>
          <a:p>
            <a:pPr lvl="1"/>
            <a:r>
              <a:rPr lang="en-CA" dirty="0" err="1"/>
              <a:t>Adagrad</a:t>
            </a:r>
            <a:r>
              <a:rPr lang="en-CA" dirty="0"/>
              <a:t>:</a:t>
            </a:r>
          </a:p>
          <a:p>
            <a:pPr lvl="2"/>
            <a:r>
              <a:rPr lang="en-CA" dirty="0"/>
              <a:t>Adaptive learning rate</a:t>
            </a:r>
          </a:p>
          <a:p>
            <a:pPr lvl="2"/>
            <a:r>
              <a:rPr lang="en-CA" dirty="0"/>
              <a:t>Issues? Methods proposed to solve this issue.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1BF79-3F4B-431C-851F-15DBE759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88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14A5-D86E-4BB0-9C6E-75B7E6A2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Instance-based Learning &amp; Naïve Bayesian L11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7269EC-9A66-4E5A-ADC9-1BD6FE9D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K-NN</a:t>
            </a:r>
          </a:p>
          <a:p>
            <a:pPr lvl="1"/>
            <a:r>
              <a:rPr lang="en-CA" dirty="0"/>
              <a:t>What are the decisions one needs to make?</a:t>
            </a:r>
          </a:p>
          <a:p>
            <a:pPr lvl="1"/>
            <a:r>
              <a:rPr lang="en-CA" dirty="0"/>
              <a:t>How to adjust flexibility</a:t>
            </a:r>
          </a:p>
          <a:p>
            <a:endParaRPr lang="en-CA" dirty="0"/>
          </a:p>
          <a:p>
            <a:r>
              <a:rPr lang="en-CA" dirty="0"/>
              <a:t>Naïve Bayesian</a:t>
            </a:r>
          </a:p>
          <a:p>
            <a:pPr lvl="1"/>
            <a:r>
              <a:rPr lang="en-CA" dirty="0"/>
              <a:t>Generative model</a:t>
            </a:r>
          </a:p>
          <a:p>
            <a:pPr lvl="1"/>
            <a:r>
              <a:rPr lang="en-US" altLang="en-US" dirty="0"/>
              <a:t>Easy to implement</a:t>
            </a:r>
          </a:p>
          <a:p>
            <a:pPr lvl="1"/>
            <a:r>
              <a:rPr lang="en-US" dirty="0"/>
              <a:t>Require a smaller set of training data</a:t>
            </a:r>
            <a:endParaRPr lang="en-CA" dirty="0"/>
          </a:p>
          <a:p>
            <a:pPr lvl="1"/>
            <a:r>
              <a:rPr lang="en-CA" dirty="0"/>
              <a:t>Issue: class conditional independence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1BF79-3F4B-431C-851F-15DBE759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28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14A5-D86E-4BB0-9C6E-75B7E6A2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b="1" i="1" u="sng" dirty="0">
                <a:solidFill>
                  <a:srgbClr val="FF0000"/>
                </a:solidFill>
              </a:rPr>
              <a:t>not</a:t>
            </a:r>
            <a:r>
              <a:rPr lang="en-CA" dirty="0"/>
              <a:t> covered?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7269EC-9A66-4E5A-ADC9-1BD6FE9D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Clustering</a:t>
            </a:r>
          </a:p>
          <a:p>
            <a:pPr lvl="1"/>
            <a:r>
              <a:rPr lang="en-CA" dirty="0"/>
              <a:t>Partition-based clustering</a:t>
            </a:r>
          </a:p>
          <a:p>
            <a:pPr lvl="2"/>
            <a:r>
              <a:rPr lang="en-CA" dirty="0"/>
              <a:t>No k-mean</a:t>
            </a:r>
          </a:p>
          <a:p>
            <a:pPr lvl="2"/>
            <a:r>
              <a:rPr lang="en-CA" dirty="0"/>
              <a:t>No k-medoids</a:t>
            </a:r>
          </a:p>
          <a:p>
            <a:pPr lvl="1"/>
            <a:r>
              <a:rPr lang="en-CA" dirty="0"/>
              <a:t>Density-based clustering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Feature Selection</a:t>
            </a:r>
          </a:p>
          <a:p>
            <a:r>
              <a:rPr lang="en-CA" dirty="0"/>
              <a:t>Handling Missing Values</a:t>
            </a:r>
          </a:p>
          <a:p>
            <a:r>
              <a:rPr lang="en-CA" dirty="0"/>
              <a:t>Naïve Bayesian</a:t>
            </a:r>
          </a:p>
          <a:p>
            <a:r>
              <a:rPr lang="en-CA" dirty="0"/>
              <a:t>Semi-automated hyperparameter tuning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1BF79-3F4B-431C-851F-15DBE759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32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14A5-D86E-4BB0-9C6E-75B7E6A2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 IS REWIND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1BF79-3F4B-431C-851F-15DBE759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t>2</a:t>
            </a:fld>
            <a:endParaRPr lang="en-CA"/>
          </a:p>
        </p:txBody>
      </p:sp>
      <p:pic>
        <p:nvPicPr>
          <p:cNvPr id="5122" name="Picture 2" descr="Image result for exam meme">
            <a:extLst>
              <a:ext uri="{FF2B5EF4-FFF2-40B4-BE49-F238E27FC236}">
                <a16:creationId xmlns:a16="http://schemas.microsoft.com/office/drawing/2014/main" id="{CFD5CDBF-7895-47B6-873A-91F3DDF7F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1" b="12299"/>
          <a:stretch/>
        </p:blipFill>
        <p:spPr bwMode="auto">
          <a:xfrm>
            <a:off x="1336961" y="1163257"/>
            <a:ext cx="6519151" cy="533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B2CE2C-B7F3-47DB-861E-2BDA6723C398}"/>
              </a:ext>
            </a:extLst>
          </p:cNvPr>
          <p:cNvSpPr/>
          <p:nvPr/>
        </p:nvSpPr>
        <p:spPr>
          <a:xfrm>
            <a:off x="2018145" y="656854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https://www.youtube.com/watch?v=YbJOTdZBX1g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09666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49CFD976-632A-4E48-89FE-52AF0D7BB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E-mail Policy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A9EFE21-D82A-4AC6-9AB2-46140F606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10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When you send e-mail to me, put </a:t>
            </a:r>
            <a:r>
              <a:rPr lang="en-US" altLang="en-US" b="1" dirty="0">
                <a:solidFill>
                  <a:srgbClr val="FF0000"/>
                </a:solidFill>
              </a:rPr>
              <a:t>“CISC 372” </a:t>
            </a:r>
            <a:r>
              <a:rPr lang="en-US" altLang="en-US" dirty="0"/>
              <a:t>in the subject area, so that it can pass the spam filter.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Visit me during my office hour if questions required extensive explanation. (or if you want to chat with me on something you are interested)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Course email list is a must-read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82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E9A8F51-302B-41A3-8D6E-9F8F73E34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74062" cy="1462088"/>
          </a:xfrm>
        </p:spPr>
        <p:txBody>
          <a:bodyPr/>
          <a:lstStyle/>
          <a:p>
            <a:pPr eaLnBrk="1" hangingPunct="1"/>
            <a:r>
              <a:rPr lang="en-US" altLang="en-US"/>
              <a:t>Calculator with “log” function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BB0316E-771A-4EF6-8A9C-53EFF9963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47800"/>
            <a:ext cx="8302625" cy="44672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The following models are recommended.</a:t>
            </a:r>
          </a:p>
          <a:p>
            <a:pPr>
              <a:defRPr/>
            </a:pPr>
            <a:r>
              <a:rPr lang="en-CA" altLang="en-US" dirty="0"/>
              <a:t>CASIO</a:t>
            </a:r>
          </a:p>
          <a:p>
            <a:pPr lvl="1">
              <a:defRPr/>
            </a:pPr>
            <a:r>
              <a:rPr lang="en-CA" altLang="en-US" dirty="0"/>
              <a:t>fx-100MS, fx-115MS,</a:t>
            </a:r>
          </a:p>
          <a:p>
            <a:pPr lvl="1">
              <a:defRPr/>
            </a:pPr>
            <a:r>
              <a:rPr lang="en-CA" altLang="en-US" dirty="0"/>
              <a:t>fx-260, fx-570MS,</a:t>
            </a:r>
          </a:p>
          <a:p>
            <a:pPr lvl="1">
              <a:defRPr/>
            </a:pPr>
            <a:r>
              <a:rPr lang="en-CA" altLang="en-US" dirty="0"/>
              <a:t>fx-991MS, fx-992S</a:t>
            </a:r>
          </a:p>
          <a:p>
            <a:pPr>
              <a:defRPr/>
            </a:pPr>
            <a:r>
              <a:rPr lang="en-CA" altLang="en-US" dirty="0"/>
              <a:t>SHARP</a:t>
            </a:r>
          </a:p>
          <a:p>
            <a:pPr lvl="1">
              <a:defRPr/>
            </a:pPr>
            <a:r>
              <a:rPr lang="en-CA" altLang="en-US" dirty="0"/>
              <a:t>EL-510, EL-520, </a:t>
            </a:r>
          </a:p>
          <a:p>
            <a:pPr lvl="1">
              <a:defRPr/>
            </a:pPr>
            <a:r>
              <a:rPr lang="en-CA" altLang="en-US" dirty="0"/>
              <a:t>EL-531, EL-546</a:t>
            </a:r>
          </a:p>
          <a:p>
            <a:pPr lvl="1">
              <a:defRPr/>
            </a:pPr>
            <a:r>
              <a:rPr lang="en-CA" altLang="en-US" dirty="0"/>
              <a:t>Models extensions are acceptable.</a:t>
            </a:r>
          </a:p>
          <a:p>
            <a:pPr lvl="1" eaLnBrk="1" hangingPunct="1">
              <a:defRPr/>
            </a:pPr>
            <a:endParaRPr lang="en-US" altLang="en-US" sz="2400" dirty="0"/>
          </a:p>
        </p:txBody>
      </p:sp>
      <p:pic>
        <p:nvPicPr>
          <p:cNvPr id="39940" name="Picture 2" descr="fx-992S">
            <a:extLst>
              <a:ext uri="{FF2B5EF4-FFF2-40B4-BE49-F238E27FC236}">
                <a16:creationId xmlns:a16="http://schemas.microsoft.com/office/drawing/2014/main" id="{BA57DEC4-926F-4C51-81FC-C8FC4B6B9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2138362"/>
            <a:ext cx="1911350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6" descr="EL546XBWH.jpg">
            <a:extLst>
              <a:ext uri="{FF2B5EF4-FFF2-40B4-BE49-F238E27FC236}">
                <a16:creationId xmlns:a16="http://schemas.microsoft.com/office/drawing/2014/main" id="{2D26A8A3-C6F6-4B92-ABE3-BB9EA7D57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1905000"/>
            <a:ext cx="1720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Oval 1">
            <a:extLst>
              <a:ext uri="{FF2B5EF4-FFF2-40B4-BE49-F238E27FC236}">
                <a16:creationId xmlns:a16="http://schemas.microsoft.com/office/drawing/2014/main" id="{3F29BBA5-3151-4937-BB88-AF613A657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665538"/>
            <a:ext cx="609600" cy="457200"/>
          </a:xfrm>
          <a:prstGeom prst="ellips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14A5-D86E-4BB0-9C6E-75B7E6A2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 (L1, L3)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7269EC-9A66-4E5A-ADC9-1BD6FE9D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Science – A new approach to understand/model unknown system</a:t>
            </a:r>
          </a:p>
          <a:p>
            <a:pPr lvl="1"/>
            <a:r>
              <a:rPr lang="en-CA" dirty="0"/>
              <a:t>Empirical science, theoretical science, computational science </a:t>
            </a:r>
          </a:p>
          <a:p>
            <a:pPr lvl="1"/>
            <a:endParaRPr lang="en-CA" dirty="0"/>
          </a:p>
          <a:p>
            <a:r>
              <a:rPr lang="en-CA" dirty="0"/>
              <a:t>Security: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CIA</a:t>
            </a:r>
            <a:r>
              <a:rPr lang="en-CA" b="1" dirty="0"/>
              <a:t> </a:t>
            </a:r>
            <a:r>
              <a:rPr lang="en-CA" dirty="0"/>
              <a:t>for security evaluation</a:t>
            </a:r>
          </a:p>
          <a:p>
            <a:pPr lvl="1"/>
            <a:r>
              <a:rPr lang="en-CA" dirty="0"/>
              <a:t>Security/Ethical implication of AI/DS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1BF79-3F4B-431C-851F-15DBE759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05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14A5-D86E-4BB0-9C6E-75B7E6A2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Experimental Protocol (L4)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7269EC-9A66-4E5A-ADC9-1BD6FE9D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Supervised vs. Unsupervised Learning (&amp; semi-)</a:t>
            </a:r>
          </a:p>
          <a:p>
            <a:r>
              <a:rPr lang="en-CA" dirty="0"/>
              <a:t>Classification vs. Prediction/Regression</a:t>
            </a:r>
          </a:p>
          <a:p>
            <a:r>
              <a:rPr lang="en-CA" dirty="0"/>
              <a:t>Macro-average vs. Micro-average</a:t>
            </a:r>
          </a:p>
          <a:p>
            <a:r>
              <a:rPr lang="en-CA" dirty="0"/>
              <a:t>Bias vs. variance</a:t>
            </a:r>
          </a:p>
          <a:p>
            <a:r>
              <a:rPr lang="en-CA" dirty="0"/>
              <a:t>Overfitting vs. </a:t>
            </a:r>
            <a:r>
              <a:rPr lang="en-CA"/>
              <a:t>underfitting</a:t>
            </a:r>
            <a:endParaRPr lang="en-CA" dirty="0"/>
          </a:p>
          <a:p>
            <a:endParaRPr lang="en-CA" dirty="0"/>
          </a:p>
          <a:p>
            <a:r>
              <a:rPr lang="en-CA" dirty="0"/>
              <a:t>Hold-out method (with validation set)</a:t>
            </a:r>
          </a:p>
          <a:p>
            <a:pPr lvl="1"/>
            <a:r>
              <a:rPr lang="en-CA" dirty="0"/>
              <a:t>Purpose of different set</a:t>
            </a:r>
          </a:p>
          <a:p>
            <a:r>
              <a:rPr lang="en-CA" dirty="0"/>
              <a:t>Cross-validation</a:t>
            </a:r>
          </a:p>
          <a:p>
            <a:r>
              <a:rPr lang="en-CA" dirty="0"/>
              <a:t>.632 </a:t>
            </a:r>
            <a:r>
              <a:rPr lang="en-CA" dirty="0" err="1"/>
              <a:t>Boostrapping</a:t>
            </a:r>
            <a:endParaRPr lang="en-CA" dirty="0"/>
          </a:p>
          <a:p>
            <a:endParaRPr lang="en-CA" dirty="0"/>
          </a:p>
          <a:p>
            <a:r>
              <a:rPr lang="en-CA" dirty="0"/>
              <a:t>Hyperparameter tuning (as a DS life cycle)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1BF79-3F4B-431C-851F-15DBE759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37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14A5-D86E-4BB0-9C6E-75B7E6A2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Understanding the data (L5)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7269EC-9A66-4E5A-ADC9-1BD6FE9D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attribute</a:t>
            </a:r>
          </a:p>
          <a:p>
            <a:pPr lvl="1"/>
            <a:r>
              <a:rPr lang="en-CA" dirty="0"/>
              <a:t>Ordinal vs. categorical</a:t>
            </a:r>
          </a:p>
          <a:p>
            <a:endParaRPr lang="en-CA" dirty="0"/>
          </a:p>
          <a:p>
            <a:r>
              <a:rPr lang="en-CA" dirty="0"/>
              <a:t>Preprocessing</a:t>
            </a:r>
          </a:p>
          <a:p>
            <a:r>
              <a:rPr lang="en-CA" dirty="0"/>
              <a:t>Normalization</a:t>
            </a:r>
          </a:p>
          <a:p>
            <a:r>
              <a:rPr lang="en-CA" dirty="0"/>
              <a:t>Standardization</a:t>
            </a:r>
          </a:p>
          <a:p>
            <a:r>
              <a:rPr lang="en-CA" dirty="0"/>
              <a:t>Discretization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1BF79-3F4B-431C-851F-15DBE759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3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14A5-D86E-4BB0-9C6E-75B7E6A2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Classifiers/Regressors (L2, L7-L11)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7269EC-9A66-4E5A-ADC9-1BD6FE9D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Know decision boundaries (what it may look like)</a:t>
            </a:r>
          </a:p>
          <a:p>
            <a:r>
              <a:rPr lang="en-CA" dirty="0"/>
              <a:t>What are the limitations?</a:t>
            </a:r>
          </a:p>
          <a:p>
            <a:r>
              <a:rPr lang="en-CA" dirty="0"/>
              <a:t>How to regularize (if any)?</a:t>
            </a:r>
          </a:p>
          <a:p>
            <a:r>
              <a:rPr lang="en-CA" dirty="0"/>
              <a:t>Generative model/Discriminative model?</a:t>
            </a:r>
          </a:p>
          <a:p>
            <a:r>
              <a:rPr lang="en-CA" dirty="0"/>
              <a:t>Eager learner/Lazy learner?</a:t>
            </a:r>
          </a:p>
          <a:p>
            <a:r>
              <a:rPr lang="en-CA" dirty="0"/>
              <a:t>Parametric model/Non-parametric model?</a:t>
            </a:r>
          </a:p>
          <a:p>
            <a:r>
              <a:rPr lang="en-CA" dirty="0"/>
              <a:t>Flexible/Inflexible (</a:t>
            </a:r>
            <a:r>
              <a:rPr lang="en-CA" dirty="0" err="1"/>
              <a:t>w.r.t.</a:t>
            </a:r>
            <a:r>
              <a:rPr lang="en-CA" dirty="0"/>
              <a:t> different hyperparameter)?</a:t>
            </a:r>
          </a:p>
          <a:p>
            <a:pPr lvl="1"/>
            <a:r>
              <a:rPr lang="en-CA" dirty="0"/>
              <a:t>So you know what to do to reduce bias</a:t>
            </a:r>
          </a:p>
          <a:p>
            <a:pPr lvl="1"/>
            <a:r>
              <a:rPr lang="en-CA" dirty="0"/>
              <a:t>You know what to do to reduce variance</a:t>
            </a:r>
          </a:p>
          <a:p>
            <a:r>
              <a:rPr lang="en-CA" dirty="0"/>
              <a:t>Interpretability</a:t>
            </a:r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1BF79-3F4B-431C-851F-15DBE759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20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14A5-D86E-4BB0-9C6E-75B7E6A2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Tree[s] (for classification) L7-L8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7269EC-9A66-4E5A-ADC9-1BD6FE9D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336"/>
            <a:ext cx="7886700" cy="543614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How to create a node in a tree, given a dataset.</a:t>
            </a:r>
          </a:p>
          <a:p>
            <a:pPr lvl="1"/>
            <a:r>
              <a:rPr lang="en-CA" b="1" i="1" dirty="0">
                <a:solidFill>
                  <a:srgbClr val="FF0000"/>
                </a:solidFill>
              </a:rPr>
              <a:t>Calculator to calculate log with base 2</a:t>
            </a:r>
          </a:p>
          <a:p>
            <a:r>
              <a:rPr lang="en-CA" dirty="0"/>
              <a:t>What is the problem of information gain? </a:t>
            </a:r>
          </a:p>
          <a:p>
            <a:r>
              <a:rPr lang="en-CA" dirty="0"/>
              <a:t>How </a:t>
            </a:r>
            <a:r>
              <a:rPr lang="en-CA" b="1" dirty="0">
                <a:solidFill>
                  <a:srgbClr val="FF0000"/>
                </a:solidFill>
              </a:rPr>
              <a:t>gain ratio </a:t>
            </a:r>
            <a:r>
              <a:rPr lang="en-CA" dirty="0"/>
              <a:t>solve this problem?</a:t>
            </a:r>
          </a:p>
          <a:p>
            <a:r>
              <a:rPr lang="en-CA" dirty="0"/>
              <a:t>What are the metric used for selecting features?</a:t>
            </a:r>
          </a:p>
          <a:p>
            <a:pPr lvl="1"/>
            <a:r>
              <a:rPr lang="en-US" dirty="0">
                <a:ea typeface="新細明體" panose="020B0604030504040204" pitchFamily="18" charset="-120"/>
              </a:rPr>
              <a:t>ID3</a:t>
            </a:r>
          </a:p>
          <a:p>
            <a:pPr lvl="1"/>
            <a:r>
              <a:rPr lang="en-US" dirty="0">
                <a:ea typeface="新細明體" panose="020B0604030504040204" pitchFamily="18" charset="-120"/>
              </a:rPr>
              <a:t>CART</a:t>
            </a:r>
          </a:p>
          <a:p>
            <a:pPr lvl="1"/>
            <a:r>
              <a:rPr lang="en-US" dirty="0">
                <a:ea typeface="新細明體" panose="020B0604030504040204" pitchFamily="18" charset="-120"/>
              </a:rPr>
              <a:t>C4.5</a:t>
            </a:r>
          </a:p>
          <a:p>
            <a:pPr lvl="1"/>
            <a:endParaRPr lang="en-CA" dirty="0"/>
          </a:p>
          <a:p>
            <a:r>
              <a:rPr lang="en-CA" dirty="0"/>
              <a:t>How to handle numeric value attribute</a:t>
            </a:r>
          </a:p>
          <a:p>
            <a:r>
              <a:rPr lang="en-CA" dirty="0"/>
              <a:t>Pre-pruning/Post-pruning</a:t>
            </a:r>
          </a:p>
          <a:p>
            <a:r>
              <a:rPr lang="en-CA" dirty="0"/>
              <a:t>Random Forest vs Single Tree</a:t>
            </a:r>
          </a:p>
          <a:p>
            <a:pPr lvl="1"/>
            <a:r>
              <a:rPr lang="en-CA" dirty="0"/>
              <a:t>Build-in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1BF79-3F4B-431C-851F-15DBE759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D5C5-9DE9-4D9C-B522-8E0EC6C609B4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13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512</Words>
  <Application>Microsoft Office PowerPoint</Application>
  <PresentationFormat>On-screen Show (4:3)</PresentationFormat>
  <Paragraphs>132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CISC 372  T1 Review</vt:lpstr>
      <vt:lpstr>IT IS REWIND TIME</vt:lpstr>
      <vt:lpstr>E-mail Policy</vt:lpstr>
      <vt:lpstr>Calculator with “log” function</vt:lpstr>
      <vt:lpstr>Background (L1, L3)</vt:lpstr>
      <vt:lpstr>Experimental Protocol (L4)</vt:lpstr>
      <vt:lpstr>Understanding the data (L5)</vt:lpstr>
      <vt:lpstr>Classifiers/Regressors (L2, L7-L11)</vt:lpstr>
      <vt:lpstr>Decision Tree[s] (for classification) L7-L8</vt:lpstr>
      <vt:lpstr>XGboost L9</vt:lpstr>
      <vt:lpstr>Neural Network (L10-L11)</vt:lpstr>
      <vt:lpstr>Instance-based Learning &amp; Naïve Bayesian L11</vt:lpstr>
      <vt:lpstr>What is not covered?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372  Advanced Data Analytics</dc:title>
  <dc:creator>Steven Ding</dc:creator>
  <cp:lastModifiedBy>Steven Ding</cp:lastModifiedBy>
  <cp:revision>536</cp:revision>
  <dcterms:created xsi:type="dcterms:W3CDTF">2020-01-06T16:44:02Z</dcterms:created>
  <dcterms:modified xsi:type="dcterms:W3CDTF">2020-01-30T17:00:35Z</dcterms:modified>
</cp:coreProperties>
</file>