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5" r:id="rId10"/>
    <p:sldId id="267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91E075-471A-484E-9D21-CEA9E75D76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E4F71A-8E1F-437C-A13E-32BD47D06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386178-B5FB-4241-9375-73C36EDAB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9072C-31DE-4118-A931-210BCC1E91F5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D5195E-14B0-4063-90D7-A77B27B03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8192E1-9A94-4D3B-96F8-136286278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19C8-79F2-491E-8D2E-77F7075D7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50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C8F018-E3F2-4AAF-A752-8FD3A3FA8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A6E120-3FEB-4C90-88F7-0BB37AAA2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C9AF57-F907-49C7-8DBB-1D090CDD3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9072C-31DE-4118-A931-210BCC1E91F5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CF21A0-EAA1-4289-A4D9-0D3B21E86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3E9EBF-9D09-4CA8-9F9C-B1F834B7B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19C8-79F2-491E-8D2E-77F7075D7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654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F572735-B56C-4827-8B19-9C940B1D5A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D67EDF-9360-4D81-8376-45EBB8D35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FCCD53-7FCF-499B-B3A8-29149DE94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9072C-31DE-4118-A931-210BCC1E91F5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DAF66F-F641-410E-B121-73AC37D59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759BB3-4E86-4965-9034-6192ED576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19C8-79F2-491E-8D2E-77F7075D7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195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0F27A2-C9BF-4D5A-A2A9-F2B724059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98CC0-DCDC-4254-9D2C-2AD8CA8E3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31029B-E71E-4F54-B8C2-6271D98CC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9072C-31DE-4118-A931-210BCC1E91F5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9453E2-385B-4858-8FB6-53D75367D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C5CCA0-BCCB-4C94-8459-C927F282E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19C8-79F2-491E-8D2E-77F7075D7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334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8E6441-AE7D-44F3-AEAE-5066CED62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C68494-C11F-42E6-ACF1-A42707A0B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899D01-C36A-47E6-B05B-7D179D523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9072C-31DE-4118-A931-210BCC1E91F5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C9EA9D-10E7-4B2E-9ACF-D1A4A3721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3DC508-B008-43F9-8FDE-FD5AC0BB8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19C8-79F2-491E-8D2E-77F7075D7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441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07FAAA-FCA6-431E-94AF-374E1AE24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524902-A491-4463-8B69-17805598BA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099984-35A2-40BA-9641-5091A8469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7F799E-129B-4608-900F-C5153A239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9072C-31DE-4118-A931-210BCC1E91F5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924081-BC8E-4BA8-B258-BBB68162D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42702A-B6BE-42A5-8FA3-A1DC57CCC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19C8-79F2-491E-8D2E-77F7075D7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377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70C6B5-4723-4A5D-A935-81F9BA0DC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09292C-745E-42DE-928F-CDEA91090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833C0C-A4E7-40AA-813C-DF54089C5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5A252F4-2E6B-457F-8BA2-147D5CB641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8820443-E5BC-4DBF-963F-C4C7B1FC32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76AB75F-7708-4ABD-BCFC-C47C77EBB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9072C-31DE-4118-A931-210BCC1E91F5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F1E6ECD-CC76-496E-B8DD-F62081CE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A5310C7-5B4D-44DB-B922-7859998A2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19C8-79F2-491E-8D2E-77F7075D7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93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82C637-D04C-4125-B324-19FC0E206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7690D9F-5381-4E11-A05D-68152D0CF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9072C-31DE-4118-A931-210BCC1E91F5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CED154-D0C6-4AD7-83EA-D58077F21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470168E-19A6-48A9-A7A7-FF4F99F36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19C8-79F2-491E-8D2E-77F7075D7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781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61E74C0-5DCD-4DAE-ADDC-A86CE3722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9072C-31DE-4118-A931-210BCC1E91F5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C4844BD-9E9E-43E5-AC7F-83B1C3AEB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BB436A-C3A7-4248-9209-7350822A4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19C8-79F2-491E-8D2E-77F7075D7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74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7C938D-BFF3-49F7-A1A3-CD5C66C6B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F2BCCA-60DE-4424-9C6F-813235672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4D40C5-5B20-4D23-92E6-7E2EE5DE4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67CBCB-EE51-43DE-A0E3-003C77C45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9072C-31DE-4118-A931-210BCC1E91F5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ABAC66-16BF-4E36-9AC4-7EF0785FE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11B156-B39C-42C9-BEED-45F5BFB35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19C8-79F2-491E-8D2E-77F7075D7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49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8BBCF5-A25B-43D4-8FFB-668D915FD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A01009B-FAE6-4F2E-9000-A7E9B33C87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A80DA0-78F7-47E4-80EB-6C8CD96AD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DF8CE5-E72D-420B-8A26-D827F1DA9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9072C-31DE-4118-A931-210BCC1E91F5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EAE75E-6200-46CE-B992-6EACCEDCD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68048C-2D4F-46E9-A041-7AB157A11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19C8-79F2-491E-8D2E-77F7075D7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610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95CD8C2-B18B-495D-B62F-9B0FC62A7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E220D1-2828-4648-9823-913B87490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C652AA-7104-4240-BA48-5860969C1F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9072C-31DE-4118-A931-210BCC1E91F5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70A04A-A6F1-4A07-993A-203E18FC4E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D22D3D-9B75-4049-A694-7FAF008952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019C8-79F2-491E-8D2E-77F7075D7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524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F4FDB2-B3E7-45EF-A449-38F46B2D0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7813" y="-97276"/>
            <a:ext cx="9144000" cy="2387600"/>
          </a:xfrm>
        </p:spPr>
        <p:txBody>
          <a:bodyPr/>
          <a:lstStyle/>
          <a:p>
            <a:r>
              <a:rPr lang="en-US" altLang="zh-CN" dirty="0"/>
              <a:t>Vue</a:t>
            </a:r>
            <a:r>
              <a:rPr lang="zh-CN" altLang="en-US" dirty="0"/>
              <a:t> 响应式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E4066D-E5F9-47E0-8E3A-1125130D9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7813" y="2891918"/>
            <a:ext cx="9144000" cy="3343511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今天主要讲的是</a:t>
            </a:r>
            <a:r>
              <a:rPr lang="en-US" altLang="zh-CN" dirty="0" err="1"/>
              <a:t>vue</a:t>
            </a:r>
            <a:r>
              <a:rPr lang="zh-CN" altLang="en-US" dirty="0"/>
              <a:t>如何对响应式数据的处理，他具体做了什么？</a:t>
            </a:r>
            <a:endParaRPr lang="en-US" altLang="zh-CN" dirty="0"/>
          </a:p>
          <a:p>
            <a:pPr algn="l"/>
            <a:r>
              <a:rPr lang="zh-CN" altLang="en-US" dirty="0"/>
              <a:t>下面我们先简单了解一下</a:t>
            </a:r>
            <a:r>
              <a:rPr lang="en-US" altLang="zh-CN" dirty="0"/>
              <a:t>new </a:t>
            </a:r>
            <a:r>
              <a:rPr lang="en-US" altLang="zh-CN" dirty="0" err="1"/>
              <a:t>vue</a:t>
            </a:r>
            <a:r>
              <a:rPr lang="en-US" altLang="zh-CN" dirty="0"/>
              <a:t> </a:t>
            </a:r>
            <a:r>
              <a:rPr lang="zh-CN" altLang="en-US" dirty="0"/>
              <a:t>做的初始化流程，再进行我们的响应式解析。</a:t>
            </a:r>
            <a:endParaRPr lang="en-US" altLang="zh-CN" dirty="0"/>
          </a:p>
          <a:p>
            <a:pPr algn="l"/>
            <a:r>
              <a:rPr lang="zh-CN" altLang="en-US" dirty="0"/>
              <a:t>下面的方法是从</a:t>
            </a:r>
            <a:r>
              <a:rPr lang="en-US" altLang="zh-CN" dirty="0" err="1"/>
              <a:t>vue</a:t>
            </a:r>
            <a:r>
              <a:rPr lang="zh-CN" altLang="en-US" dirty="0"/>
              <a:t>源码里摘出来的，并对一些关系不大的操作进行了过滤，因为</a:t>
            </a:r>
            <a:r>
              <a:rPr lang="en-US" altLang="zh-CN" dirty="0" err="1"/>
              <a:t>vue</a:t>
            </a:r>
            <a:r>
              <a:rPr lang="zh-CN" altLang="en-US" dirty="0"/>
              <a:t>做了很多判断与优化之类的，如果都贴出来代码会非常的长，并且也关联了一些其他内容，有兴趣的小伙伴可以自行去</a:t>
            </a:r>
            <a:r>
              <a:rPr lang="en-US" altLang="zh-CN" dirty="0" err="1"/>
              <a:t>vue</a:t>
            </a:r>
            <a:r>
              <a:rPr lang="zh-CN" altLang="en-US" dirty="0"/>
              <a:t>源码进行查看！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64719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46EBBF-CC77-4054-9EF4-5F3F2EBE4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				   </a:t>
            </a:r>
            <a:r>
              <a:rPr lang="zh-CN" altLang="en-US" dirty="0"/>
              <a:t>关系图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3ADC762-A1C3-48DD-9C14-CB6EFB598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/>
              <a:t>    Observer: </a:t>
            </a:r>
            <a:r>
              <a:rPr lang="zh-CN" altLang="en-US" sz="1800" dirty="0"/>
              <a:t>数据的观察者，让数据对象的读写操作都处于自己的监管之下</a:t>
            </a:r>
          </a:p>
          <a:p>
            <a:pPr marL="0" indent="0">
              <a:buNone/>
            </a:pPr>
            <a:r>
              <a:rPr lang="zh-CN" altLang="en-US" sz="1800" dirty="0"/>
              <a:t>    </a:t>
            </a:r>
            <a:r>
              <a:rPr lang="en-US" altLang="zh-CN" sz="1800" dirty="0"/>
              <a:t>Watcher: </a:t>
            </a:r>
            <a:r>
              <a:rPr lang="zh-CN" altLang="en-US" sz="1800" dirty="0"/>
              <a:t>数据的订阅者，数据的变化会通知到</a:t>
            </a:r>
            <a:r>
              <a:rPr lang="en-US" altLang="zh-CN" sz="1800" dirty="0"/>
              <a:t>Watcher</a:t>
            </a:r>
            <a:r>
              <a:rPr lang="zh-CN" altLang="en-US" sz="1800" dirty="0"/>
              <a:t>，然后由</a:t>
            </a:r>
            <a:r>
              <a:rPr lang="en-US" altLang="zh-CN" sz="1800" dirty="0"/>
              <a:t>Watcher</a:t>
            </a:r>
            <a:r>
              <a:rPr lang="zh-CN" altLang="en-US" sz="1800" dirty="0"/>
              <a:t>进行相应的操作，例如更新视图</a:t>
            </a:r>
          </a:p>
          <a:p>
            <a:pPr marL="0" indent="0">
              <a:buNone/>
            </a:pPr>
            <a:r>
              <a:rPr lang="en-US" altLang="zh-CN" sz="1800" dirty="0"/>
              <a:t>    Dep: Observer</a:t>
            </a:r>
            <a:r>
              <a:rPr lang="zh-CN" altLang="en-US" sz="1800" dirty="0"/>
              <a:t>与</a:t>
            </a:r>
            <a:r>
              <a:rPr lang="en-US" altLang="zh-CN" sz="1800" dirty="0"/>
              <a:t>Watcher</a:t>
            </a:r>
            <a:r>
              <a:rPr lang="zh-CN" altLang="en-US" sz="1800" dirty="0"/>
              <a:t>的纽带，当数据变化时，会被</a:t>
            </a:r>
            <a:r>
              <a:rPr lang="en-US" altLang="zh-CN" sz="1800" dirty="0"/>
              <a:t>Observer</a:t>
            </a:r>
            <a:r>
              <a:rPr lang="zh-CN" altLang="en-US" sz="1800" dirty="0"/>
              <a:t>观察到，然后由</a:t>
            </a:r>
            <a:r>
              <a:rPr lang="en-US" altLang="zh-CN" sz="1800" dirty="0"/>
              <a:t>Dep</a:t>
            </a:r>
            <a:r>
              <a:rPr lang="zh-CN" altLang="en-US" sz="1800" dirty="0"/>
              <a:t>通知到</a:t>
            </a:r>
            <a:r>
              <a:rPr lang="en-US" altLang="zh-CN" sz="1800" dirty="0"/>
              <a:t>Watcher</a:t>
            </a:r>
            <a:endParaRPr lang="zh-CN" altLang="en-US" sz="18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346E613-9F6A-41F6-BD3B-95F197D85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079" y="3306618"/>
            <a:ext cx="5646697" cy="300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679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13D673-9D58-4AD7-BE7D-870B34743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				</a:t>
            </a:r>
            <a:r>
              <a:rPr lang="zh-CN" altLang="en-US" dirty="0"/>
              <a:t>数组处理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488CB5-4175-4279-AC62-056638CB1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err="1"/>
              <a:t>vue</a:t>
            </a:r>
            <a:r>
              <a:rPr lang="zh-CN" altLang="en-US" sz="1800" dirty="0"/>
              <a:t>无法对数组进行监听，但是重写了数组一些方法，其原理也是使用</a:t>
            </a:r>
            <a:r>
              <a:rPr lang="en-US" altLang="zh-CN" sz="1800" dirty="0" err="1"/>
              <a:t>defineProperty</a:t>
            </a:r>
            <a:r>
              <a:rPr lang="zh-CN" altLang="en-US" sz="1800" dirty="0"/>
              <a:t>进行劫持，可以用</a:t>
            </a:r>
            <a:r>
              <a:rPr lang="en-US" altLang="zh-CN" sz="1800" dirty="0"/>
              <a:t>push</a:t>
            </a:r>
            <a:r>
              <a:rPr lang="zh-CN" altLang="en-US" sz="1800" dirty="0"/>
              <a:t>等一些</a:t>
            </a:r>
            <a:r>
              <a:rPr lang="en-US" altLang="zh-CN" sz="1800" dirty="0" err="1"/>
              <a:t>api</a:t>
            </a:r>
            <a:r>
              <a:rPr lang="zh-CN" altLang="en-US" sz="1800" dirty="0"/>
              <a:t>，但是还是无法使用以下的问题：</a:t>
            </a:r>
            <a:endParaRPr lang="en-US" altLang="zh-CN" sz="1800" dirty="0"/>
          </a:p>
          <a:p>
            <a:r>
              <a:rPr lang="en-US" altLang="zh-CN" sz="1800" dirty="0" err="1"/>
              <a:t>vm.items</a:t>
            </a:r>
            <a:r>
              <a:rPr lang="en-US" altLang="zh-CN" sz="1800" dirty="0"/>
              <a:t>[index] = "xxx";</a:t>
            </a:r>
          </a:p>
          <a:p>
            <a:r>
              <a:rPr lang="en-US" altLang="zh-CN" sz="1800" dirty="0" err="1"/>
              <a:t>vm.items.length</a:t>
            </a:r>
            <a:r>
              <a:rPr lang="en-US" altLang="zh-CN" sz="1800" dirty="0"/>
              <a:t> = 100</a:t>
            </a:r>
            <a:r>
              <a:rPr lang="zh-CN" altLang="en-US" sz="1800" dirty="0"/>
              <a:t>；</a:t>
            </a:r>
            <a:endParaRPr lang="en-US" altLang="zh-CN" sz="1800" dirty="0"/>
          </a:p>
          <a:p>
            <a:r>
              <a:rPr lang="zh-CN" altLang="en-US" sz="1800" dirty="0"/>
              <a:t>于是</a:t>
            </a:r>
            <a:r>
              <a:rPr lang="en-US" altLang="zh-CN" sz="1800" dirty="0" err="1"/>
              <a:t>vue</a:t>
            </a:r>
            <a:r>
              <a:rPr lang="zh-CN" altLang="en-US" sz="1800" dirty="0"/>
              <a:t>提供了</a:t>
            </a:r>
            <a:r>
              <a:rPr lang="en-US" altLang="zh-CN" sz="1800" dirty="0"/>
              <a:t>$set </a:t>
            </a:r>
            <a:r>
              <a:rPr lang="zh-CN" altLang="en-US" sz="1800" dirty="0"/>
              <a:t>的</a:t>
            </a:r>
            <a:r>
              <a:rPr lang="en-US" altLang="zh-CN" sz="1800" dirty="0" err="1"/>
              <a:t>api</a:t>
            </a:r>
            <a:r>
              <a:rPr lang="zh-CN" altLang="en-US" sz="1800" dirty="0"/>
              <a:t>，内部调用了重写过的</a:t>
            </a:r>
            <a:r>
              <a:rPr lang="en-US" altLang="zh-CN" sz="1800" dirty="0" err="1"/>
              <a:t>api</a:t>
            </a:r>
            <a:r>
              <a:rPr lang="zh-CN" altLang="en-US" sz="1800" dirty="0"/>
              <a:t>，进行了一层包装，自动触发</a:t>
            </a:r>
            <a:r>
              <a:rPr lang="en-US" altLang="zh-CN" sz="1800" dirty="0" err="1"/>
              <a:t>dep.notify</a:t>
            </a:r>
            <a:r>
              <a:rPr lang="en-US" altLang="zh-CN" sz="1800" dirty="0"/>
              <a:t>()</a:t>
            </a:r>
            <a:r>
              <a:rPr lang="zh-CN" altLang="en-US" sz="1800" dirty="0"/>
              <a:t>方法进行</a:t>
            </a:r>
            <a:r>
              <a:rPr lang="en-US" altLang="zh-CN" sz="1800" dirty="0" err="1"/>
              <a:t>dom</a:t>
            </a:r>
            <a:r>
              <a:rPr lang="zh-CN" altLang="en-US" sz="1800" dirty="0"/>
              <a:t>更新</a:t>
            </a:r>
          </a:p>
        </p:txBody>
      </p:sp>
    </p:spTree>
    <p:extLst>
      <p:ext uri="{BB962C8B-B14F-4D97-AF65-F5344CB8AC3E}">
        <p14:creationId xmlns:p14="http://schemas.microsoft.com/office/powerpoint/2010/main" val="342798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42F10B-D9AC-4FA2-8CC6-175985408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848"/>
            <a:ext cx="10515600" cy="1325563"/>
          </a:xfrm>
        </p:spPr>
        <p:txBody>
          <a:bodyPr/>
          <a:lstStyle/>
          <a:p>
            <a:r>
              <a:rPr lang="en-US" altLang="zh-CN" dirty="0"/>
              <a:t>			</a:t>
            </a:r>
            <a:r>
              <a:rPr lang="zh-CN" altLang="en-US" dirty="0"/>
              <a:t>了解</a:t>
            </a:r>
            <a:r>
              <a:rPr lang="en-US" altLang="zh-CN" dirty="0"/>
              <a:t>new </a:t>
            </a:r>
            <a:r>
              <a:rPr lang="en-US" altLang="zh-CN" dirty="0" err="1"/>
              <a:t>vue</a:t>
            </a:r>
            <a:r>
              <a:rPr lang="en-US" altLang="zh-CN" dirty="0"/>
              <a:t> </a:t>
            </a:r>
            <a:r>
              <a:rPr lang="zh-CN" altLang="en-US" dirty="0"/>
              <a:t>的前置知识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F5DBCD-518B-4E28-9ED0-4778D7519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924" y="1313233"/>
            <a:ext cx="10515600" cy="4795635"/>
          </a:xfrm>
        </p:spPr>
        <p:txBody>
          <a:bodyPr/>
          <a:lstStyle/>
          <a:p>
            <a:pPr marL="1371600" lvl="3" indent="0">
              <a:buNone/>
            </a:pPr>
            <a:r>
              <a:rPr lang="en-US" altLang="zh-CN" dirty="0"/>
              <a:t>	</a:t>
            </a:r>
          </a:p>
          <a:p>
            <a:pPr marL="1371600" lvl="3" indent="0">
              <a:buNone/>
            </a:pPr>
            <a:r>
              <a:rPr lang="en-US" altLang="zh-CN" dirty="0"/>
              <a:t>		</a:t>
            </a:r>
          </a:p>
          <a:p>
            <a:pPr marL="1371600" lvl="3" indent="0">
              <a:buNone/>
            </a:pPr>
            <a:endParaRPr lang="en-US" altLang="zh-CN" dirty="0"/>
          </a:p>
          <a:p>
            <a:pPr marL="1371600" lvl="3" indent="0">
              <a:buNone/>
            </a:pPr>
            <a:r>
              <a:rPr lang="en-US" altLang="zh-CN" dirty="0"/>
              <a:t>		new Vue</a:t>
            </a:r>
            <a:r>
              <a:rPr lang="zh-CN" altLang="en-US" dirty="0"/>
              <a:t>（</a:t>
            </a:r>
            <a:r>
              <a:rPr lang="en-US" altLang="zh-CN" dirty="0"/>
              <a:t>options</a:t>
            </a:r>
            <a:r>
              <a:rPr lang="zh-CN" altLang="en-US" dirty="0"/>
              <a:t>）            </a:t>
            </a:r>
          </a:p>
        </p:txBody>
      </p:sp>
      <p:sp>
        <p:nvSpPr>
          <p:cNvPr id="4" name="箭头: 下 3">
            <a:extLst>
              <a:ext uri="{FF2B5EF4-FFF2-40B4-BE49-F238E27FC236}">
                <a16:creationId xmlns:a16="http://schemas.microsoft.com/office/drawing/2014/main" id="{FC37AAF8-6697-45E8-ACDE-9816D5BC575B}"/>
              </a:ext>
            </a:extLst>
          </p:cNvPr>
          <p:cNvSpPr/>
          <p:nvPr/>
        </p:nvSpPr>
        <p:spPr>
          <a:xfrm>
            <a:off x="4088860" y="2686422"/>
            <a:ext cx="729574" cy="7003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C37E1281-5D6C-43B6-AA42-4BF4651D6118}"/>
              </a:ext>
            </a:extLst>
          </p:cNvPr>
          <p:cNvSpPr/>
          <p:nvPr/>
        </p:nvSpPr>
        <p:spPr>
          <a:xfrm>
            <a:off x="5828490" y="2201053"/>
            <a:ext cx="535022" cy="4766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7DBBF30-F641-4540-B288-6CBA3CF59886}"/>
              </a:ext>
            </a:extLst>
          </p:cNvPr>
          <p:cNvSpPr/>
          <p:nvPr/>
        </p:nvSpPr>
        <p:spPr>
          <a:xfrm>
            <a:off x="6955276" y="1807528"/>
            <a:ext cx="2422187" cy="14640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Porps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Methods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Watch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75AFD8D-7F90-4957-98FB-11F7A87CF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408" y="3485657"/>
            <a:ext cx="4006477" cy="3104495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A37A5B99-DF7E-4549-B314-9305601D1102}"/>
              </a:ext>
            </a:extLst>
          </p:cNvPr>
          <p:cNvSpPr/>
          <p:nvPr/>
        </p:nvSpPr>
        <p:spPr>
          <a:xfrm>
            <a:off x="6955276" y="3586461"/>
            <a:ext cx="3696511" cy="23085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关于我们本期的响应式核心方法则在</a:t>
            </a:r>
            <a:r>
              <a:rPr lang="en-US" altLang="zh-CN" dirty="0" err="1"/>
              <a:t>initData</a:t>
            </a:r>
            <a:r>
              <a:rPr lang="en-US" altLang="zh-CN" dirty="0"/>
              <a:t>()</a:t>
            </a:r>
            <a:r>
              <a:rPr lang="zh-CN" altLang="en-US" dirty="0"/>
              <a:t>方法里开始，会进行对</a:t>
            </a:r>
            <a:r>
              <a:rPr lang="en-US" altLang="zh-CN" dirty="0"/>
              <a:t>data</a:t>
            </a:r>
            <a:r>
              <a:rPr lang="zh-CN" altLang="en-US" dirty="0"/>
              <a:t>的一系列初始化做一些校验并且变为响应式对象的操作</a:t>
            </a:r>
          </a:p>
        </p:txBody>
      </p:sp>
    </p:spTree>
    <p:extLst>
      <p:ext uri="{BB962C8B-B14F-4D97-AF65-F5344CB8AC3E}">
        <p14:creationId xmlns:p14="http://schemas.microsoft.com/office/powerpoint/2010/main" val="465967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FB94B5-CFB1-4905-91E7-792150179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				</a:t>
            </a:r>
            <a:r>
              <a:rPr lang="en-US" altLang="zh-CN" dirty="0" err="1"/>
              <a:t>initData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7A2AB4-2D27-47B1-9845-797E30D94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736" y="142679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1800" dirty="0" err="1"/>
              <a:t>Initdata</a:t>
            </a:r>
            <a:r>
              <a:rPr lang="zh-CN" altLang="en-US" sz="1800" dirty="0"/>
              <a:t>做的事情：</a:t>
            </a:r>
            <a:endParaRPr lang="en-US" altLang="zh-CN" sz="1800" dirty="0"/>
          </a:p>
          <a:p>
            <a:r>
              <a:rPr lang="en-US" altLang="zh-CN" sz="1800" dirty="0"/>
              <a:t>1.initdata</a:t>
            </a:r>
            <a:r>
              <a:rPr lang="zh-CN" altLang="en-US" sz="1800" dirty="0"/>
              <a:t>函数会对</a:t>
            </a:r>
            <a:r>
              <a:rPr lang="en-US" altLang="zh-CN" sz="1800" dirty="0"/>
              <a:t>data</a:t>
            </a:r>
            <a:r>
              <a:rPr lang="zh-CN" altLang="en-US" sz="1800" dirty="0"/>
              <a:t>进行判断，因为我们</a:t>
            </a:r>
            <a:r>
              <a:rPr lang="en-US" altLang="zh-CN" sz="1800" dirty="0"/>
              <a:t>data</a:t>
            </a:r>
            <a:r>
              <a:rPr lang="zh-CN" altLang="en-US" sz="1800" dirty="0"/>
              <a:t>可以有两种写法，一种是用一个闭包返回，另一种则是直接声明一个对象，所以如果是</a:t>
            </a:r>
            <a:r>
              <a:rPr lang="en-US" altLang="zh-CN" sz="1800" dirty="0"/>
              <a:t>data</a:t>
            </a:r>
            <a:r>
              <a:rPr lang="zh-CN" altLang="en-US" sz="1800" dirty="0"/>
              <a:t>是函数，则执行它并取到返回的对象，否则直接取</a:t>
            </a:r>
            <a:r>
              <a:rPr lang="en-US" altLang="zh-CN" sz="1800" dirty="0"/>
              <a:t>data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r>
              <a:rPr lang="en-US" altLang="zh-CN" sz="1800" dirty="0"/>
              <a:t>2.</a:t>
            </a:r>
            <a:r>
              <a:rPr lang="zh-CN" altLang="en-US" sz="1800" dirty="0"/>
              <a:t>虽然我们传进去的</a:t>
            </a:r>
            <a:r>
              <a:rPr lang="en-US" altLang="zh-CN" sz="1800" dirty="0"/>
              <a:t>data</a:t>
            </a:r>
            <a:r>
              <a:rPr lang="zh-CN" altLang="en-US" sz="1800" dirty="0"/>
              <a:t>挂载在</a:t>
            </a:r>
            <a:r>
              <a:rPr lang="en-US" altLang="zh-CN" sz="1800" dirty="0"/>
              <a:t>_data</a:t>
            </a:r>
            <a:r>
              <a:rPr lang="zh-CN" altLang="en-US" sz="1800" dirty="0"/>
              <a:t>里，但是我们可以直接通过</a:t>
            </a:r>
            <a:r>
              <a:rPr lang="en-US" altLang="zh-CN" sz="1800" dirty="0" err="1"/>
              <a:t>this.key</a:t>
            </a:r>
            <a:r>
              <a:rPr lang="zh-CN" altLang="en-US" sz="1800" dirty="0"/>
              <a:t>来调用，这里</a:t>
            </a:r>
            <a:r>
              <a:rPr lang="en-US" altLang="zh-CN" sz="1800" dirty="0" err="1"/>
              <a:t>vue</a:t>
            </a:r>
            <a:r>
              <a:rPr lang="zh-CN" altLang="en-US" sz="1800" dirty="0"/>
              <a:t>做了一层代理，用了</a:t>
            </a:r>
            <a:r>
              <a:rPr lang="en-US" altLang="zh-CN" sz="1800" dirty="0" err="1"/>
              <a:t>defineProperty</a:t>
            </a:r>
            <a:r>
              <a:rPr lang="zh-CN" altLang="en-US" sz="1800" dirty="0"/>
              <a:t>，对</a:t>
            </a:r>
            <a:r>
              <a:rPr lang="en-US" altLang="zh-CN" sz="1800" dirty="0" err="1"/>
              <a:t>vue</a:t>
            </a:r>
            <a:r>
              <a:rPr lang="zh-CN" altLang="en-US" sz="1800" dirty="0"/>
              <a:t>实例上的</a:t>
            </a:r>
            <a:r>
              <a:rPr lang="en-US" altLang="zh-CN" sz="1800" dirty="0"/>
              <a:t>key</a:t>
            </a:r>
            <a:r>
              <a:rPr lang="zh-CN" altLang="en-US" sz="1800" dirty="0"/>
              <a:t> 的属性描述符</a:t>
            </a:r>
            <a:r>
              <a:rPr lang="en-US" altLang="zh-CN" sz="1800" dirty="0"/>
              <a:t>get </a:t>
            </a:r>
            <a:r>
              <a:rPr lang="zh-CN" altLang="en-US" sz="1800" dirty="0"/>
              <a:t>与 </a:t>
            </a:r>
            <a:r>
              <a:rPr lang="en-US" altLang="zh-CN" sz="1800" dirty="0"/>
              <a:t>set</a:t>
            </a:r>
            <a:r>
              <a:rPr lang="zh-CN" altLang="en-US" sz="1800" dirty="0"/>
              <a:t>，都进行了对</a:t>
            </a:r>
            <a:r>
              <a:rPr lang="en-US" altLang="zh-CN" sz="1800" dirty="0"/>
              <a:t>_data</a:t>
            </a:r>
            <a:r>
              <a:rPr lang="zh-CN" altLang="en-US" sz="1800" dirty="0"/>
              <a:t>的映射，从而关联</a:t>
            </a:r>
            <a:endParaRPr lang="en-US" altLang="zh-CN" sz="1800" dirty="0"/>
          </a:p>
          <a:p>
            <a:r>
              <a:rPr lang="en-US" altLang="zh-CN" sz="1800" dirty="0"/>
              <a:t>3.</a:t>
            </a:r>
            <a:r>
              <a:rPr lang="zh-CN" altLang="en-US" sz="1800" dirty="0"/>
              <a:t>调用</a:t>
            </a:r>
            <a:r>
              <a:rPr lang="en-US" altLang="zh-CN" sz="1800" dirty="0"/>
              <a:t>observe</a:t>
            </a:r>
            <a:r>
              <a:rPr lang="zh-CN" altLang="en-US" sz="1800" dirty="0"/>
              <a:t>方法监测数据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B268CFF-4CF8-47AD-B416-F323B0659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2798" y="3496564"/>
            <a:ext cx="6289438" cy="180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935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390A11-154D-41AE-92D1-62678467A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				observe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85B0A4-607E-4B7E-96DF-45601054D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/>
              <a:t>Observe</a:t>
            </a:r>
            <a:r>
              <a:rPr lang="zh-CN" altLang="en-US" sz="1800" dirty="0"/>
              <a:t>做了什么：</a:t>
            </a:r>
            <a:endParaRPr lang="en-US" altLang="zh-CN" sz="1800" dirty="0"/>
          </a:p>
          <a:p>
            <a:r>
              <a:rPr lang="en-US" altLang="zh-CN" sz="1800" dirty="0"/>
              <a:t>1.</a:t>
            </a:r>
            <a:r>
              <a:rPr lang="zh-CN" altLang="en-US" sz="1800" dirty="0"/>
              <a:t>首先检查传入的参数是否对象和</a:t>
            </a:r>
            <a:r>
              <a:rPr lang="en-US" altLang="zh-CN" sz="1800" dirty="0" err="1"/>
              <a:t>vnode</a:t>
            </a:r>
            <a:r>
              <a:rPr lang="zh-CN" altLang="en-US" sz="1800" dirty="0"/>
              <a:t>实例，是的话</a:t>
            </a:r>
            <a:r>
              <a:rPr lang="en-US" altLang="zh-CN" sz="1800" dirty="0"/>
              <a:t>return</a:t>
            </a:r>
          </a:p>
          <a:p>
            <a:r>
              <a:rPr lang="en-US" altLang="zh-CN" sz="1800" dirty="0"/>
              <a:t>2.</a:t>
            </a:r>
            <a:r>
              <a:rPr lang="zh-CN" altLang="en-US" sz="1800" dirty="0"/>
              <a:t>检查对象上是否有</a:t>
            </a:r>
            <a:r>
              <a:rPr lang="en-US" altLang="zh-CN" sz="1800" dirty="0"/>
              <a:t>__</a:t>
            </a:r>
            <a:r>
              <a:rPr lang="en-US" altLang="zh-CN" sz="1800" dirty="0" err="1"/>
              <a:t>ob</a:t>
            </a:r>
            <a:r>
              <a:rPr lang="en-US" altLang="zh-CN" sz="1800" dirty="0"/>
              <a:t>__</a:t>
            </a:r>
            <a:r>
              <a:rPr lang="zh-CN" altLang="en-US" sz="1800" dirty="0"/>
              <a:t>标识并且是</a:t>
            </a:r>
            <a:r>
              <a:rPr lang="en-US" altLang="zh-CN" sz="1800" dirty="0"/>
              <a:t>Observer</a:t>
            </a:r>
            <a:r>
              <a:rPr lang="zh-CN" altLang="en-US" sz="1800" dirty="0"/>
              <a:t>的实例，是的话直接返回对象的</a:t>
            </a:r>
            <a:r>
              <a:rPr lang="en-US" altLang="zh-CN" sz="1800" dirty="0"/>
              <a:t>__</a:t>
            </a:r>
            <a:r>
              <a:rPr lang="en-US" altLang="zh-CN" sz="1800" dirty="0" err="1"/>
              <a:t>ob</a:t>
            </a:r>
            <a:r>
              <a:rPr lang="en-US" altLang="zh-CN" sz="1800" dirty="0"/>
              <a:t>__</a:t>
            </a:r>
            <a:r>
              <a:rPr lang="zh-CN" altLang="en-US" sz="1800" dirty="0"/>
              <a:t>属性</a:t>
            </a:r>
            <a:endParaRPr lang="en-US" altLang="zh-CN" sz="1800" dirty="0"/>
          </a:p>
          <a:p>
            <a:r>
              <a:rPr lang="en-US" altLang="zh-CN" sz="1800" dirty="0"/>
              <a:t>3.</a:t>
            </a:r>
            <a:r>
              <a:rPr lang="zh-CN" altLang="en-US" sz="1800" dirty="0"/>
              <a:t>如果都不符合上面条件的，并且是数组或者对象，</a:t>
            </a:r>
            <a:r>
              <a:rPr lang="en-US" altLang="zh-CN" sz="1800" dirty="0"/>
              <a:t>new</a:t>
            </a:r>
            <a:r>
              <a:rPr lang="zh-CN" altLang="en-US" sz="1800" dirty="0"/>
              <a:t>一个</a:t>
            </a:r>
            <a:r>
              <a:rPr lang="en-US" altLang="zh-CN" sz="1800" dirty="0"/>
              <a:t>Observer</a:t>
            </a:r>
            <a:r>
              <a:rPr lang="zh-CN" altLang="en-US" sz="1800" dirty="0"/>
              <a:t>，并且返回该对象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A94822D-F244-46DE-A6F8-5E0E67E3A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061" y="3429000"/>
            <a:ext cx="6382702" cy="256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880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445860-9AA1-4D2E-932B-A724B7BBE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				Observer	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1C5674-3B2F-4A87-AE23-1067EB4F7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/>
              <a:t>Observer</a:t>
            </a:r>
            <a:r>
              <a:rPr lang="zh-CN" altLang="en-US" sz="1800" dirty="0"/>
              <a:t>做了什么：</a:t>
            </a:r>
            <a:endParaRPr lang="en-US" altLang="zh-CN" sz="1800" dirty="0"/>
          </a:p>
          <a:p>
            <a:r>
              <a:rPr lang="en-US" altLang="zh-CN" sz="1800" dirty="0"/>
              <a:t>1.new</a:t>
            </a:r>
            <a:r>
              <a:rPr lang="zh-CN" altLang="en-US" sz="1800" dirty="0"/>
              <a:t>一个</a:t>
            </a:r>
            <a:r>
              <a:rPr lang="en-US" altLang="zh-CN" sz="1800" dirty="0"/>
              <a:t>Dep</a:t>
            </a:r>
            <a:r>
              <a:rPr lang="zh-CN" altLang="en-US" sz="1800" dirty="0"/>
              <a:t>实例</a:t>
            </a:r>
            <a:endParaRPr lang="en-US" altLang="zh-CN" sz="1800" dirty="0"/>
          </a:p>
          <a:p>
            <a:r>
              <a:rPr lang="en-US" altLang="zh-CN" sz="1800" dirty="0"/>
              <a:t>2.</a:t>
            </a:r>
            <a:r>
              <a:rPr lang="zh-CN" altLang="en-US" sz="1800" dirty="0"/>
              <a:t>给传入的参数上的</a:t>
            </a:r>
            <a:r>
              <a:rPr lang="en-US" altLang="zh-CN" sz="1800" dirty="0"/>
              <a:t>__</a:t>
            </a:r>
            <a:r>
              <a:rPr lang="en-US" altLang="zh-CN" sz="1800" dirty="0" err="1"/>
              <a:t>ob</a:t>
            </a:r>
            <a:r>
              <a:rPr lang="en-US" altLang="zh-CN" sz="1800" dirty="0"/>
              <a:t>__</a:t>
            </a:r>
            <a:r>
              <a:rPr lang="zh-CN" altLang="en-US" sz="1800" dirty="0"/>
              <a:t>属性赋值为当前</a:t>
            </a:r>
            <a:r>
              <a:rPr lang="en-US" altLang="zh-CN" sz="1800" dirty="0"/>
              <a:t>Observer</a:t>
            </a:r>
            <a:r>
              <a:rPr lang="zh-CN" altLang="en-US" sz="1800" dirty="0"/>
              <a:t>实例，并且将属性描述符设置为不可枚举</a:t>
            </a:r>
            <a:endParaRPr lang="en-US" altLang="zh-CN" sz="1800" dirty="0"/>
          </a:p>
          <a:p>
            <a:r>
              <a:rPr lang="en-US" altLang="zh-CN" sz="1800" dirty="0"/>
              <a:t>3.</a:t>
            </a:r>
            <a:r>
              <a:rPr lang="zh-CN" altLang="en-US" sz="1800" dirty="0"/>
              <a:t>判断传入的参数是数组还是对象，数组的话遍历，并且递归执行</a:t>
            </a:r>
            <a:r>
              <a:rPr lang="en-US" altLang="zh-CN" sz="1800" dirty="0"/>
              <a:t>observe</a:t>
            </a:r>
            <a:r>
              <a:rPr lang="zh-CN" altLang="en-US" sz="1800" dirty="0"/>
              <a:t>方法</a:t>
            </a:r>
            <a:endParaRPr lang="en-US" altLang="zh-CN" sz="1800" dirty="0"/>
          </a:p>
          <a:p>
            <a:r>
              <a:rPr lang="en-US" altLang="zh-CN" sz="1800" dirty="0"/>
              <a:t>4.</a:t>
            </a:r>
            <a:r>
              <a:rPr lang="zh-CN" altLang="en-US" sz="1800" dirty="0"/>
              <a:t>如果是纯对象，遍历对象的</a:t>
            </a:r>
            <a:r>
              <a:rPr lang="en-US" altLang="zh-CN" sz="1800" dirty="0"/>
              <a:t>key</a:t>
            </a:r>
            <a:r>
              <a:rPr lang="zh-CN" altLang="en-US" sz="1800" dirty="0"/>
              <a:t>，对每一个属性进行响应式操作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67F1FD8-5C2E-4FC7-BD98-B9D20A28B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7164" y="3397247"/>
            <a:ext cx="2823570" cy="291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882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694DCF-C450-4EFB-93FD-3EAF6996B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				</a:t>
            </a:r>
            <a:r>
              <a:rPr lang="en-US" altLang="zh-CN" dirty="0" err="1"/>
              <a:t>defineReactive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332629-C098-41BF-9E84-63BE39E18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err="1">
                <a:latin typeface="黑体" panose="02010609060101010101" pitchFamily="49" charset="-122"/>
                <a:ea typeface="黑体" panose="02010609060101010101" pitchFamily="49" charset="-122"/>
              </a:rPr>
              <a:t>defineReactive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做了什么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800" dirty="0" err="1">
                <a:latin typeface="黑体" panose="02010609060101010101" pitchFamily="49" charset="-122"/>
                <a:ea typeface="黑体" panose="02010609060101010101" pitchFamily="49" charset="-122"/>
              </a:rPr>
              <a:t>defineReactive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就是对属性进行响应式操纵的核心方法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1.new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一个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Dup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实例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对属性执行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observe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方法，如果该属性不是对象也不是数组，则返回一个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null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，什么都不做。如果属性还是一个对象或者数组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继续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new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一个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Observer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，并对数组或者对象进行拆分，才能对深层次嵌套的对象属性全部进行响应式监听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 会对每个属性调用</a:t>
            </a:r>
            <a:r>
              <a:rPr lang="en-US" altLang="zh-CN" sz="1800" dirty="0" err="1">
                <a:latin typeface="黑体" panose="02010609060101010101" pitchFamily="49" charset="-122"/>
                <a:ea typeface="黑体" panose="02010609060101010101" pitchFamily="49" charset="-122"/>
              </a:rPr>
              <a:t>defineProperty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方法，并且在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get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set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进行依赖收集以及派发更新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B70E7F-7FDE-4D15-B32F-4D998B5D5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0160" y="460055"/>
            <a:ext cx="2776537" cy="246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971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80DCBD-EABA-4574-93BF-3C288FA35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327" y="1749423"/>
            <a:ext cx="10515600" cy="4351338"/>
          </a:xfrm>
        </p:spPr>
        <p:txBody>
          <a:bodyPr/>
          <a:lstStyle/>
          <a:p>
            <a:pPr lvl="8"/>
            <a:endParaRPr lang="en-US" altLang="zh-CN" dirty="0"/>
          </a:p>
          <a:p>
            <a:pPr lvl="8"/>
            <a:endParaRPr lang="zh-CN" altLang="en-US" dirty="0"/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8F17523C-DC49-492F-84E4-49B4202C5579}"/>
              </a:ext>
            </a:extLst>
          </p:cNvPr>
          <p:cNvSpPr/>
          <p:nvPr/>
        </p:nvSpPr>
        <p:spPr>
          <a:xfrm>
            <a:off x="4789055" y="2495404"/>
            <a:ext cx="554182" cy="8405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7D6C18F-5BB0-4665-8BA2-411CB83EF61D}"/>
              </a:ext>
            </a:extLst>
          </p:cNvPr>
          <p:cNvSpPr/>
          <p:nvPr/>
        </p:nvSpPr>
        <p:spPr>
          <a:xfrm>
            <a:off x="3542145" y="3452740"/>
            <a:ext cx="1145309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array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F4C77FE-8B77-4567-986E-56BD91E26B95}"/>
              </a:ext>
            </a:extLst>
          </p:cNvPr>
          <p:cNvSpPr/>
          <p:nvPr/>
        </p:nvSpPr>
        <p:spPr>
          <a:xfrm>
            <a:off x="5454073" y="3429000"/>
            <a:ext cx="1283854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object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037DF0E-5CF4-43AC-B4F7-75A572077FCF}"/>
              </a:ext>
            </a:extLst>
          </p:cNvPr>
          <p:cNvCxnSpPr>
            <a:cxnSpLocks/>
          </p:cNvCxnSpPr>
          <p:nvPr/>
        </p:nvCxnSpPr>
        <p:spPr>
          <a:xfrm>
            <a:off x="4114798" y="4249376"/>
            <a:ext cx="0" cy="320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20D1F54-C8EC-493A-B2D8-778781E9713E}"/>
              </a:ext>
            </a:extLst>
          </p:cNvPr>
          <p:cNvCxnSpPr>
            <a:cxnSpLocks/>
          </p:cNvCxnSpPr>
          <p:nvPr/>
        </p:nvCxnSpPr>
        <p:spPr>
          <a:xfrm>
            <a:off x="5971309" y="426554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A43AC682-C7A3-4CAC-A319-4FE649D4345C}"/>
              </a:ext>
            </a:extLst>
          </p:cNvPr>
          <p:cNvSpPr/>
          <p:nvPr/>
        </p:nvSpPr>
        <p:spPr>
          <a:xfrm>
            <a:off x="2932562" y="4652384"/>
            <a:ext cx="1754892" cy="720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observeArray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6451015-FD9A-4A63-9B26-EAE0C4ABEDD9}"/>
              </a:ext>
            </a:extLst>
          </p:cNvPr>
          <p:cNvSpPr/>
          <p:nvPr/>
        </p:nvSpPr>
        <p:spPr>
          <a:xfrm>
            <a:off x="5454073" y="4707802"/>
            <a:ext cx="154247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walk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D096E57-232D-4C82-AFC1-28E198E8EC41}"/>
              </a:ext>
            </a:extLst>
          </p:cNvPr>
          <p:cNvCxnSpPr>
            <a:cxnSpLocks/>
          </p:cNvCxnSpPr>
          <p:nvPr/>
        </p:nvCxnSpPr>
        <p:spPr>
          <a:xfrm>
            <a:off x="3810008" y="5503212"/>
            <a:ext cx="0" cy="230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E7201612-C4E2-4DE2-8210-DD26543B4DD8}"/>
              </a:ext>
            </a:extLst>
          </p:cNvPr>
          <p:cNvSpPr/>
          <p:nvPr/>
        </p:nvSpPr>
        <p:spPr>
          <a:xfrm>
            <a:off x="2646219" y="5864512"/>
            <a:ext cx="2170545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observe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0C065A6-CB71-4FF4-A6DD-82C3225D8E03}"/>
              </a:ext>
            </a:extLst>
          </p:cNvPr>
          <p:cNvSpPr/>
          <p:nvPr/>
        </p:nvSpPr>
        <p:spPr>
          <a:xfrm>
            <a:off x="4063998" y="1028919"/>
            <a:ext cx="1976584" cy="440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observe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DBF6616D-FD9D-41B0-A66B-6A89D1B9F726}"/>
              </a:ext>
            </a:extLst>
          </p:cNvPr>
          <p:cNvCxnSpPr/>
          <p:nvPr/>
        </p:nvCxnSpPr>
        <p:spPr>
          <a:xfrm>
            <a:off x="5066146" y="1485394"/>
            <a:ext cx="0" cy="295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516212BE-9836-4A71-9342-4CA47E6749AC}"/>
              </a:ext>
            </a:extLst>
          </p:cNvPr>
          <p:cNvSpPr/>
          <p:nvPr/>
        </p:nvSpPr>
        <p:spPr>
          <a:xfrm>
            <a:off x="4114798" y="1901031"/>
            <a:ext cx="1976584" cy="383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Observer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7A339B33-ACDE-45F6-AC6E-2DA63BCBF7CA}"/>
              </a:ext>
            </a:extLst>
          </p:cNvPr>
          <p:cNvCxnSpPr>
            <a:stCxn id="21" idx="1"/>
            <a:endCxn id="25" idx="1"/>
          </p:cNvCxnSpPr>
          <p:nvPr/>
        </p:nvCxnSpPr>
        <p:spPr>
          <a:xfrm rot="10800000" flipH="1">
            <a:off x="2646218" y="1249366"/>
            <a:ext cx="1417779" cy="4919947"/>
          </a:xfrm>
          <a:prstGeom prst="curvedConnector3">
            <a:avLst>
              <a:gd name="adj1" fmla="val -161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04ADE742-E010-45EF-9A0A-B79D83C56F37}"/>
              </a:ext>
            </a:extLst>
          </p:cNvPr>
          <p:cNvSpPr/>
          <p:nvPr/>
        </p:nvSpPr>
        <p:spPr>
          <a:xfrm>
            <a:off x="4077853" y="182418"/>
            <a:ext cx="1976584" cy="475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D2F5096-BEDF-40AC-B1A0-74E27515F720}"/>
              </a:ext>
            </a:extLst>
          </p:cNvPr>
          <p:cNvCxnSpPr>
            <a:cxnSpLocks/>
          </p:cNvCxnSpPr>
          <p:nvPr/>
        </p:nvCxnSpPr>
        <p:spPr>
          <a:xfrm>
            <a:off x="5066145" y="701027"/>
            <a:ext cx="0" cy="235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AA624559-7D02-44EF-8CDB-9ECEE044C0CD}"/>
              </a:ext>
            </a:extLst>
          </p:cNvPr>
          <p:cNvSpPr/>
          <p:nvPr/>
        </p:nvSpPr>
        <p:spPr>
          <a:xfrm>
            <a:off x="7125856" y="185522"/>
            <a:ext cx="2627742" cy="944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检查</a:t>
            </a:r>
            <a:r>
              <a:rPr lang="en-US" altLang="zh-CN" dirty="0"/>
              <a:t>data</a:t>
            </a:r>
            <a:r>
              <a:rPr lang="zh-CN" altLang="en-US" dirty="0"/>
              <a:t>是否已经观察过，用来检测数据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B90730E-0F4F-4837-A736-924F6D1CE58E}"/>
              </a:ext>
            </a:extLst>
          </p:cNvPr>
          <p:cNvSpPr/>
          <p:nvPr/>
        </p:nvSpPr>
        <p:spPr>
          <a:xfrm>
            <a:off x="7125856" y="1633176"/>
            <a:ext cx="3846939" cy="1045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New</a:t>
            </a:r>
            <a:r>
              <a:rPr lang="zh-CN" altLang="en-US" dirty="0"/>
              <a:t>观察者实例，具有两个方法，一个是把</a:t>
            </a:r>
            <a:r>
              <a:rPr lang="en-US" altLang="zh-CN" dirty="0"/>
              <a:t>data</a:t>
            </a:r>
            <a:r>
              <a:rPr lang="zh-CN" altLang="en-US" dirty="0"/>
              <a:t>数组遍历拆分成对象递归观察。第二个方法是给对象添加响应式处理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6DAAD4C-D28B-4474-90B3-073AFD2DD068}"/>
              </a:ext>
            </a:extLst>
          </p:cNvPr>
          <p:cNvSpPr/>
          <p:nvPr/>
        </p:nvSpPr>
        <p:spPr>
          <a:xfrm>
            <a:off x="7342909" y="3195782"/>
            <a:ext cx="4082473" cy="983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判断</a:t>
            </a:r>
            <a:r>
              <a:rPr lang="en-US" altLang="zh-CN" dirty="0"/>
              <a:t>data</a:t>
            </a:r>
            <a:r>
              <a:rPr lang="zh-CN" altLang="en-US" dirty="0"/>
              <a:t>是数组还是对象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8567FCF-F823-431E-A749-29EB90AB1561}"/>
              </a:ext>
            </a:extLst>
          </p:cNvPr>
          <p:cNvSpPr/>
          <p:nvPr/>
        </p:nvSpPr>
        <p:spPr>
          <a:xfrm>
            <a:off x="7471060" y="4456418"/>
            <a:ext cx="3881582" cy="912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对象，遍历每个</a:t>
            </a:r>
            <a:r>
              <a:rPr lang="en-US" altLang="zh-CN" dirty="0"/>
              <a:t>key</a:t>
            </a:r>
            <a:r>
              <a:rPr lang="zh-CN" altLang="en-US" dirty="0"/>
              <a:t>，给每个</a:t>
            </a:r>
            <a:r>
              <a:rPr lang="en-US" altLang="zh-CN" dirty="0"/>
              <a:t>key</a:t>
            </a:r>
            <a:r>
              <a:rPr lang="zh-CN" altLang="en-US" dirty="0"/>
              <a:t>添加响应式处理</a:t>
            </a: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A621317-D61E-45E9-92BD-B1575B06B00B}"/>
              </a:ext>
            </a:extLst>
          </p:cNvPr>
          <p:cNvCxnSpPr>
            <a:cxnSpLocks/>
          </p:cNvCxnSpPr>
          <p:nvPr/>
        </p:nvCxnSpPr>
        <p:spPr>
          <a:xfrm flipV="1">
            <a:off x="6137565" y="777660"/>
            <a:ext cx="725052" cy="285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92FEB6D9-16BB-4D87-B34F-AC4538ACC502}"/>
              </a:ext>
            </a:extLst>
          </p:cNvPr>
          <p:cNvCxnSpPr/>
          <p:nvPr/>
        </p:nvCxnSpPr>
        <p:spPr>
          <a:xfrm>
            <a:off x="6262255" y="2096655"/>
            <a:ext cx="734288" cy="73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6E093B00-805F-40AE-A351-1D7B088C7189}"/>
              </a:ext>
            </a:extLst>
          </p:cNvPr>
          <p:cNvCxnSpPr/>
          <p:nvPr/>
        </p:nvCxnSpPr>
        <p:spPr>
          <a:xfrm>
            <a:off x="7125856" y="4959927"/>
            <a:ext cx="217053" cy="193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93C35779-1DB2-4219-9223-227A365EAB6E}"/>
              </a:ext>
            </a:extLst>
          </p:cNvPr>
          <p:cNvCxnSpPr>
            <a:cxnSpLocks/>
          </p:cNvCxnSpPr>
          <p:nvPr/>
        </p:nvCxnSpPr>
        <p:spPr>
          <a:xfrm>
            <a:off x="5382491" y="2792412"/>
            <a:ext cx="1743365" cy="543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028CD811-4534-4B87-B813-B1FE576B275D}"/>
              </a:ext>
            </a:extLst>
          </p:cNvPr>
          <p:cNvSpPr/>
          <p:nvPr/>
        </p:nvSpPr>
        <p:spPr>
          <a:xfrm>
            <a:off x="286327" y="4479636"/>
            <a:ext cx="1750289" cy="1689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数组，遍历每个下标，每个对象都重新执行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observe</a:t>
            </a:r>
            <a:r>
              <a:rPr lang="zh-CN" alt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方法递归</a:t>
            </a:r>
            <a:endParaRPr lang="zh-CN" altLang="en-US" dirty="0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FE9E25DF-5569-4D82-8DBD-630D8F0F8BCA}"/>
              </a:ext>
            </a:extLst>
          </p:cNvPr>
          <p:cNvCxnSpPr/>
          <p:nvPr/>
        </p:nvCxnSpPr>
        <p:spPr>
          <a:xfrm flipH="1" flipV="1">
            <a:off x="2154377" y="5946051"/>
            <a:ext cx="258622" cy="309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CD1CF921-F80B-40CA-B3D5-B11B7F8369DF}"/>
              </a:ext>
            </a:extLst>
          </p:cNvPr>
          <p:cNvSpPr/>
          <p:nvPr/>
        </p:nvSpPr>
        <p:spPr>
          <a:xfrm>
            <a:off x="205504" y="341745"/>
            <a:ext cx="2235196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递归给每个</a:t>
            </a:r>
            <a:r>
              <a:rPr lang="en-US" altLang="zh-CN" dirty="0"/>
              <a:t>key</a:t>
            </a:r>
            <a:r>
              <a:rPr lang="zh-CN" altLang="en-US" dirty="0"/>
              <a:t>添加响应式处理流程图</a:t>
            </a: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28CD521D-3EFC-4B67-89A5-37A28EC8361A}"/>
              </a:ext>
            </a:extLst>
          </p:cNvPr>
          <p:cNvCxnSpPr/>
          <p:nvPr/>
        </p:nvCxnSpPr>
        <p:spPr>
          <a:xfrm flipH="1">
            <a:off x="6254173" y="5503212"/>
            <a:ext cx="8082" cy="361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E5B6CB01-CA1D-4E44-9986-83C801317C97}"/>
              </a:ext>
            </a:extLst>
          </p:cNvPr>
          <p:cNvSpPr/>
          <p:nvPr/>
        </p:nvSpPr>
        <p:spPr>
          <a:xfrm>
            <a:off x="5265884" y="5934362"/>
            <a:ext cx="199274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defineReactive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BCC89BA5-9E1E-4715-8C53-E2C657F67489}"/>
              </a:ext>
            </a:extLst>
          </p:cNvPr>
          <p:cNvCxnSpPr/>
          <p:nvPr/>
        </p:nvCxnSpPr>
        <p:spPr>
          <a:xfrm>
            <a:off x="7471060" y="6239162"/>
            <a:ext cx="4319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8B0DC460-C552-4794-9266-C9548D8BFC31}"/>
              </a:ext>
            </a:extLst>
          </p:cNvPr>
          <p:cNvSpPr/>
          <p:nvPr/>
        </p:nvSpPr>
        <p:spPr>
          <a:xfrm>
            <a:off x="8033657" y="5946051"/>
            <a:ext cx="2090057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Value==object</a:t>
            </a:r>
            <a:endParaRPr lang="zh-CN" altLang="en-US" dirty="0"/>
          </a:p>
        </p:txBody>
      </p:sp>
      <p:cxnSp>
        <p:nvCxnSpPr>
          <p:cNvPr id="65" name="连接符: 曲线 64">
            <a:extLst>
              <a:ext uri="{FF2B5EF4-FFF2-40B4-BE49-F238E27FC236}">
                <a16:creationId xmlns:a16="http://schemas.microsoft.com/office/drawing/2014/main" id="{AF5B79C4-0854-4A80-846E-478476FAAA3C}"/>
              </a:ext>
            </a:extLst>
          </p:cNvPr>
          <p:cNvCxnSpPr>
            <a:cxnSpLocks/>
            <a:stCxn id="63" idx="3"/>
            <a:endCxn id="25" idx="3"/>
          </p:cNvCxnSpPr>
          <p:nvPr/>
        </p:nvCxnSpPr>
        <p:spPr>
          <a:xfrm flipH="1" flipV="1">
            <a:off x="6040582" y="1249365"/>
            <a:ext cx="4083132" cy="5001486"/>
          </a:xfrm>
          <a:prstGeom prst="curvedConnector3">
            <a:avLst>
              <a:gd name="adj1" fmla="val -55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715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C0D5CE-895A-4B41-B567-59E56D5F3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				</a:t>
            </a:r>
            <a:r>
              <a:rPr lang="zh-CN" altLang="en-US" dirty="0"/>
              <a:t>依赖收集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82711E-AC78-4082-BFE2-62BE88092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/>
              <a:t>Vue</a:t>
            </a:r>
            <a:r>
              <a:rPr lang="zh-CN" altLang="en-US" sz="1800" dirty="0"/>
              <a:t>在渲染的时候回</a:t>
            </a:r>
            <a:r>
              <a:rPr lang="en-US" altLang="zh-CN" sz="1800" dirty="0"/>
              <a:t>new Watcher</a:t>
            </a:r>
            <a:r>
              <a:rPr lang="zh-CN" altLang="en-US" sz="1800" dirty="0"/>
              <a:t>，并且传递一个</a:t>
            </a:r>
            <a:r>
              <a:rPr lang="en-US" altLang="zh-CN" sz="1800" dirty="0"/>
              <a:t>data</a:t>
            </a:r>
            <a:r>
              <a:rPr lang="zh-CN" altLang="en-US" sz="1800" dirty="0"/>
              <a:t>进和渲染函数进去，接着</a:t>
            </a:r>
            <a:r>
              <a:rPr lang="en-US" altLang="zh-CN" sz="1800" dirty="0"/>
              <a:t>watch</a:t>
            </a:r>
            <a:r>
              <a:rPr lang="zh-CN" altLang="en-US" sz="1800" dirty="0"/>
              <a:t>会执行渲染函数，这时会读到渲染函数里每一个对象，执行 </a:t>
            </a:r>
            <a:r>
              <a:rPr lang="en-US" altLang="zh-CN" sz="1800" dirty="0" err="1"/>
              <a:t>dep.depend</a:t>
            </a:r>
            <a:r>
              <a:rPr lang="zh-CN" altLang="en-US" sz="1800" dirty="0"/>
              <a:t>方法，这时触发</a:t>
            </a:r>
            <a:r>
              <a:rPr lang="en-US" altLang="zh-CN" sz="1800" dirty="0"/>
              <a:t>watch</a:t>
            </a:r>
            <a:r>
              <a:rPr lang="zh-CN" altLang="en-US" sz="1800" dirty="0"/>
              <a:t>的</a:t>
            </a:r>
            <a:r>
              <a:rPr lang="en-US" altLang="zh-CN" sz="1800" dirty="0" err="1"/>
              <a:t>addDep</a:t>
            </a:r>
            <a:r>
              <a:rPr lang="zh-CN" altLang="en-US" sz="1800" dirty="0"/>
              <a:t>并且把</a:t>
            </a:r>
            <a:r>
              <a:rPr lang="en-US" altLang="zh-CN" sz="1800" dirty="0"/>
              <a:t>dep</a:t>
            </a:r>
            <a:r>
              <a:rPr lang="zh-CN" altLang="en-US" sz="1800" dirty="0"/>
              <a:t>传进去，</a:t>
            </a:r>
            <a:r>
              <a:rPr lang="en-US" altLang="zh-CN" sz="1800" dirty="0" err="1"/>
              <a:t>wahch</a:t>
            </a:r>
            <a:r>
              <a:rPr lang="zh-CN" altLang="en-US" sz="1800" dirty="0"/>
              <a:t>实例的</a:t>
            </a:r>
            <a:r>
              <a:rPr lang="en-US" altLang="zh-CN" sz="1800" dirty="0" err="1"/>
              <a:t>addDep</a:t>
            </a:r>
            <a:r>
              <a:rPr lang="zh-CN" altLang="en-US" sz="1800" dirty="0"/>
              <a:t>方法里，先保存传过来的</a:t>
            </a:r>
            <a:r>
              <a:rPr lang="en-US" altLang="zh-CN" sz="1800" dirty="0"/>
              <a:t>dep</a:t>
            </a:r>
            <a:r>
              <a:rPr lang="zh-CN" altLang="en-US" sz="1800" dirty="0"/>
              <a:t>实例的</a:t>
            </a:r>
            <a:r>
              <a:rPr lang="en-US" altLang="zh-CN" sz="1800" dirty="0"/>
              <a:t>id</a:t>
            </a:r>
            <a:r>
              <a:rPr lang="zh-CN" altLang="en-US" sz="1800" dirty="0"/>
              <a:t>（后面要对比新旧数据），然后执行</a:t>
            </a:r>
            <a:r>
              <a:rPr lang="en-US" altLang="zh-CN" sz="1800" dirty="0"/>
              <a:t>dep</a:t>
            </a:r>
            <a:r>
              <a:rPr lang="zh-CN" altLang="en-US" sz="1800" dirty="0"/>
              <a:t>的</a:t>
            </a:r>
            <a:r>
              <a:rPr lang="en-US" altLang="zh-CN" sz="1800" dirty="0" err="1"/>
              <a:t>addSub</a:t>
            </a:r>
            <a:r>
              <a:rPr lang="zh-CN" altLang="en-US" sz="1800" dirty="0"/>
              <a:t>方法，这时</a:t>
            </a:r>
            <a:r>
              <a:rPr lang="en-US" altLang="zh-CN" sz="1800" dirty="0"/>
              <a:t>dep </a:t>
            </a:r>
            <a:r>
              <a:rPr lang="zh-CN" altLang="en-US" sz="1800" dirty="0"/>
              <a:t>的</a:t>
            </a:r>
            <a:r>
              <a:rPr lang="en-US" altLang="zh-CN" sz="1800" dirty="0"/>
              <a:t>subs</a:t>
            </a:r>
            <a:r>
              <a:rPr lang="zh-CN" altLang="en-US" sz="1800" dirty="0"/>
              <a:t>数组里保存</a:t>
            </a:r>
            <a:r>
              <a:rPr lang="en-US" altLang="zh-CN" sz="1800" dirty="0" err="1"/>
              <a:t>whatch</a:t>
            </a:r>
            <a:r>
              <a:rPr lang="zh-CN" altLang="en-US" sz="1800" dirty="0"/>
              <a:t>实例。派发更新的时候执行</a:t>
            </a:r>
          </a:p>
          <a:p>
            <a:r>
              <a:rPr lang="en-US" altLang="zh-CN" sz="1800" dirty="0"/>
              <a:t>dep</a:t>
            </a:r>
            <a:r>
              <a:rPr lang="zh-CN" altLang="en-US" sz="1800" dirty="0"/>
              <a:t>里的</a:t>
            </a:r>
            <a:r>
              <a:rPr lang="en-US" altLang="zh-CN" sz="1800" dirty="0"/>
              <a:t>subs</a:t>
            </a:r>
            <a:r>
              <a:rPr lang="zh-CN" altLang="en-US" sz="1800" dirty="0"/>
              <a:t>数组，遍历每个</a:t>
            </a:r>
            <a:r>
              <a:rPr lang="en-US" altLang="zh-CN" sz="1800" dirty="0"/>
              <a:t>watch</a:t>
            </a:r>
            <a:r>
              <a:rPr lang="zh-CN" altLang="en-US" sz="1800" dirty="0"/>
              <a:t>，执行他的渲染方法更新，再进行旧观察数组和新观察数组的对比，移除旧的监听。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397719F-424E-4BD6-9B67-917852A46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418" y="3429000"/>
            <a:ext cx="4411944" cy="397899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99846C3-97D9-42C2-8C37-45E62DED1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82" y="3573030"/>
            <a:ext cx="716280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175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E557BF-6C6E-434A-BEEB-AD7DA88D9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				</a:t>
            </a:r>
            <a:r>
              <a:rPr lang="zh-CN" altLang="en-US" dirty="0"/>
              <a:t>派发更新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0BE826-FD73-4119-B3AF-6D1350554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/>
              <a:t>在观察的变量被改变后，触发</a:t>
            </a:r>
            <a:r>
              <a:rPr lang="en-US" altLang="zh-CN" sz="1800" dirty="0"/>
              <a:t>set</a:t>
            </a:r>
            <a:r>
              <a:rPr lang="zh-CN" altLang="en-US" sz="1800" dirty="0"/>
              <a:t>，执行回调，并且把</a:t>
            </a:r>
            <a:r>
              <a:rPr lang="en-US" altLang="zh-CN" sz="1800" dirty="0" err="1"/>
              <a:t>dom</a:t>
            </a:r>
            <a:r>
              <a:rPr lang="zh-CN" altLang="en-US" sz="1800" dirty="0"/>
              <a:t>渲染放到</a:t>
            </a:r>
            <a:r>
              <a:rPr lang="en-US" altLang="zh-CN" sz="1800" b="0" i="0" dirty="0" err="1">
                <a:solidFill>
                  <a:srgbClr val="333333"/>
                </a:solidFill>
                <a:effectLst/>
                <a:latin typeface="-apple-system"/>
              </a:rPr>
              <a:t>nextTick</a:t>
            </a:r>
            <a:r>
              <a:rPr lang="zh-CN" altLang="en-US" sz="1800" dirty="0"/>
              <a:t>里执行，最后通过</a:t>
            </a:r>
            <a:r>
              <a:rPr lang="en-US" altLang="zh-CN" sz="1800" dirty="0" err="1"/>
              <a:t>cleanupDeps</a:t>
            </a:r>
            <a:r>
              <a:rPr lang="zh-CN" altLang="en-US" sz="1800" dirty="0"/>
              <a:t>函数，会有两个数组，一个是当前新的订阅名单，一个是上次旧的名单，会对旧的进行移除订阅，以免浪费性能，并且把新的名单移到旧名单的变量上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693AC00-1CB6-43FF-84C9-CFE06B86D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9854" y="3028135"/>
            <a:ext cx="4386262" cy="382986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002C7A6-180D-494A-84FD-CDA70AFEC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73" y="3028135"/>
            <a:ext cx="7052829" cy="270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929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1074</Words>
  <Application>Microsoft Office PowerPoint</Application>
  <PresentationFormat>宽屏</PresentationFormat>
  <Paragraphs>67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-apple-system</vt:lpstr>
      <vt:lpstr>等线</vt:lpstr>
      <vt:lpstr>等线 Light</vt:lpstr>
      <vt:lpstr>黑体</vt:lpstr>
      <vt:lpstr>Arial</vt:lpstr>
      <vt:lpstr>Consolas</vt:lpstr>
      <vt:lpstr>Office 主题​​</vt:lpstr>
      <vt:lpstr>Vue 响应式</vt:lpstr>
      <vt:lpstr>   了解new vue 的前置知识</vt:lpstr>
      <vt:lpstr>    initData</vt:lpstr>
      <vt:lpstr>    observe</vt:lpstr>
      <vt:lpstr>    Observer </vt:lpstr>
      <vt:lpstr>    defineReactive</vt:lpstr>
      <vt:lpstr>PowerPoint 演示文稿</vt:lpstr>
      <vt:lpstr>    依赖收集</vt:lpstr>
      <vt:lpstr>    派发更新</vt:lpstr>
      <vt:lpstr>       关系图</vt:lpstr>
      <vt:lpstr>    数组处理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 data响应式</dc:title>
  <dc:creator>肖 炜培</dc:creator>
  <cp:lastModifiedBy>肖 炜培</cp:lastModifiedBy>
  <cp:revision>40</cp:revision>
  <dcterms:created xsi:type="dcterms:W3CDTF">2020-09-20T12:46:55Z</dcterms:created>
  <dcterms:modified xsi:type="dcterms:W3CDTF">2020-09-24T11:13:44Z</dcterms:modified>
</cp:coreProperties>
</file>