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снизу на воздушные шары на фоне голубого неба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Верхушка воздушного шара крупным планом, вид сверху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Вид снизу на воздушные шары на фоне голубого неба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снизу на воздушные шары на фоне голубого неба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ерхушка воздушного шара крупным планом, вид сверху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Воздушный шар крупным планом, вид снизу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Вид снизу на воздушные шары на фоне голубого неба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Власов Глеб | Калентьев Леон | Арустамян Александр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Власов Глеб | Калентьев Леон | Арустамян Александр</a:t>
            </a:r>
          </a:p>
        </p:txBody>
      </p:sp>
      <p:sp>
        <p:nvSpPr>
          <p:cNvPr id="152" name="ISProject 202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ISProject 2021</a:t>
            </a:r>
          </a:p>
        </p:txBody>
      </p:sp>
      <p:sp>
        <p:nvSpPr>
          <p:cNvPr id="153" name="Команда Cerebr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Команда Cerebro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едобработка и анализ датасета"/>
          <p:cNvSpPr txBox="1"/>
          <p:nvPr>
            <p:ph type="title"/>
          </p:nvPr>
        </p:nvSpPr>
        <p:spPr>
          <a:xfrm>
            <a:off x="1206499" y="33570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Предобработка и анализ датасета</a:t>
            </a:r>
          </a:p>
        </p:txBody>
      </p:sp>
      <p:sp>
        <p:nvSpPr>
          <p:cNvPr id="156" name="Первичный анализ"/>
          <p:cNvSpPr txBox="1"/>
          <p:nvPr>
            <p:ph type="body" idx="21"/>
          </p:nvPr>
        </p:nvSpPr>
        <p:spPr>
          <a:xfrm>
            <a:off x="1206499" y="1327033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Первичный анализ</a:t>
            </a:r>
          </a:p>
        </p:txBody>
      </p:sp>
      <p:pic>
        <p:nvPicPr>
          <p:cNvPr id="157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02" y="2673211"/>
            <a:ext cx="7833195" cy="7176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2.jpg" descr="2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0144" y="10083388"/>
            <a:ext cx="12069209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3.jpg" descr="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34584" y="2718973"/>
            <a:ext cx="7899401" cy="274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4.jpg" descr="4.jp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17047" y="6082384"/>
            <a:ext cx="10497525" cy="281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5.jpg" descr="5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517047" y="9521995"/>
            <a:ext cx="10497525" cy="3837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Анализ датасета"/>
          <p:cNvSpPr txBox="1"/>
          <p:nvPr>
            <p:ph type="title"/>
          </p:nvPr>
        </p:nvSpPr>
        <p:spPr>
          <a:xfrm>
            <a:off x="1206499" y="28325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Анализ датасета</a:t>
            </a:r>
          </a:p>
        </p:txBody>
      </p:sp>
      <p:sp>
        <p:nvSpPr>
          <p:cNvPr id="164" name="Поиск пустых значений и дубликатов"/>
          <p:cNvSpPr txBox="1"/>
          <p:nvPr>
            <p:ph type="body" idx="21"/>
          </p:nvPr>
        </p:nvSpPr>
        <p:spPr>
          <a:xfrm>
            <a:off x="1206499" y="1321787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Поиск пустых значений и дубликатов</a:t>
            </a:r>
          </a:p>
        </p:txBody>
      </p:sp>
      <p:pic>
        <p:nvPicPr>
          <p:cNvPr id="165" name="6.jpg" descr="6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174" y="2341825"/>
            <a:ext cx="10433965" cy="1036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7.jpg" descr="7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7246" y="2381249"/>
            <a:ext cx="12396691" cy="1036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еобразование номинативных призна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Преобразование номинативных признаков</a:t>
            </a:r>
          </a:p>
        </p:txBody>
      </p:sp>
      <p:sp>
        <p:nvSpPr>
          <p:cNvPr id="169" name="Отбор признаков для обучения нейронной сет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Отбор признаков для обучения нейронной сети</a:t>
            </a:r>
          </a:p>
        </p:txBody>
      </p:sp>
      <p:sp>
        <p:nvSpPr>
          <p:cNvPr id="170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8.jpg" descr="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1651" y="3428999"/>
            <a:ext cx="130302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9.jpg" descr="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0619" y="3373175"/>
            <a:ext cx="6355944" cy="9187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Разбиение на обучающие выбор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Разбиение на обучающие выборки</a:t>
            </a:r>
          </a:p>
        </p:txBody>
      </p:sp>
      <p:sp>
        <p:nvSpPr>
          <p:cNvPr id="175" name="Бинарный и мульти датасеты, корректирование интервалов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Бинарный и мульти датасеты, корректирование интервалов.</a:t>
            </a:r>
          </a:p>
        </p:txBody>
      </p:sp>
      <p:sp>
        <p:nvSpPr>
          <p:cNvPr id="176" name="Текст пункта на слайде"/>
          <p:cNvSpPr txBox="1"/>
          <p:nvPr>
            <p:ph type="body" idx="1"/>
          </p:nvPr>
        </p:nvSpPr>
        <p:spPr>
          <a:xfrm>
            <a:off x="1587955" y="4769834"/>
            <a:ext cx="21971001" cy="825601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10.jpg" descr="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375" y="3645287"/>
            <a:ext cx="55880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1.jpg" descr="1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2975" y="7523643"/>
            <a:ext cx="5384801" cy="500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12.jpg" descr="1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4003" y="3645287"/>
            <a:ext cx="56388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3.jpg" descr="13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52903" y="7485543"/>
            <a:ext cx="5461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одготовка данных для передачи в нейронную сеть"/>
          <p:cNvSpPr txBox="1"/>
          <p:nvPr>
            <p:ph type="title"/>
          </p:nvPr>
        </p:nvSpPr>
        <p:spPr>
          <a:xfrm>
            <a:off x="1206499" y="28325"/>
            <a:ext cx="21971001" cy="1433163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Подготовка данных для передачи в нейронную сеть</a:t>
            </a:r>
          </a:p>
        </p:txBody>
      </p:sp>
      <p:sp>
        <p:nvSpPr>
          <p:cNvPr id="183" name="Перевод доменов в вектор"/>
          <p:cNvSpPr txBox="1"/>
          <p:nvPr>
            <p:ph type="body" idx="21"/>
          </p:nvPr>
        </p:nvSpPr>
        <p:spPr>
          <a:xfrm>
            <a:off x="1206499" y="1321787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Перевод доменов в вектор</a:t>
            </a:r>
          </a:p>
        </p:txBody>
      </p:sp>
      <p:sp>
        <p:nvSpPr>
          <p:cNvPr id="184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5" name="14.jpg" descr="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704" y="2492276"/>
            <a:ext cx="16256001" cy="454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15.jpg" descr="1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704" y="7274586"/>
            <a:ext cx="16256001" cy="351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Выбор нейронных сете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Выбор нейронных сетей</a:t>
            </a:r>
          </a:p>
        </p:txBody>
      </p:sp>
      <p:sp>
        <p:nvSpPr>
          <p:cNvPr id="189" name="Рекуррентные нейронные сет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Рекуррентные нейронные сети</a:t>
            </a:r>
          </a:p>
        </p:txBody>
      </p:sp>
      <p:pic>
        <p:nvPicPr>
          <p:cNvPr id="190" name="rnns.jpg" descr="rnn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851" y="3222111"/>
            <a:ext cx="24176298" cy="7271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Метрики"/>
          <p:cNvSpPr txBox="1"/>
          <p:nvPr>
            <p:ph type="title"/>
          </p:nvPr>
        </p:nvSpPr>
        <p:spPr>
          <a:xfrm>
            <a:off x="1206500" y="-173456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Метрики</a:t>
            </a:r>
          </a:p>
        </p:txBody>
      </p:sp>
      <p:sp>
        <p:nvSpPr>
          <p:cNvPr id="193" name="Качество обучения сети"/>
          <p:cNvSpPr txBox="1"/>
          <p:nvPr>
            <p:ph type="body" idx="21"/>
          </p:nvPr>
        </p:nvSpPr>
        <p:spPr>
          <a:xfrm>
            <a:off x="1206500" y="1120007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Качество обучения сети</a:t>
            </a:r>
          </a:p>
        </p:txBody>
      </p:sp>
      <p:sp>
        <p:nvSpPr>
          <p:cNvPr id="194" name="Для обучения нейронных сетей использовали Nvidia Docker nvcr.io/nvidia/tensorflow:21.11-tf2-py3"/>
          <p:cNvSpPr txBox="1"/>
          <p:nvPr>
            <p:ph type="body" sz="quarter" idx="1"/>
          </p:nvPr>
        </p:nvSpPr>
        <p:spPr>
          <a:xfrm>
            <a:off x="1206500" y="2198374"/>
            <a:ext cx="21971001" cy="67424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000"/>
            </a:lvl1pPr>
          </a:lstStyle>
          <a:p>
            <a:pPr/>
            <a:r>
              <a:t>Для обучения нейронных сетей использовали Nvidia Docker nvcr.io/nvidia/tensorflow:21.11-tf2-py3</a:t>
            </a:r>
          </a:p>
        </p:txBody>
      </p:sp>
      <p:pic>
        <p:nvPicPr>
          <p:cNvPr id="195" name="17.jpg" descr="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9051" y="3891721"/>
            <a:ext cx="9702801" cy="408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16.jpg" descr="1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2148" y="3764721"/>
            <a:ext cx="10134601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GRU"/>
          <p:cNvSpPr txBox="1"/>
          <p:nvPr/>
        </p:nvSpPr>
        <p:spPr>
          <a:xfrm>
            <a:off x="5777910" y="3027587"/>
            <a:ext cx="124307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GRU</a:t>
            </a:r>
          </a:p>
        </p:txBody>
      </p:sp>
      <p:sp>
        <p:nvSpPr>
          <p:cNvPr id="198" name="LSTM"/>
          <p:cNvSpPr txBox="1"/>
          <p:nvPr/>
        </p:nvSpPr>
        <p:spPr>
          <a:xfrm>
            <a:off x="17442261" y="3027587"/>
            <a:ext cx="1516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199" name="SGD"/>
          <p:cNvSpPr txBox="1"/>
          <p:nvPr/>
        </p:nvSpPr>
        <p:spPr>
          <a:xfrm>
            <a:off x="11589004" y="8444148"/>
            <a:ext cx="120599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</a:defRPr>
            </a:lvl1pPr>
          </a:lstStyle>
          <a:p>
            <a:pPr/>
            <a:r>
              <a:t>SGD</a:t>
            </a:r>
          </a:p>
        </p:txBody>
      </p:sp>
      <p:pic>
        <p:nvPicPr>
          <p:cNvPr id="200" name="sgd.jpg" descr="sg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1076" y="9489339"/>
            <a:ext cx="11041848" cy="3780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Документация"/>
          <p:cNvSpPr txBox="1"/>
          <p:nvPr>
            <p:ph type="title"/>
          </p:nvPr>
        </p:nvSpPr>
        <p:spPr>
          <a:xfrm>
            <a:off x="1206500" y="-113856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Документация</a:t>
            </a:r>
          </a:p>
        </p:txBody>
      </p:sp>
      <p:sp>
        <p:nvSpPr>
          <p:cNvPr id="203" name="Dock"/>
          <p:cNvSpPr txBox="1"/>
          <p:nvPr>
            <p:ph type="body" idx="21"/>
          </p:nvPr>
        </p:nvSpPr>
        <p:spPr>
          <a:xfrm>
            <a:off x="1206500" y="1179607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Dock</a:t>
            </a:r>
          </a:p>
        </p:txBody>
      </p:sp>
      <p:pic>
        <p:nvPicPr>
          <p:cNvPr id="204" name="doc2.jpg" descr="doc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478" y="2285999"/>
            <a:ext cx="19363390" cy="10891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