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0" r:id="rId3"/>
    <p:sldId id="259" r:id="rId4"/>
    <p:sldId id="265" r:id="rId5"/>
    <p:sldId id="261" r:id="rId6"/>
    <p:sldId id="263" r:id="rId7"/>
    <p:sldId id="266" r:id="rId8"/>
    <p:sldId id="267" r:id="rId9"/>
    <p:sldId id="268" r:id="rId10"/>
    <p:sldId id="262" r:id="rId11"/>
    <p:sldId id="269" r:id="rId12"/>
    <p:sldId id="270" r:id="rId13"/>
    <p:sldId id="271" r:id="rId14"/>
    <p:sldId id="264" r:id="rId1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E351"/>
    <a:srgbClr val="121D29"/>
    <a:srgbClr val="6FC957"/>
    <a:srgbClr val="94E451"/>
    <a:srgbClr val="616473"/>
    <a:srgbClr val="7AD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988" y="96"/>
      </p:cViewPr>
      <p:guideLst>
        <p:guide orient="horz" pos="4009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C530E-587C-4A6D-A088-78C6B8107EFC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FDF33-9067-47BC-9952-570D460F7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32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FF30-DE5C-44CF-9389-633D8BFDCFEE}" type="datetime1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32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6D09-F3DE-4071-B3F1-712C52BB15CE}" type="datetime1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74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7C9C-46C3-4E6E-8AF9-FEA714C65FF9}" type="datetime1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3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8ABC-8613-4B97-9941-EC65B7BDAB00}" type="datetime1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63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3E95-6FEB-4DCA-8659-534839BC997C}" type="datetime1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70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A0D0-BCBA-48F9-BEFA-5113D4650FA5}" type="datetime1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64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EB74-BCE3-4CEC-A625-5922E45FEAA6}" type="datetime1">
              <a:rPr lang="pt-BR" smtClean="0"/>
              <a:t>28/05/2024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47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2DAA-6DA7-4533-9258-DD1C8DF2CADA}" type="datetime1">
              <a:rPr lang="pt-BR" smtClean="0"/>
              <a:t>28/05/2024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10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F872-87B2-4B0C-BCED-0835499220D6}" type="datetime1">
              <a:rPr lang="pt-BR" smtClean="0"/>
              <a:t>28/05/2024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04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12A-D6D6-4D75-B2FA-EC878918BFB9}" type="datetime1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72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E0A-9EB7-444E-A52D-9E7929FDCE74}" type="datetime1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23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57707-ED26-43EC-9665-84299031C499}" type="datetime1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6ADB-42AD-472E-AE4A-796C8C0EB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9247453-FE6E-4401-A720-1AD5ACCAE28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21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EBA289-DCFF-4A24-A357-F2711703A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9601200"/>
          </a:xfrm>
          <a:prstGeom prst="rect">
            <a:avLst/>
          </a:prstGeom>
          <a:ln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04DD23F-7D5E-4EF3-84A2-FDFD1C08AE86}"/>
              </a:ext>
            </a:extLst>
          </p:cNvPr>
          <p:cNvSpPr txBox="1"/>
          <p:nvPr/>
        </p:nvSpPr>
        <p:spPr>
          <a:xfrm>
            <a:off x="898074" y="223779"/>
            <a:ext cx="8261348" cy="1569660"/>
          </a:xfrm>
          <a:prstGeom prst="rect">
            <a:avLst/>
          </a:prstGeom>
          <a:noFill/>
          <a:effectLst>
            <a:glow rad="2667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pt-BR" sz="9600" dirty="0" err="1">
                <a:solidFill>
                  <a:schemeClr val="bg1"/>
                </a:solidFill>
                <a:effectLst>
                  <a:glow rad="254000">
                    <a:srgbClr val="121D29">
                      <a:alpha val="85000"/>
                    </a:srgbClr>
                  </a:glow>
                </a:effectLst>
                <a:latin typeface="Impact" panose="020B0806030902050204" pitchFamily="34" charset="0"/>
              </a:rPr>
              <a:t>MongoDB</a:t>
            </a:r>
            <a:r>
              <a:rPr lang="pt-BR" sz="9600" dirty="0">
                <a:solidFill>
                  <a:schemeClr val="bg1"/>
                </a:solidFill>
                <a:effectLst>
                  <a:glow rad="254000">
                    <a:srgbClr val="121D29">
                      <a:alpha val="85000"/>
                    </a:srgbClr>
                  </a:glow>
                </a:effectLst>
                <a:latin typeface="Impact" panose="020B0806030902050204" pitchFamily="34" charset="0"/>
              </a:rPr>
              <a:t> Turbo</a:t>
            </a:r>
            <a:endParaRPr lang="pt-BR" sz="6600" dirty="0">
              <a:solidFill>
                <a:schemeClr val="bg1"/>
              </a:solidFill>
              <a:effectLst>
                <a:glow rad="254000">
                  <a:srgbClr val="121D29">
                    <a:alpha val="85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41B67A-E8E3-4952-A6A8-8A93F4E457A5}"/>
              </a:ext>
            </a:extLst>
          </p:cNvPr>
          <p:cNvSpPr txBox="1"/>
          <p:nvPr/>
        </p:nvSpPr>
        <p:spPr>
          <a:xfrm>
            <a:off x="1240976" y="1698166"/>
            <a:ext cx="73469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effectLst>
                  <a:glow rad="203200">
                    <a:srgbClr val="121D29"/>
                  </a:glow>
                </a:effectLst>
                <a:latin typeface="Impact" panose="020B0806030902050204" pitchFamily="34" charset="0"/>
              </a:rPr>
              <a:t>CONDUZA E ACELERE SEUS DADOS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538614D-8A8B-431F-8718-5849C97DE4A0}"/>
              </a:ext>
            </a:extLst>
          </p:cNvPr>
          <p:cNvSpPr/>
          <p:nvPr/>
        </p:nvSpPr>
        <p:spPr>
          <a:xfrm>
            <a:off x="3265717" y="11952513"/>
            <a:ext cx="3069771" cy="625307"/>
          </a:xfrm>
          <a:prstGeom prst="rect">
            <a:avLst/>
          </a:prstGeom>
          <a:solidFill>
            <a:srgbClr val="93E3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121D29"/>
                </a:solidFill>
                <a:latin typeface="Impact" panose="020B0806030902050204" pitchFamily="34" charset="0"/>
              </a:rPr>
              <a:t>JAELSON LIMA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B435FDA-BA7F-4501-A170-ED713B0440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266" r="86805" b="25689"/>
          <a:stretch/>
        </p:blipFill>
        <p:spPr>
          <a:xfrm>
            <a:off x="2726871" y="11659209"/>
            <a:ext cx="414024" cy="91861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54ED38A-42F8-4152-B7FA-3537EFBAF7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266" r="86805" b="25689"/>
          <a:stretch/>
        </p:blipFill>
        <p:spPr>
          <a:xfrm>
            <a:off x="6487895" y="11664648"/>
            <a:ext cx="414024" cy="91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2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DC4148-2DA0-4140-9308-D72646EAEB2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E2F53FA2-ED2F-4EBE-A568-9F571DDB36F8}"/>
              </a:ext>
            </a:extLst>
          </p:cNvPr>
          <p:cNvSpPr txBox="1"/>
          <p:nvPr/>
        </p:nvSpPr>
        <p:spPr>
          <a:xfrm>
            <a:off x="926652" y="6565373"/>
            <a:ext cx="7760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Explorando Mais Comandos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367E8855-B82A-4044-9813-92BFD6F6415D}"/>
              </a:ext>
            </a:extLst>
          </p:cNvPr>
          <p:cNvSpPr txBox="1"/>
          <p:nvPr/>
        </p:nvSpPr>
        <p:spPr>
          <a:xfrm>
            <a:off x="1481816" y="875394"/>
            <a:ext cx="6290583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 w="28575">
                  <a:solidFill>
                    <a:srgbClr val="93E351"/>
                  </a:solidFill>
                </a:ln>
                <a:noFill/>
                <a:latin typeface="Impact" panose="020B0806030902050204" pitchFamily="34" charset="0"/>
              </a:rPr>
              <a:t>03</a:t>
            </a:r>
            <a:endParaRPr lang="pt-BR" sz="8800" dirty="0">
              <a:ln w="28575">
                <a:solidFill>
                  <a:srgbClr val="93E35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Texto">
            <a:extLst>
              <a:ext uri="{FF2B5EF4-FFF2-40B4-BE49-F238E27FC236}">
                <a16:creationId xmlns:a16="http://schemas.microsoft.com/office/drawing/2014/main" id="{2468620F-B40D-4DAF-8460-DFD5C6F86533}"/>
              </a:ext>
            </a:extLst>
          </p:cNvPr>
          <p:cNvSpPr txBox="1"/>
          <p:nvPr/>
        </p:nvSpPr>
        <p:spPr>
          <a:xfrm>
            <a:off x="587846" y="9785566"/>
            <a:ext cx="8523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Agora que você já está familiarizado com os comandos básicos, é hora de expandir seu conhecimento com comandos mais avançados do </a:t>
            </a:r>
            <a:r>
              <a:rPr lang="pt-BR" sz="2400" dirty="0" err="1">
                <a:solidFill>
                  <a:schemeClr val="bg1"/>
                </a:solidFill>
              </a:rPr>
              <a:t>MongoDB</a:t>
            </a:r>
            <a:r>
              <a:rPr lang="pt-BR" sz="2400" dirty="0">
                <a:solidFill>
                  <a:schemeClr val="bg1"/>
                </a:solidFill>
              </a:rPr>
              <a:t>. Neste capítulo, vamos cobrir como inserir múltiplos documentos de uma só vez, realizar consultas mais complexas utilizando operadores, e atualizar e deletar vários documentos simultaneamente.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736FB8-3053-401C-B8DB-2A341676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66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8E9351BD-FED3-4B9F-97F5-FF660679C72C}"/>
              </a:ext>
            </a:extLst>
          </p:cNvPr>
          <p:cNvSpPr txBox="1"/>
          <p:nvPr/>
        </p:nvSpPr>
        <p:spPr>
          <a:xfrm>
            <a:off x="857244" y="883029"/>
            <a:ext cx="7225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Explorando Mais Comandos</a:t>
            </a:r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F455A64A-6E65-4645-A077-4D2DB44372B0}"/>
              </a:ext>
            </a:extLst>
          </p:cNvPr>
          <p:cNvSpPr txBox="1"/>
          <p:nvPr/>
        </p:nvSpPr>
        <p:spPr>
          <a:xfrm>
            <a:off x="857244" y="3288773"/>
            <a:ext cx="722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/>
          </a:p>
        </p:txBody>
      </p:sp>
      <p:sp>
        <p:nvSpPr>
          <p:cNvPr id="4" name="SubTitulo">
            <a:extLst>
              <a:ext uri="{FF2B5EF4-FFF2-40B4-BE49-F238E27FC236}">
                <a16:creationId xmlns:a16="http://schemas.microsoft.com/office/drawing/2014/main" id="{64589BDC-215D-470F-835C-195FCDA5A75E}"/>
              </a:ext>
            </a:extLst>
          </p:cNvPr>
          <p:cNvSpPr txBox="1"/>
          <p:nvPr/>
        </p:nvSpPr>
        <p:spPr>
          <a:xfrm>
            <a:off x="857243" y="1943599"/>
            <a:ext cx="722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Inserindo Múltiplos Documentos</a:t>
            </a:r>
            <a:endParaRPr lang="pt-BR" sz="3200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3201F2-1EE2-44CE-B649-CF44B02AD1E0}"/>
              </a:ext>
            </a:extLst>
          </p:cNvPr>
          <p:cNvSpPr/>
          <p:nvPr/>
        </p:nvSpPr>
        <p:spPr>
          <a:xfrm>
            <a:off x="751107" y="-37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93E351">
                  <a:shade val="30000"/>
                  <a:satMod val="115000"/>
                </a:srgbClr>
              </a:gs>
              <a:gs pos="50000">
                <a:srgbClr val="93E351">
                  <a:shade val="67500"/>
                  <a:satMod val="115000"/>
                </a:srgbClr>
              </a:gs>
              <a:gs pos="100000">
                <a:srgbClr val="93E351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3E351"/>
              </a:solidFill>
            </a:endParaRPr>
          </a:p>
        </p:txBody>
      </p:sp>
      <p:sp>
        <p:nvSpPr>
          <p:cNvPr id="9" name="Texto">
            <a:extLst>
              <a:ext uri="{FF2B5EF4-FFF2-40B4-BE49-F238E27FC236}">
                <a16:creationId xmlns:a16="http://schemas.microsoft.com/office/drawing/2014/main" id="{939C4F91-8AB5-46B6-BA1A-B2A27866585F}"/>
              </a:ext>
            </a:extLst>
          </p:cNvPr>
          <p:cNvSpPr txBox="1"/>
          <p:nvPr/>
        </p:nvSpPr>
        <p:spPr>
          <a:xfrm>
            <a:off x="857244" y="2945868"/>
            <a:ext cx="7845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Você pode inserir múltiplos documentos de uma vez usando </a:t>
            </a:r>
            <a:r>
              <a:rPr lang="pt-BR" sz="2400" dirty="0" err="1"/>
              <a:t>insertMany</a:t>
            </a:r>
            <a:r>
              <a:rPr lang="pt-BR" sz="2400" dirty="0"/>
              <a:t>:</a:t>
            </a:r>
          </a:p>
        </p:txBody>
      </p:sp>
      <p:sp>
        <p:nvSpPr>
          <p:cNvPr id="12" name="Texto">
            <a:extLst>
              <a:ext uri="{FF2B5EF4-FFF2-40B4-BE49-F238E27FC236}">
                <a16:creationId xmlns:a16="http://schemas.microsoft.com/office/drawing/2014/main" id="{A0F57B2F-4D2B-4DE5-8C70-ED36708B7742}"/>
              </a:ext>
            </a:extLst>
          </p:cNvPr>
          <p:cNvSpPr txBox="1"/>
          <p:nvPr/>
        </p:nvSpPr>
        <p:spPr>
          <a:xfrm>
            <a:off x="914393" y="8552420"/>
            <a:ext cx="722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/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54AA688-1F06-4E87-8C1F-4E10E2333660}"/>
              </a:ext>
            </a:extLst>
          </p:cNvPr>
          <p:cNvSpPr txBox="1"/>
          <p:nvPr/>
        </p:nvSpPr>
        <p:spPr>
          <a:xfrm>
            <a:off x="914392" y="6994969"/>
            <a:ext cx="722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Consultas Avançadas</a:t>
            </a:r>
            <a:endParaRPr lang="pt-BR" sz="3200" dirty="0">
              <a:latin typeface="+mj-lt"/>
            </a:endParaRPr>
          </a:p>
        </p:txBody>
      </p:sp>
      <p:sp>
        <p:nvSpPr>
          <p:cNvPr id="14" name="Texto">
            <a:extLst>
              <a:ext uri="{FF2B5EF4-FFF2-40B4-BE49-F238E27FC236}">
                <a16:creationId xmlns:a16="http://schemas.microsoft.com/office/drawing/2014/main" id="{A3BFFD3F-1233-4AF2-BEAA-B9C0A5CC9198}"/>
              </a:ext>
            </a:extLst>
          </p:cNvPr>
          <p:cNvSpPr txBox="1"/>
          <p:nvPr/>
        </p:nvSpPr>
        <p:spPr>
          <a:xfrm>
            <a:off x="914393" y="7915595"/>
            <a:ext cx="7845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Utilize operadores de comparação e lógicos para consultas mais complexas: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2B9132-4F06-466C-B9F3-7CA552BF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07" y="3814619"/>
            <a:ext cx="7135586" cy="282104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72ABE7-3F6D-45DB-B19E-ABBBE9B2C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3" y="8424023"/>
            <a:ext cx="7772414" cy="3072816"/>
          </a:xfrm>
          <a:prstGeom prst="rect">
            <a:avLst/>
          </a:prstGeom>
        </p:spPr>
      </p:pic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99BD480C-8436-456F-BC28-5C74CADA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75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8E9351BD-FED3-4B9F-97F5-FF660679C72C}"/>
              </a:ext>
            </a:extLst>
          </p:cNvPr>
          <p:cNvSpPr txBox="1"/>
          <p:nvPr/>
        </p:nvSpPr>
        <p:spPr>
          <a:xfrm>
            <a:off x="857244" y="883029"/>
            <a:ext cx="7225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Explorando Mais Comandos</a:t>
            </a:r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F455A64A-6E65-4645-A077-4D2DB44372B0}"/>
              </a:ext>
            </a:extLst>
          </p:cNvPr>
          <p:cNvSpPr txBox="1"/>
          <p:nvPr/>
        </p:nvSpPr>
        <p:spPr>
          <a:xfrm>
            <a:off x="857244" y="3288773"/>
            <a:ext cx="722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/>
          </a:p>
        </p:txBody>
      </p:sp>
      <p:sp>
        <p:nvSpPr>
          <p:cNvPr id="4" name="SubTitulo">
            <a:extLst>
              <a:ext uri="{FF2B5EF4-FFF2-40B4-BE49-F238E27FC236}">
                <a16:creationId xmlns:a16="http://schemas.microsoft.com/office/drawing/2014/main" id="{64589BDC-215D-470F-835C-195FCDA5A75E}"/>
              </a:ext>
            </a:extLst>
          </p:cNvPr>
          <p:cNvSpPr txBox="1"/>
          <p:nvPr/>
        </p:nvSpPr>
        <p:spPr>
          <a:xfrm>
            <a:off x="857243" y="1943599"/>
            <a:ext cx="722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Atualizações Avançadas</a:t>
            </a:r>
            <a:endParaRPr lang="pt-BR" sz="3200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3201F2-1EE2-44CE-B649-CF44B02AD1E0}"/>
              </a:ext>
            </a:extLst>
          </p:cNvPr>
          <p:cNvSpPr/>
          <p:nvPr/>
        </p:nvSpPr>
        <p:spPr>
          <a:xfrm>
            <a:off x="751107" y="-37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93E351">
                  <a:shade val="30000"/>
                  <a:satMod val="115000"/>
                </a:srgbClr>
              </a:gs>
              <a:gs pos="50000">
                <a:srgbClr val="93E351">
                  <a:shade val="67500"/>
                  <a:satMod val="115000"/>
                </a:srgbClr>
              </a:gs>
              <a:gs pos="100000">
                <a:srgbClr val="93E351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3E351"/>
              </a:solidFill>
            </a:endParaRPr>
          </a:p>
        </p:txBody>
      </p:sp>
      <p:sp>
        <p:nvSpPr>
          <p:cNvPr id="9" name="Texto">
            <a:extLst>
              <a:ext uri="{FF2B5EF4-FFF2-40B4-BE49-F238E27FC236}">
                <a16:creationId xmlns:a16="http://schemas.microsoft.com/office/drawing/2014/main" id="{939C4F91-8AB5-46B6-BA1A-B2A27866585F}"/>
              </a:ext>
            </a:extLst>
          </p:cNvPr>
          <p:cNvSpPr txBox="1"/>
          <p:nvPr/>
        </p:nvSpPr>
        <p:spPr>
          <a:xfrm>
            <a:off x="857244" y="2798907"/>
            <a:ext cx="7845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atualizar múltiplos documentos de uma vez, use </a:t>
            </a:r>
            <a:r>
              <a:rPr lang="pt-BR" sz="2400" dirty="0" err="1"/>
              <a:t>updateMany</a:t>
            </a:r>
            <a:r>
              <a:rPr lang="pt-BR" sz="2400" dirty="0"/>
              <a:t>:</a:t>
            </a:r>
          </a:p>
        </p:txBody>
      </p:sp>
      <p:sp>
        <p:nvSpPr>
          <p:cNvPr id="12" name="Texto">
            <a:extLst>
              <a:ext uri="{FF2B5EF4-FFF2-40B4-BE49-F238E27FC236}">
                <a16:creationId xmlns:a16="http://schemas.microsoft.com/office/drawing/2014/main" id="{A0F57B2F-4D2B-4DE5-8C70-ED36708B7742}"/>
              </a:ext>
            </a:extLst>
          </p:cNvPr>
          <p:cNvSpPr txBox="1"/>
          <p:nvPr/>
        </p:nvSpPr>
        <p:spPr>
          <a:xfrm>
            <a:off x="914393" y="8552420"/>
            <a:ext cx="722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/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54AA688-1F06-4E87-8C1F-4E10E2333660}"/>
              </a:ext>
            </a:extLst>
          </p:cNvPr>
          <p:cNvSpPr txBox="1"/>
          <p:nvPr/>
        </p:nvSpPr>
        <p:spPr>
          <a:xfrm>
            <a:off x="914392" y="7746098"/>
            <a:ext cx="722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Deletando Múltiplos Documentos</a:t>
            </a:r>
            <a:endParaRPr lang="pt-BR" sz="3200" dirty="0">
              <a:latin typeface="+mj-lt"/>
            </a:endParaRPr>
          </a:p>
        </p:txBody>
      </p:sp>
      <p:sp>
        <p:nvSpPr>
          <p:cNvPr id="14" name="Texto">
            <a:extLst>
              <a:ext uri="{FF2B5EF4-FFF2-40B4-BE49-F238E27FC236}">
                <a16:creationId xmlns:a16="http://schemas.microsoft.com/office/drawing/2014/main" id="{A3BFFD3F-1233-4AF2-BEAA-B9C0A5CC9198}"/>
              </a:ext>
            </a:extLst>
          </p:cNvPr>
          <p:cNvSpPr txBox="1"/>
          <p:nvPr/>
        </p:nvSpPr>
        <p:spPr>
          <a:xfrm>
            <a:off x="914393" y="8470778"/>
            <a:ext cx="784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deletar múltiplos documentos, use </a:t>
            </a:r>
            <a:r>
              <a:rPr lang="pt-BR" sz="2400" dirty="0" err="1"/>
              <a:t>deleteMany</a:t>
            </a:r>
            <a:r>
              <a:rPr lang="pt-BR" sz="2400" dirty="0"/>
              <a:t>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856FBF-7ED5-4AC6-83A8-2BB24BDBC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52" y="3650203"/>
            <a:ext cx="7995096" cy="360709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98572C1-5AEC-4745-8811-660259D10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14" y="8848701"/>
            <a:ext cx="6041572" cy="3399136"/>
          </a:xfrm>
          <a:prstGeom prst="rect">
            <a:avLst/>
          </a:prstGeom>
        </p:spPr>
      </p:pic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FCA00822-7989-4906-AF12-919C8C31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07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DC4148-2DA0-4140-9308-D72646EAEB2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E2F53FA2-ED2F-4EBE-A568-9F571DDB36F8}"/>
              </a:ext>
            </a:extLst>
          </p:cNvPr>
          <p:cNvSpPr txBox="1"/>
          <p:nvPr/>
        </p:nvSpPr>
        <p:spPr>
          <a:xfrm>
            <a:off x="926652" y="6565373"/>
            <a:ext cx="7760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Considerações Finais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367E8855-B82A-4044-9813-92BFD6F6415D}"/>
              </a:ext>
            </a:extLst>
          </p:cNvPr>
          <p:cNvSpPr txBox="1"/>
          <p:nvPr/>
        </p:nvSpPr>
        <p:spPr>
          <a:xfrm>
            <a:off x="1481816" y="875394"/>
            <a:ext cx="6290583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 w="28575">
                  <a:solidFill>
                    <a:srgbClr val="93E351"/>
                  </a:solidFill>
                </a:ln>
                <a:noFill/>
                <a:latin typeface="Impact" panose="020B0806030902050204" pitchFamily="34" charset="0"/>
              </a:rPr>
              <a:t>04</a:t>
            </a:r>
            <a:endParaRPr lang="pt-BR" sz="8800" dirty="0">
              <a:ln w="28575">
                <a:solidFill>
                  <a:srgbClr val="93E35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736FB8-3053-401C-B8DB-2A341676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72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8E9351BD-FED3-4B9F-97F5-FF660679C72C}"/>
              </a:ext>
            </a:extLst>
          </p:cNvPr>
          <p:cNvSpPr txBox="1"/>
          <p:nvPr/>
        </p:nvSpPr>
        <p:spPr>
          <a:xfrm>
            <a:off x="857244" y="883029"/>
            <a:ext cx="7225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Considerações Finais</a:t>
            </a:r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F455A64A-6E65-4645-A077-4D2DB44372B0}"/>
              </a:ext>
            </a:extLst>
          </p:cNvPr>
          <p:cNvSpPr txBox="1"/>
          <p:nvPr/>
        </p:nvSpPr>
        <p:spPr>
          <a:xfrm>
            <a:off x="857244" y="2537657"/>
            <a:ext cx="7225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MongoDB</a:t>
            </a:r>
            <a:r>
              <a:rPr lang="pt-BR" sz="2400" dirty="0"/>
              <a:t> é uma ferramenta poderosa e flexível para gerenciar dados. Com os comandos básicos que você aprendeu, você já pode começar a explorar e utilizar o </a:t>
            </a:r>
            <a:r>
              <a:rPr lang="pt-BR" sz="2400" dirty="0" err="1"/>
              <a:t>MongoDB</a:t>
            </a:r>
            <a:r>
              <a:rPr lang="pt-BR" sz="2400" dirty="0"/>
              <a:t> em seus projetos. Continue praticando e explorando a documentação oficial para se aprofundar ainda mais.</a:t>
            </a:r>
            <a:endParaRPr lang="pt-BR" sz="3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3201F2-1EE2-44CE-B649-CF44B02AD1E0}"/>
              </a:ext>
            </a:extLst>
          </p:cNvPr>
          <p:cNvSpPr/>
          <p:nvPr/>
        </p:nvSpPr>
        <p:spPr>
          <a:xfrm>
            <a:off x="751107" y="-37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93E351">
                  <a:shade val="30000"/>
                  <a:satMod val="115000"/>
                </a:srgbClr>
              </a:gs>
              <a:gs pos="50000">
                <a:srgbClr val="93E351">
                  <a:shade val="67500"/>
                  <a:satMod val="115000"/>
                </a:srgbClr>
              </a:gs>
              <a:gs pos="100000">
                <a:srgbClr val="93E351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3E351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3676CB-35B6-4D38-A456-7EF2DAD5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14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FD9E2A6-B33E-46C3-9925-6EECC564B6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266" r="86805" b="25689"/>
          <a:stretch/>
        </p:blipFill>
        <p:spPr>
          <a:xfrm>
            <a:off x="3482886" y="5747658"/>
            <a:ext cx="2971800" cy="65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7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8E9351BD-FED3-4B9F-97F5-FF660679C72C}"/>
              </a:ext>
            </a:extLst>
          </p:cNvPr>
          <p:cNvSpPr txBox="1"/>
          <p:nvPr/>
        </p:nvSpPr>
        <p:spPr>
          <a:xfrm>
            <a:off x="857244" y="883029"/>
            <a:ext cx="7225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Introdução ao </a:t>
            </a:r>
            <a:r>
              <a:rPr lang="pt-BR" sz="4000" dirty="0" err="1">
                <a:latin typeface="Impact" panose="020B0806030902050204" pitchFamily="34" charset="0"/>
              </a:rPr>
              <a:t>MongoDB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F455A64A-6E65-4645-A077-4D2DB44372B0}"/>
              </a:ext>
            </a:extLst>
          </p:cNvPr>
          <p:cNvSpPr txBox="1"/>
          <p:nvPr/>
        </p:nvSpPr>
        <p:spPr>
          <a:xfrm>
            <a:off x="857244" y="3272444"/>
            <a:ext cx="7845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MongoDB</a:t>
            </a:r>
            <a:r>
              <a:rPr lang="pt-BR" sz="2400" dirty="0"/>
              <a:t> é um banco de dados </a:t>
            </a:r>
            <a:r>
              <a:rPr lang="pt-BR" sz="2400" dirty="0" err="1"/>
              <a:t>NoSQL</a:t>
            </a:r>
            <a:r>
              <a:rPr lang="pt-BR" sz="2400" dirty="0"/>
              <a:t> orientado a documentos. Ao contrário dos bancos de dados relacionais tradicionais que armazenam dados em tabelas, o </a:t>
            </a:r>
            <a:r>
              <a:rPr lang="pt-BR" sz="2400" dirty="0" err="1"/>
              <a:t>MongoDB</a:t>
            </a:r>
            <a:r>
              <a:rPr lang="pt-BR" sz="2400" dirty="0"/>
              <a:t> armazena dados em documentos semelhantes a JSON. Isso proporciona flexibilidade e facilidade de uso, tornando-o uma escolha popular para desenvolvedores modernos.</a:t>
            </a:r>
            <a:endParaRPr lang="pt-BR" sz="3200" dirty="0"/>
          </a:p>
        </p:txBody>
      </p:sp>
      <p:sp>
        <p:nvSpPr>
          <p:cNvPr id="4" name="SubTitulo">
            <a:extLst>
              <a:ext uri="{FF2B5EF4-FFF2-40B4-BE49-F238E27FC236}">
                <a16:creationId xmlns:a16="http://schemas.microsoft.com/office/drawing/2014/main" id="{64589BDC-215D-470F-835C-195FCDA5A75E}"/>
              </a:ext>
            </a:extLst>
          </p:cNvPr>
          <p:cNvSpPr txBox="1"/>
          <p:nvPr/>
        </p:nvSpPr>
        <p:spPr>
          <a:xfrm>
            <a:off x="857244" y="2068504"/>
            <a:ext cx="7715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Dominando o Banco de Dados Não Relacional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3201F2-1EE2-44CE-B649-CF44B02AD1E0}"/>
              </a:ext>
            </a:extLst>
          </p:cNvPr>
          <p:cNvSpPr/>
          <p:nvPr/>
        </p:nvSpPr>
        <p:spPr>
          <a:xfrm>
            <a:off x="751107" y="-37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93E351">
                  <a:shade val="30000"/>
                  <a:satMod val="115000"/>
                </a:srgbClr>
              </a:gs>
              <a:gs pos="50000">
                <a:srgbClr val="93E351">
                  <a:shade val="67500"/>
                  <a:satMod val="115000"/>
                </a:srgbClr>
              </a:gs>
              <a:gs pos="100000">
                <a:srgbClr val="93E351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3E351"/>
              </a:solidFill>
            </a:endParaRPr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462EF95B-9175-4470-9FC3-9F9F89AE9B2A}"/>
              </a:ext>
            </a:extLst>
          </p:cNvPr>
          <p:cNvSpPr txBox="1"/>
          <p:nvPr/>
        </p:nvSpPr>
        <p:spPr>
          <a:xfrm>
            <a:off x="895107" y="6364288"/>
            <a:ext cx="7715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Principais Vantagens do </a:t>
            </a:r>
            <a:r>
              <a:rPr lang="pt-BR" sz="3200" dirty="0" err="1">
                <a:latin typeface="+mj-lt"/>
              </a:rPr>
              <a:t>MongoDB</a:t>
            </a:r>
            <a:endParaRPr lang="pt-BR" sz="3200" dirty="0">
              <a:latin typeface="+mj-lt"/>
            </a:endParaRPr>
          </a:p>
        </p:txBody>
      </p:sp>
      <p:sp>
        <p:nvSpPr>
          <p:cNvPr id="9" name="Texto">
            <a:extLst>
              <a:ext uri="{FF2B5EF4-FFF2-40B4-BE49-F238E27FC236}">
                <a16:creationId xmlns:a16="http://schemas.microsoft.com/office/drawing/2014/main" id="{5A2C3165-8087-4774-8018-778958383C1E}"/>
              </a:ext>
            </a:extLst>
          </p:cNvPr>
          <p:cNvSpPr txBox="1"/>
          <p:nvPr/>
        </p:nvSpPr>
        <p:spPr>
          <a:xfrm>
            <a:off x="895107" y="7601951"/>
            <a:ext cx="7845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Flexibilidade de Esquema: Os documentos no </a:t>
            </a:r>
            <a:r>
              <a:rPr lang="pt-BR" sz="2400" dirty="0" err="1"/>
              <a:t>MongoDB</a:t>
            </a:r>
            <a:r>
              <a:rPr lang="pt-BR" sz="2400" dirty="0"/>
              <a:t> podem ter diferentes campos e </a:t>
            </a:r>
            <a:r>
              <a:rPr lang="pt-BR" sz="2400" dirty="0" err="1"/>
              <a:t>estruturas.Escalabilidade</a:t>
            </a:r>
            <a:r>
              <a:rPr lang="pt-B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Horizontal: Facilmente escalável distribuindo dados em vários servidores.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Alto Desempenho: Projetado para armazenar grandes volumes de dados e responder rapidamente a consultas.</a:t>
            </a:r>
            <a:endParaRPr lang="pt-BR" sz="320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93ED3E-4A0A-433E-ADD0-D00BAA45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6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DC4148-2DA0-4140-9308-D72646EAEB2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E2F53FA2-ED2F-4EBE-A568-9F571DDB36F8}"/>
              </a:ext>
            </a:extLst>
          </p:cNvPr>
          <p:cNvSpPr txBox="1"/>
          <p:nvPr/>
        </p:nvSpPr>
        <p:spPr>
          <a:xfrm>
            <a:off x="926652" y="6565373"/>
            <a:ext cx="7760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Instalando o </a:t>
            </a:r>
            <a:r>
              <a:rPr lang="pt-BR" sz="8000" dirty="0" err="1">
                <a:solidFill>
                  <a:schemeClr val="bg1"/>
                </a:solidFill>
                <a:latin typeface="Impact" panose="020B0806030902050204" pitchFamily="34" charset="0"/>
              </a:rPr>
              <a:t>MongoDB</a:t>
            </a:r>
            <a:endParaRPr lang="pt-BR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367E8855-B82A-4044-9813-92BFD6F6415D}"/>
              </a:ext>
            </a:extLst>
          </p:cNvPr>
          <p:cNvSpPr txBox="1"/>
          <p:nvPr/>
        </p:nvSpPr>
        <p:spPr>
          <a:xfrm>
            <a:off x="1481816" y="875394"/>
            <a:ext cx="6290583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 w="28575">
                  <a:solidFill>
                    <a:srgbClr val="93E351"/>
                  </a:solidFill>
                </a:ln>
                <a:noFill/>
                <a:latin typeface="Impact" panose="020B0806030902050204" pitchFamily="34" charset="0"/>
              </a:rPr>
              <a:t>01</a:t>
            </a:r>
            <a:endParaRPr lang="pt-BR" sz="8800" dirty="0">
              <a:ln w="28575">
                <a:solidFill>
                  <a:srgbClr val="93E35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Texto">
            <a:extLst>
              <a:ext uri="{FF2B5EF4-FFF2-40B4-BE49-F238E27FC236}">
                <a16:creationId xmlns:a16="http://schemas.microsoft.com/office/drawing/2014/main" id="{774F49A1-1431-409A-A391-C2FC13F0687D}"/>
              </a:ext>
            </a:extLst>
          </p:cNvPr>
          <p:cNvSpPr txBox="1"/>
          <p:nvPr/>
        </p:nvSpPr>
        <p:spPr>
          <a:xfrm>
            <a:off x="587846" y="10014172"/>
            <a:ext cx="8523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Antes de começarmos a trabalhar com o </a:t>
            </a:r>
            <a:r>
              <a:rPr lang="pt-BR" sz="2400" dirty="0" err="1">
                <a:solidFill>
                  <a:schemeClr val="bg1"/>
                </a:solidFill>
              </a:rPr>
              <a:t>MongoDB</a:t>
            </a:r>
            <a:r>
              <a:rPr lang="pt-BR" sz="2400" dirty="0">
                <a:solidFill>
                  <a:schemeClr val="bg1"/>
                </a:solidFill>
              </a:rPr>
              <a:t>, você precisará instalá-lo. Você pode baixar e instalar o </a:t>
            </a:r>
            <a:r>
              <a:rPr lang="pt-BR" sz="2400" dirty="0" err="1">
                <a:solidFill>
                  <a:schemeClr val="bg1"/>
                </a:solidFill>
              </a:rPr>
              <a:t>MongoDB</a:t>
            </a:r>
            <a:r>
              <a:rPr lang="pt-BR" sz="2400" dirty="0">
                <a:solidFill>
                  <a:schemeClr val="bg1"/>
                </a:solidFill>
              </a:rPr>
              <a:t> a partir do site oficial https://www.mongodb.com/</a:t>
            </a:r>
            <a:r>
              <a:rPr lang="pt-BR" sz="2400" dirty="0" err="1">
                <a:solidFill>
                  <a:schemeClr val="bg1"/>
                </a:solidFill>
              </a:rPr>
              <a:t>try</a:t>
            </a:r>
            <a:r>
              <a:rPr lang="pt-BR" sz="2400" dirty="0">
                <a:solidFill>
                  <a:schemeClr val="bg1"/>
                </a:solidFill>
              </a:rPr>
              <a:t>/download/</a:t>
            </a:r>
            <a:r>
              <a:rPr lang="pt-BR" sz="2400" dirty="0" err="1">
                <a:solidFill>
                  <a:schemeClr val="bg1"/>
                </a:solidFill>
              </a:rPr>
              <a:t>community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618E16-4D67-4AAB-8A29-9382631B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6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8E9351BD-FED3-4B9F-97F5-FF660679C72C}"/>
              </a:ext>
            </a:extLst>
          </p:cNvPr>
          <p:cNvSpPr txBox="1"/>
          <p:nvPr/>
        </p:nvSpPr>
        <p:spPr>
          <a:xfrm>
            <a:off x="857244" y="883029"/>
            <a:ext cx="753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Instalando o </a:t>
            </a:r>
            <a:r>
              <a:rPr lang="pt-BR" sz="4000" dirty="0" err="1">
                <a:latin typeface="Impact" panose="020B0806030902050204" pitchFamily="34" charset="0"/>
              </a:rPr>
              <a:t>MongoDB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F455A64A-6E65-4645-A077-4D2DB44372B0}"/>
              </a:ext>
            </a:extLst>
          </p:cNvPr>
          <p:cNvSpPr txBox="1"/>
          <p:nvPr/>
        </p:nvSpPr>
        <p:spPr>
          <a:xfrm>
            <a:off x="857244" y="3288773"/>
            <a:ext cx="78622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Baixar o Instalador: Acesse o </a:t>
            </a:r>
            <a:r>
              <a:rPr lang="pt-BR" sz="2400" dirty="0" err="1"/>
              <a:t>MongoDB</a:t>
            </a:r>
            <a:r>
              <a:rPr lang="pt-BR" sz="2400" dirty="0"/>
              <a:t> Download </a:t>
            </a:r>
            <a:r>
              <a:rPr lang="pt-BR" sz="2400" dirty="0" err="1"/>
              <a:t>Center.Baixe</a:t>
            </a:r>
            <a:r>
              <a:rPr lang="pt-BR" sz="2400" dirty="0"/>
              <a:t> o instalador (.</a:t>
            </a:r>
            <a:r>
              <a:rPr lang="pt-BR" sz="2400" dirty="0" err="1"/>
              <a:t>msi</a:t>
            </a:r>
            <a:r>
              <a:rPr lang="pt-BR" sz="2400" dirty="0"/>
              <a:t>) da versão mais recente do </a:t>
            </a:r>
            <a:r>
              <a:rPr lang="pt-BR" sz="2400" dirty="0" err="1"/>
              <a:t>MongoDB</a:t>
            </a:r>
            <a:r>
              <a:rPr lang="pt-BR" sz="2400" dirty="0"/>
              <a:t> Community Server.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Executar o Instalador: Abra o arquivo .</a:t>
            </a:r>
            <a:r>
              <a:rPr lang="pt-BR" sz="2400" dirty="0" err="1"/>
              <a:t>msi</a:t>
            </a:r>
            <a:r>
              <a:rPr lang="pt-BR" sz="2400" dirty="0"/>
              <a:t> baixado e siga as instruções do </a:t>
            </a:r>
            <a:r>
              <a:rPr lang="pt-BR" sz="2400" dirty="0" err="1"/>
              <a:t>instalador.Aceite</a:t>
            </a:r>
            <a:r>
              <a:rPr lang="pt-BR" sz="2400" dirty="0"/>
              <a:t> os termos de licença e use as opções </a:t>
            </a:r>
            <a:r>
              <a:rPr lang="pt-BR" sz="2400" dirty="0" err="1"/>
              <a:t>padrão.Marque</a:t>
            </a:r>
            <a:r>
              <a:rPr lang="pt-BR" sz="2400" dirty="0"/>
              <a:t> a opção para instalar o </a:t>
            </a:r>
            <a:r>
              <a:rPr lang="pt-BR" sz="2400" dirty="0" err="1"/>
              <a:t>MongoDB</a:t>
            </a:r>
            <a:r>
              <a:rPr lang="pt-BR" sz="2400" dirty="0"/>
              <a:t> como um serviço.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Configurar Variáveis de Ambiente: Adicione o caminho do </a:t>
            </a:r>
            <a:r>
              <a:rPr lang="pt-BR" sz="2400" dirty="0" err="1"/>
              <a:t>MongoDB</a:t>
            </a:r>
            <a:r>
              <a:rPr lang="pt-BR" sz="2400" dirty="0"/>
              <a:t> (ex.: C:\Program Files\</a:t>
            </a:r>
            <a:r>
              <a:rPr lang="pt-BR" sz="2400" dirty="0" err="1"/>
              <a:t>MongoDB</a:t>
            </a:r>
            <a:r>
              <a:rPr lang="pt-BR" sz="2400" dirty="0"/>
              <a:t>\Server\&lt;</a:t>
            </a:r>
            <a:r>
              <a:rPr lang="pt-BR" sz="2400" dirty="0" err="1"/>
              <a:t>version</a:t>
            </a:r>
            <a:r>
              <a:rPr lang="pt-BR" sz="2400" dirty="0"/>
              <a:t>&gt;\bin) à variável de ambiente PATH.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Iniciar o </a:t>
            </a:r>
            <a:r>
              <a:rPr lang="pt-BR" sz="2400" dirty="0" err="1"/>
              <a:t>MongoDB</a:t>
            </a:r>
            <a:r>
              <a:rPr lang="pt-BR" sz="2400" dirty="0"/>
              <a:t>: Abra o Prompt de Comando e execute:</a:t>
            </a:r>
            <a:endParaRPr lang="pt-BR" sz="3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3201F2-1EE2-44CE-B649-CF44B02AD1E0}"/>
              </a:ext>
            </a:extLst>
          </p:cNvPr>
          <p:cNvSpPr/>
          <p:nvPr/>
        </p:nvSpPr>
        <p:spPr>
          <a:xfrm>
            <a:off x="751107" y="-37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93E351">
                  <a:shade val="30000"/>
                  <a:satMod val="115000"/>
                </a:srgbClr>
              </a:gs>
              <a:gs pos="50000">
                <a:srgbClr val="93E351">
                  <a:shade val="67500"/>
                  <a:satMod val="115000"/>
                </a:srgbClr>
              </a:gs>
              <a:gs pos="100000">
                <a:srgbClr val="93E351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3E351"/>
              </a:solidFill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EDCA56E-2E2E-4433-A86A-3FC23EBD7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603"/>
            <a:ext cx="9601200" cy="5404053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4D2DC-4DC1-4BAA-9CB8-07787134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19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DC4148-2DA0-4140-9308-D72646EAEB2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E2F53FA2-ED2F-4EBE-A568-9F571DDB36F8}"/>
              </a:ext>
            </a:extLst>
          </p:cNvPr>
          <p:cNvSpPr txBox="1"/>
          <p:nvPr/>
        </p:nvSpPr>
        <p:spPr>
          <a:xfrm>
            <a:off x="926652" y="6565373"/>
            <a:ext cx="7760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Comandos Básicos do </a:t>
            </a:r>
            <a:r>
              <a:rPr lang="pt-BR" sz="7200" dirty="0" err="1">
                <a:solidFill>
                  <a:schemeClr val="bg1"/>
                </a:solidFill>
                <a:latin typeface="Impact" panose="020B0806030902050204" pitchFamily="34" charset="0"/>
              </a:rPr>
              <a:t>MongoDB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367E8855-B82A-4044-9813-92BFD6F6415D}"/>
              </a:ext>
            </a:extLst>
          </p:cNvPr>
          <p:cNvSpPr txBox="1"/>
          <p:nvPr/>
        </p:nvSpPr>
        <p:spPr>
          <a:xfrm>
            <a:off x="1481816" y="875394"/>
            <a:ext cx="6290583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 w="28575">
                  <a:solidFill>
                    <a:srgbClr val="93E351"/>
                  </a:solidFill>
                </a:ln>
                <a:noFill/>
                <a:latin typeface="Impact" panose="020B0806030902050204" pitchFamily="34" charset="0"/>
              </a:rPr>
              <a:t>02</a:t>
            </a:r>
            <a:endParaRPr lang="pt-BR" sz="8800" dirty="0">
              <a:ln w="28575">
                <a:solidFill>
                  <a:srgbClr val="93E35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Texto">
            <a:extLst>
              <a:ext uri="{FF2B5EF4-FFF2-40B4-BE49-F238E27FC236}">
                <a16:creationId xmlns:a16="http://schemas.microsoft.com/office/drawing/2014/main" id="{FC38DDCF-3D55-4B79-8F82-8C26CE674766}"/>
              </a:ext>
            </a:extLst>
          </p:cNvPr>
          <p:cNvSpPr txBox="1"/>
          <p:nvPr/>
        </p:nvSpPr>
        <p:spPr>
          <a:xfrm>
            <a:off x="587846" y="10014172"/>
            <a:ext cx="85234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Neste capítulo, vamos explorar os comandos fundamentais do </a:t>
            </a:r>
            <a:r>
              <a:rPr lang="pt-BR" sz="2400" dirty="0" err="1">
                <a:solidFill>
                  <a:schemeClr val="bg1"/>
                </a:solidFill>
              </a:rPr>
              <a:t>MongoDB</a:t>
            </a:r>
            <a:r>
              <a:rPr lang="pt-BR" sz="2400" dirty="0">
                <a:solidFill>
                  <a:schemeClr val="bg1"/>
                </a:solidFill>
              </a:rPr>
              <a:t>. Desde a conexão ao servidor </a:t>
            </a:r>
            <a:r>
              <a:rPr lang="pt-BR" sz="2400" dirty="0" err="1">
                <a:solidFill>
                  <a:schemeClr val="bg1"/>
                </a:solidFill>
              </a:rPr>
              <a:t>MongoDB</a:t>
            </a:r>
            <a:r>
              <a:rPr lang="pt-BR" sz="2400" dirty="0">
                <a:solidFill>
                  <a:schemeClr val="bg1"/>
                </a:solidFill>
              </a:rPr>
              <a:t> até a criação, consulta, atualização e exclusão de documentos. Com uma abordagem prática, você estará pronto para aplicar esses comandos em seus próprios projetos.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FB114D-7577-4134-BE45-4928D502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71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8E9351BD-FED3-4B9F-97F5-FF660679C72C}"/>
              </a:ext>
            </a:extLst>
          </p:cNvPr>
          <p:cNvSpPr txBox="1"/>
          <p:nvPr/>
        </p:nvSpPr>
        <p:spPr>
          <a:xfrm>
            <a:off x="857244" y="883029"/>
            <a:ext cx="7225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Comandos Básicos do </a:t>
            </a:r>
            <a:r>
              <a:rPr lang="pt-BR" sz="4000" dirty="0" err="1">
                <a:latin typeface="Impact" panose="020B0806030902050204" pitchFamily="34" charset="0"/>
              </a:rPr>
              <a:t>MongoDB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F455A64A-6E65-4645-A077-4D2DB44372B0}"/>
              </a:ext>
            </a:extLst>
          </p:cNvPr>
          <p:cNvSpPr txBox="1"/>
          <p:nvPr/>
        </p:nvSpPr>
        <p:spPr>
          <a:xfrm>
            <a:off x="857244" y="3288773"/>
            <a:ext cx="722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/>
          </a:p>
        </p:txBody>
      </p:sp>
      <p:sp>
        <p:nvSpPr>
          <p:cNvPr id="4" name="SubTitulo">
            <a:extLst>
              <a:ext uri="{FF2B5EF4-FFF2-40B4-BE49-F238E27FC236}">
                <a16:creationId xmlns:a16="http://schemas.microsoft.com/office/drawing/2014/main" id="{64589BDC-215D-470F-835C-195FCDA5A75E}"/>
              </a:ext>
            </a:extLst>
          </p:cNvPr>
          <p:cNvSpPr txBox="1"/>
          <p:nvPr/>
        </p:nvSpPr>
        <p:spPr>
          <a:xfrm>
            <a:off x="857243" y="1943599"/>
            <a:ext cx="722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Conectando ao </a:t>
            </a:r>
            <a:r>
              <a:rPr lang="pt-BR" sz="3200" dirty="0" err="1"/>
              <a:t>MongoDB</a:t>
            </a:r>
            <a:endParaRPr lang="pt-BR" sz="3200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3201F2-1EE2-44CE-B649-CF44B02AD1E0}"/>
              </a:ext>
            </a:extLst>
          </p:cNvPr>
          <p:cNvSpPr/>
          <p:nvPr/>
        </p:nvSpPr>
        <p:spPr>
          <a:xfrm>
            <a:off x="751107" y="-37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93E351">
                  <a:shade val="30000"/>
                  <a:satMod val="115000"/>
                </a:srgbClr>
              </a:gs>
              <a:gs pos="50000">
                <a:srgbClr val="93E351">
                  <a:shade val="67500"/>
                  <a:satMod val="115000"/>
                </a:srgbClr>
              </a:gs>
              <a:gs pos="100000">
                <a:srgbClr val="93E351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3E351"/>
              </a:solidFill>
            </a:endParaRPr>
          </a:p>
        </p:txBody>
      </p:sp>
      <p:sp>
        <p:nvSpPr>
          <p:cNvPr id="9" name="Texto">
            <a:extLst>
              <a:ext uri="{FF2B5EF4-FFF2-40B4-BE49-F238E27FC236}">
                <a16:creationId xmlns:a16="http://schemas.microsoft.com/office/drawing/2014/main" id="{939C4F91-8AB5-46B6-BA1A-B2A27866585F}"/>
              </a:ext>
            </a:extLst>
          </p:cNvPr>
          <p:cNvSpPr txBox="1"/>
          <p:nvPr/>
        </p:nvSpPr>
        <p:spPr>
          <a:xfrm>
            <a:off x="857244" y="2945868"/>
            <a:ext cx="7845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conectar ao seu servidor </a:t>
            </a:r>
            <a:r>
              <a:rPr lang="pt-BR" sz="2400" dirty="0" err="1"/>
              <a:t>MongoDB</a:t>
            </a:r>
            <a:r>
              <a:rPr lang="pt-BR" sz="2400" dirty="0"/>
              <a:t>, use o comando mongo no terminal: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8D2D8E0-9AD7-4751-A533-04FA7C858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29" y="2488813"/>
            <a:ext cx="7225393" cy="4806592"/>
          </a:xfrm>
          <a:prstGeom prst="rect">
            <a:avLst/>
          </a:prstGeom>
        </p:spPr>
      </p:pic>
      <p:sp>
        <p:nvSpPr>
          <p:cNvPr id="12" name="Texto">
            <a:extLst>
              <a:ext uri="{FF2B5EF4-FFF2-40B4-BE49-F238E27FC236}">
                <a16:creationId xmlns:a16="http://schemas.microsoft.com/office/drawing/2014/main" id="{A0F57B2F-4D2B-4DE5-8C70-ED36708B7742}"/>
              </a:ext>
            </a:extLst>
          </p:cNvPr>
          <p:cNvSpPr txBox="1"/>
          <p:nvPr/>
        </p:nvSpPr>
        <p:spPr>
          <a:xfrm>
            <a:off x="914393" y="8552420"/>
            <a:ext cx="722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/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54AA688-1F06-4E87-8C1F-4E10E2333660}"/>
              </a:ext>
            </a:extLst>
          </p:cNvPr>
          <p:cNvSpPr txBox="1"/>
          <p:nvPr/>
        </p:nvSpPr>
        <p:spPr>
          <a:xfrm>
            <a:off x="914392" y="6994969"/>
            <a:ext cx="722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Criando um Banco de Dados</a:t>
            </a:r>
            <a:endParaRPr lang="pt-BR" sz="3200" dirty="0">
              <a:latin typeface="+mj-lt"/>
            </a:endParaRPr>
          </a:p>
        </p:txBody>
      </p:sp>
      <p:sp>
        <p:nvSpPr>
          <p:cNvPr id="14" name="Texto">
            <a:extLst>
              <a:ext uri="{FF2B5EF4-FFF2-40B4-BE49-F238E27FC236}">
                <a16:creationId xmlns:a16="http://schemas.microsoft.com/office/drawing/2014/main" id="{A3BFFD3F-1233-4AF2-BEAA-B9C0A5CC9198}"/>
              </a:ext>
            </a:extLst>
          </p:cNvPr>
          <p:cNvSpPr txBox="1"/>
          <p:nvPr/>
        </p:nvSpPr>
        <p:spPr>
          <a:xfrm>
            <a:off x="914393" y="7915595"/>
            <a:ext cx="7845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No </a:t>
            </a:r>
            <a:r>
              <a:rPr lang="pt-BR" sz="2400" dirty="0" err="1"/>
              <a:t>MongoDB</a:t>
            </a:r>
            <a:r>
              <a:rPr lang="pt-BR" sz="2400" dirty="0"/>
              <a:t>, você não precisa criar um banco de dados explicitamente. Basta usar o comando use seguido pelo nome do banco de dados: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D7A1C93-A711-4987-86A3-CB54E41A9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359" y="8707666"/>
            <a:ext cx="5488442" cy="3591824"/>
          </a:xfrm>
          <a:prstGeom prst="rect">
            <a:avLst/>
          </a:prstGeom>
        </p:spPr>
      </p:pic>
      <p:sp>
        <p:nvSpPr>
          <p:cNvPr id="19" name="Espaço Reservado para Número de Slide 18">
            <a:extLst>
              <a:ext uri="{FF2B5EF4-FFF2-40B4-BE49-F238E27FC236}">
                <a16:creationId xmlns:a16="http://schemas.microsoft.com/office/drawing/2014/main" id="{1D032A17-9BA1-4C1D-A965-B58D69FD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8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8E9351BD-FED3-4B9F-97F5-FF660679C72C}"/>
              </a:ext>
            </a:extLst>
          </p:cNvPr>
          <p:cNvSpPr txBox="1"/>
          <p:nvPr/>
        </p:nvSpPr>
        <p:spPr>
          <a:xfrm>
            <a:off x="857244" y="883029"/>
            <a:ext cx="7225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Comandos Básicos do </a:t>
            </a:r>
            <a:r>
              <a:rPr lang="pt-BR" sz="4000" dirty="0" err="1">
                <a:latin typeface="Impact" panose="020B0806030902050204" pitchFamily="34" charset="0"/>
              </a:rPr>
              <a:t>MongoDB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F455A64A-6E65-4645-A077-4D2DB44372B0}"/>
              </a:ext>
            </a:extLst>
          </p:cNvPr>
          <p:cNvSpPr txBox="1"/>
          <p:nvPr/>
        </p:nvSpPr>
        <p:spPr>
          <a:xfrm>
            <a:off x="857244" y="3288773"/>
            <a:ext cx="722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/>
          </a:p>
        </p:txBody>
      </p:sp>
      <p:sp>
        <p:nvSpPr>
          <p:cNvPr id="4" name="SubTitulo">
            <a:extLst>
              <a:ext uri="{FF2B5EF4-FFF2-40B4-BE49-F238E27FC236}">
                <a16:creationId xmlns:a16="http://schemas.microsoft.com/office/drawing/2014/main" id="{64589BDC-215D-470F-835C-195FCDA5A75E}"/>
              </a:ext>
            </a:extLst>
          </p:cNvPr>
          <p:cNvSpPr txBox="1"/>
          <p:nvPr/>
        </p:nvSpPr>
        <p:spPr>
          <a:xfrm>
            <a:off x="857243" y="1943599"/>
            <a:ext cx="722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Criando e Inserindo Documentos</a:t>
            </a:r>
            <a:endParaRPr lang="pt-BR" sz="3200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3201F2-1EE2-44CE-B649-CF44B02AD1E0}"/>
              </a:ext>
            </a:extLst>
          </p:cNvPr>
          <p:cNvSpPr/>
          <p:nvPr/>
        </p:nvSpPr>
        <p:spPr>
          <a:xfrm>
            <a:off x="751107" y="-37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93E351">
                  <a:shade val="30000"/>
                  <a:satMod val="115000"/>
                </a:srgbClr>
              </a:gs>
              <a:gs pos="50000">
                <a:srgbClr val="93E351">
                  <a:shade val="67500"/>
                  <a:satMod val="115000"/>
                </a:srgbClr>
              </a:gs>
              <a:gs pos="100000">
                <a:srgbClr val="93E351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3E351"/>
              </a:solidFill>
            </a:endParaRPr>
          </a:p>
        </p:txBody>
      </p:sp>
      <p:sp>
        <p:nvSpPr>
          <p:cNvPr id="9" name="Texto">
            <a:extLst>
              <a:ext uri="{FF2B5EF4-FFF2-40B4-BE49-F238E27FC236}">
                <a16:creationId xmlns:a16="http://schemas.microsoft.com/office/drawing/2014/main" id="{939C4F91-8AB5-46B6-BA1A-B2A27866585F}"/>
              </a:ext>
            </a:extLst>
          </p:cNvPr>
          <p:cNvSpPr txBox="1"/>
          <p:nvPr/>
        </p:nvSpPr>
        <p:spPr>
          <a:xfrm>
            <a:off x="857244" y="2945868"/>
            <a:ext cx="7845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criar e inserir documentos em uma coleção (equivalente a uma tabela em bancos de dados relacionais), use o comando </a:t>
            </a:r>
            <a:r>
              <a:rPr lang="pt-BR" sz="2400" dirty="0" err="1"/>
              <a:t>insertOne</a:t>
            </a:r>
            <a:r>
              <a:rPr lang="pt-BR" sz="2400" dirty="0"/>
              <a:t>:</a:t>
            </a:r>
          </a:p>
        </p:txBody>
      </p:sp>
      <p:sp>
        <p:nvSpPr>
          <p:cNvPr id="12" name="Texto">
            <a:extLst>
              <a:ext uri="{FF2B5EF4-FFF2-40B4-BE49-F238E27FC236}">
                <a16:creationId xmlns:a16="http://schemas.microsoft.com/office/drawing/2014/main" id="{A0F57B2F-4D2B-4DE5-8C70-ED36708B7742}"/>
              </a:ext>
            </a:extLst>
          </p:cNvPr>
          <p:cNvSpPr txBox="1"/>
          <p:nvPr/>
        </p:nvSpPr>
        <p:spPr>
          <a:xfrm>
            <a:off x="914393" y="8552420"/>
            <a:ext cx="722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/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54AA688-1F06-4E87-8C1F-4E10E2333660}"/>
              </a:ext>
            </a:extLst>
          </p:cNvPr>
          <p:cNvSpPr txBox="1"/>
          <p:nvPr/>
        </p:nvSpPr>
        <p:spPr>
          <a:xfrm>
            <a:off x="914392" y="7141930"/>
            <a:ext cx="722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Consultando Documentos</a:t>
            </a:r>
            <a:endParaRPr lang="pt-BR" sz="3200" dirty="0">
              <a:latin typeface="+mj-lt"/>
            </a:endParaRPr>
          </a:p>
        </p:txBody>
      </p:sp>
      <p:sp>
        <p:nvSpPr>
          <p:cNvPr id="14" name="Texto">
            <a:extLst>
              <a:ext uri="{FF2B5EF4-FFF2-40B4-BE49-F238E27FC236}">
                <a16:creationId xmlns:a16="http://schemas.microsoft.com/office/drawing/2014/main" id="{A3BFFD3F-1233-4AF2-BEAA-B9C0A5CC9198}"/>
              </a:ext>
            </a:extLst>
          </p:cNvPr>
          <p:cNvSpPr txBox="1"/>
          <p:nvPr/>
        </p:nvSpPr>
        <p:spPr>
          <a:xfrm>
            <a:off x="914393" y="7915595"/>
            <a:ext cx="7845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consultar documentos em uma coleção, use o comando </a:t>
            </a:r>
            <a:r>
              <a:rPr lang="pt-BR" sz="2400" dirty="0" err="1"/>
              <a:t>find</a:t>
            </a:r>
            <a:r>
              <a:rPr lang="pt-BR" sz="2400" dirty="0"/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3B2B777-C6ED-4BD9-AD93-959047E4B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42" y="4092925"/>
            <a:ext cx="4645488" cy="277119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AA7DFE3-1774-4176-A7CD-017F727B8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6" y="8494453"/>
            <a:ext cx="5845628" cy="3487120"/>
          </a:xfrm>
          <a:prstGeom prst="rect">
            <a:avLst/>
          </a:prstGeom>
        </p:spPr>
      </p:pic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22E2030A-4599-4C9B-8774-2F201596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6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8E9351BD-FED3-4B9F-97F5-FF660679C72C}"/>
              </a:ext>
            </a:extLst>
          </p:cNvPr>
          <p:cNvSpPr txBox="1"/>
          <p:nvPr/>
        </p:nvSpPr>
        <p:spPr>
          <a:xfrm>
            <a:off x="857244" y="883029"/>
            <a:ext cx="7225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Comandos Básicos do </a:t>
            </a:r>
            <a:r>
              <a:rPr lang="pt-BR" sz="4000" dirty="0" err="1">
                <a:latin typeface="Impact" panose="020B0806030902050204" pitchFamily="34" charset="0"/>
              </a:rPr>
              <a:t>MongoDB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F455A64A-6E65-4645-A077-4D2DB44372B0}"/>
              </a:ext>
            </a:extLst>
          </p:cNvPr>
          <p:cNvSpPr txBox="1"/>
          <p:nvPr/>
        </p:nvSpPr>
        <p:spPr>
          <a:xfrm>
            <a:off x="857244" y="3288773"/>
            <a:ext cx="722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3201F2-1EE2-44CE-B649-CF44B02AD1E0}"/>
              </a:ext>
            </a:extLst>
          </p:cNvPr>
          <p:cNvSpPr/>
          <p:nvPr/>
        </p:nvSpPr>
        <p:spPr>
          <a:xfrm>
            <a:off x="751107" y="-37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93E351">
                  <a:shade val="30000"/>
                  <a:satMod val="115000"/>
                </a:srgbClr>
              </a:gs>
              <a:gs pos="50000">
                <a:srgbClr val="93E351">
                  <a:shade val="67500"/>
                  <a:satMod val="115000"/>
                </a:srgbClr>
              </a:gs>
              <a:gs pos="100000">
                <a:srgbClr val="93E351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3E351"/>
              </a:solidFill>
            </a:endParaRPr>
          </a:p>
        </p:txBody>
      </p:sp>
      <p:sp>
        <p:nvSpPr>
          <p:cNvPr id="9" name="Texto">
            <a:extLst>
              <a:ext uri="{FF2B5EF4-FFF2-40B4-BE49-F238E27FC236}">
                <a16:creationId xmlns:a16="http://schemas.microsoft.com/office/drawing/2014/main" id="{939C4F91-8AB5-46B6-BA1A-B2A27866585F}"/>
              </a:ext>
            </a:extLst>
          </p:cNvPr>
          <p:cNvSpPr txBox="1"/>
          <p:nvPr/>
        </p:nvSpPr>
        <p:spPr>
          <a:xfrm>
            <a:off x="914392" y="2179965"/>
            <a:ext cx="7845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Você pode especificar critérios de busca passando um objeto como parâmetro:</a:t>
            </a:r>
          </a:p>
        </p:txBody>
      </p:sp>
      <p:sp>
        <p:nvSpPr>
          <p:cNvPr id="12" name="Texto">
            <a:extLst>
              <a:ext uri="{FF2B5EF4-FFF2-40B4-BE49-F238E27FC236}">
                <a16:creationId xmlns:a16="http://schemas.microsoft.com/office/drawing/2014/main" id="{A0F57B2F-4D2B-4DE5-8C70-ED36708B7742}"/>
              </a:ext>
            </a:extLst>
          </p:cNvPr>
          <p:cNvSpPr txBox="1"/>
          <p:nvPr/>
        </p:nvSpPr>
        <p:spPr>
          <a:xfrm>
            <a:off x="914393" y="8552420"/>
            <a:ext cx="722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/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54AA688-1F06-4E87-8C1F-4E10E2333660}"/>
              </a:ext>
            </a:extLst>
          </p:cNvPr>
          <p:cNvSpPr txBox="1"/>
          <p:nvPr/>
        </p:nvSpPr>
        <p:spPr>
          <a:xfrm>
            <a:off x="914392" y="6831683"/>
            <a:ext cx="722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Atualizando Documentos</a:t>
            </a:r>
            <a:endParaRPr lang="pt-BR" sz="3200" dirty="0">
              <a:latin typeface="+mj-lt"/>
            </a:endParaRPr>
          </a:p>
        </p:txBody>
      </p:sp>
      <p:sp>
        <p:nvSpPr>
          <p:cNvPr id="14" name="Texto">
            <a:extLst>
              <a:ext uri="{FF2B5EF4-FFF2-40B4-BE49-F238E27FC236}">
                <a16:creationId xmlns:a16="http://schemas.microsoft.com/office/drawing/2014/main" id="{A3BFFD3F-1233-4AF2-BEAA-B9C0A5CC9198}"/>
              </a:ext>
            </a:extLst>
          </p:cNvPr>
          <p:cNvSpPr txBox="1"/>
          <p:nvPr/>
        </p:nvSpPr>
        <p:spPr>
          <a:xfrm>
            <a:off x="914393" y="7621678"/>
            <a:ext cx="784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atualizar documentos, use o comando </a:t>
            </a:r>
            <a:r>
              <a:rPr lang="pt-BR" sz="2400" dirty="0" err="1"/>
              <a:t>updateOne</a:t>
            </a:r>
            <a:r>
              <a:rPr lang="pt-BR" sz="2400" dirty="0"/>
              <a:t>: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BCDDA39-B02F-43FE-97B1-9B8D089E3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6" y="2828431"/>
            <a:ext cx="5845628" cy="348712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F8E79CB-2064-409F-BAE7-174C5B568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29" y="8450925"/>
            <a:ext cx="5225142" cy="3116980"/>
          </a:xfrm>
          <a:prstGeom prst="rect">
            <a:avLst/>
          </a:prstGeom>
        </p:spPr>
      </p:pic>
      <p:sp>
        <p:nvSpPr>
          <p:cNvPr id="19" name="Espaço Reservado para Número de Slide 18">
            <a:extLst>
              <a:ext uri="{FF2B5EF4-FFF2-40B4-BE49-F238E27FC236}">
                <a16:creationId xmlns:a16="http://schemas.microsoft.com/office/drawing/2014/main" id="{937B7FCC-AF35-4A51-B94C-32FD42E5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81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8E9351BD-FED3-4B9F-97F5-FF660679C72C}"/>
              </a:ext>
            </a:extLst>
          </p:cNvPr>
          <p:cNvSpPr txBox="1"/>
          <p:nvPr/>
        </p:nvSpPr>
        <p:spPr>
          <a:xfrm>
            <a:off x="857244" y="883029"/>
            <a:ext cx="7225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Comandos Básicos do </a:t>
            </a:r>
            <a:r>
              <a:rPr lang="pt-BR" sz="4000" dirty="0" err="1">
                <a:latin typeface="Impact" panose="020B0806030902050204" pitchFamily="34" charset="0"/>
              </a:rPr>
              <a:t>MongoDB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3201F2-1EE2-44CE-B649-CF44B02AD1E0}"/>
              </a:ext>
            </a:extLst>
          </p:cNvPr>
          <p:cNvSpPr/>
          <p:nvPr/>
        </p:nvSpPr>
        <p:spPr>
          <a:xfrm>
            <a:off x="751107" y="-37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93E351">
                  <a:shade val="30000"/>
                  <a:satMod val="115000"/>
                </a:srgbClr>
              </a:gs>
              <a:gs pos="50000">
                <a:srgbClr val="93E351">
                  <a:shade val="67500"/>
                  <a:satMod val="115000"/>
                </a:srgbClr>
              </a:gs>
              <a:gs pos="100000">
                <a:srgbClr val="93E351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3E351"/>
              </a:solidFill>
            </a:endParaRPr>
          </a:p>
        </p:txBody>
      </p:sp>
      <p:sp>
        <p:nvSpPr>
          <p:cNvPr id="12" name="Texto">
            <a:extLst>
              <a:ext uri="{FF2B5EF4-FFF2-40B4-BE49-F238E27FC236}">
                <a16:creationId xmlns:a16="http://schemas.microsoft.com/office/drawing/2014/main" id="{A0F57B2F-4D2B-4DE5-8C70-ED36708B7742}"/>
              </a:ext>
            </a:extLst>
          </p:cNvPr>
          <p:cNvSpPr txBox="1"/>
          <p:nvPr/>
        </p:nvSpPr>
        <p:spPr>
          <a:xfrm>
            <a:off x="914393" y="3735480"/>
            <a:ext cx="722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/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54AA688-1F06-4E87-8C1F-4E10E2333660}"/>
              </a:ext>
            </a:extLst>
          </p:cNvPr>
          <p:cNvSpPr txBox="1"/>
          <p:nvPr/>
        </p:nvSpPr>
        <p:spPr>
          <a:xfrm>
            <a:off x="914392" y="2014743"/>
            <a:ext cx="722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Excluindo Documentos</a:t>
            </a:r>
            <a:endParaRPr lang="pt-BR" sz="3200" dirty="0">
              <a:latin typeface="+mj-lt"/>
            </a:endParaRPr>
          </a:p>
        </p:txBody>
      </p:sp>
      <p:sp>
        <p:nvSpPr>
          <p:cNvPr id="14" name="Texto">
            <a:extLst>
              <a:ext uri="{FF2B5EF4-FFF2-40B4-BE49-F238E27FC236}">
                <a16:creationId xmlns:a16="http://schemas.microsoft.com/office/drawing/2014/main" id="{A3BFFD3F-1233-4AF2-BEAA-B9C0A5CC9198}"/>
              </a:ext>
            </a:extLst>
          </p:cNvPr>
          <p:cNvSpPr txBox="1"/>
          <p:nvPr/>
        </p:nvSpPr>
        <p:spPr>
          <a:xfrm>
            <a:off x="914393" y="2804738"/>
            <a:ext cx="784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excluir documentos, use o comando </a:t>
            </a:r>
            <a:r>
              <a:rPr lang="pt-BR" sz="2400" dirty="0" err="1"/>
              <a:t>deleteOne</a:t>
            </a:r>
            <a:r>
              <a:rPr lang="pt-BR" sz="2400" dirty="0"/>
              <a:t>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0EEC4B-EFF3-42AC-98D3-593D3DF47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29" y="3340081"/>
            <a:ext cx="5225142" cy="3116980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38E0B38-D6B0-470A-9351-19435906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6ADB-42AD-472E-AE4A-796C8C0EBBC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51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640</Words>
  <Application>Microsoft Office PowerPoint</Application>
  <PresentationFormat>Papel A3 (297 x 420 mm)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Jaelson Lima</dc:creator>
  <cp:lastModifiedBy>Jaelson Lima</cp:lastModifiedBy>
  <cp:revision>21</cp:revision>
  <dcterms:created xsi:type="dcterms:W3CDTF">2024-05-21T00:31:17Z</dcterms:created>
  <dcterms:modified xsi:type="dcterms:W3CDTF">2024-05-29T01:23:52Z</dcterms:modified>
</cp:coreProperties>
</file>