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661" r:id="rId5"/>
    <p:sldMasterId id="2147483674" r:id="rId6"/>
  </p:sldMasterIdLst>
  <p:notesMasterIdLst>
    <p:notesMasterId r:id="rId52"/>
  </p:notesMasterIdLst>
  <p:sldIdLst>
    <p:sldId id="256" r:id="rId7"/>
    <p:sldId id="257" r:id="rId8"/>
    <p:sldId id="259" r:id="rId9"/>
    <p:sldId id="282" r:id="rId10"/>
    <p:sldId id="283" r:id="rId11"/>
    <p:sldId id="284" r:id="rId12"/>
    <p:sldId id="285" r:id="rId13"/>
    <p:sldId id="286" r:id="rId14"/>
    <p:sldId id="287" r:id="rId15"/>
    <p:sldId id="288" r:id="rId16"/>
    <p:sldId id="260" r:id="rId17"/>
    <p:sldId id="289" r:id="rId18"/>
    <p:sldId id="291" r:id="rId19"/>
    <p:sldId id="292" r:id="rId20"/>
    <p:sldId id="293" r:id="rId21"/>
    <p:sldId id="294"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7" r:id="rId42"/>
    <p:sldId id="318" r:id="rId43"/>
    <p:sldId id="319" r:id="rId44"/>
    <p:sldId id="321" r:id="rId45"/>
    <p:sldId id="322" r:id="rId46"/>
    <p:sldId id="323" r:id="rId47"/>
    <p:sldId id="324" r:id="rId48"/>
    <p:sldId id="325" r:id="rId49"/>
    <p:sldId id="326" r:id="rId50"/>
    <p:sldId id="281" r:id="rId51"/>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358455-C47D-484B-B6BF-45BCEE3A196A}" v="6" dt="2022-09-16T07:46:28.102"/>
    <p1510:client id="{54BCB1A1-E533-4F03-A017-C6476A8A0F7A}" v="1" dt="2022-09-16T10:09:43.211"/>
    <p1510:client id="{68D69873-23AB-4E73-A598-A9E72D70C0F2}" v="6" dt="2022-09-16T07:55:06.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16/09/2022</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1043640" y="4149000"/>
            <a:ext cx="7772040" cy="1469520"/>
          </a:xfrm>
          <a:prstGeom prst="rect">
            <a:avLst/>
          </a:prstGeom>
          <a:noFill/>
          <a:ln w="0">
            <a:noFill/>
          </a:ln>
        </p:spPr>
        <p:txBody>
          <a:bodyPr lIns="0" tIns="0" rIns="0" bIns="0" anchor="ctr">
            <a:noAutofit/>
          </a:bodyPr>
          <a:lstStyle/>
          <a:p>
            <a:pPr algn="r"/>
            <a:r>
              <a:rPr lang="fr-FR" sz="4400" spc="-1">
                <a:solidFill>
                  <a:srgbClr val="376092"/>
                </a:solidFill>
                <a:latin typeface="Arial"/>
              </a:rPr>
              <a:t>UML</a:t>
            </a:r>
            <a:br>
              <a:rPr/>
            </a:br>
            <a:r>
              <a:rPr lang="fr-FR" sz="4400" b="0" strike="noStrike" spc="-1">
                <a:solidFill>
                  <a:srgbClr val="376092"/>
                </a:solidFill>
                <a:latin typeface="Arial"/>
              </a:rPr>
              <a:t>Diagramme de classes</a:t>
            </a:r>
            <a:endParaRPr lang="en-US" sz="4400" b="0" strike="noStrike" spc="-1">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CCI Campus</a:t>
            </a:r>
            <a:endParaRPr lang="en-US" sz="2400" b="0" strike="noStrike" spc="-1">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Philippe Schlegel</a:t>
            </a:r>
            <a:endParaRPr lang="en-US" sz="2400" b="0" strike="noStrike" spc="-1">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La structure de données – Avec structure </a:t>
            </a:r>
          </a:p>
        </p:txBody>
      </p:sp>
      <p:sp>
        <p:nvSpPr>
          <p:cNvPr id="140" name="TextShape 2"/>
          <p:cNvSpPr txBox="1"/>
          <p:nvPr/>
        </p:nvSpPr>
        <p:spPr>
          <a:xfrm>
            <a:off x="457199" y="941033"/>
            <a:ext cx="8473737" cy="5184727"/>
          </a:xfrm>
          <a:prstGeom prst="rect">
            <a:avLst/>
          </a:prstGeom>
          <a:noFill/>
          <a:ln w="0">
            <a:noFill/>
          </a:ln>
        </p:spPr>
        <p:txBody>
          <a:bodyPr lIns="0" tIns="0" rIns="0" bIns="0">
            <a:noAutofit/>
          </a:bodyPr>
          <a:lstStyle/>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Déclaration</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Structure Personne</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r>
              <a:rPr lang="fr-FR" spc="-1">
                <a:latin typeface="Courier New" panose="02070309020205020404" pitchFamily="49" charset="0"/>
                <a:cs typeface="Courier New" panose="02070309020205020404" pitchFamily="49" charset="0"/>
              </a:rPr>
              <a:t>Chaine de caractère : Nom Prénom Adresse Tel Email</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Entier : Age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Personne p</a:t>
            </a:r>
            <a:endParaRPr lang="fr-FR" b="0" strike="noStrike"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Début</a:t>
            </a:r>
            <a:endParaRPr lang="fr-FR" b="0" strike="noStrike"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r>
              <a:rPr lang="fr-FR" b="0" strike="noStrike" spc="-1" err="1">
                <a:latin typeface="Courier New" panose="02070309020205020404" pitchFamily="49" charset="0"/>
                <a:cs typeface="Courier New" panose="02070309020205020404" pitchFamily="49" charset="0"/>
              </a:rPr>
              <a:t>p.Nom</a:t>
            </a:r>
            <a:r>
              <a:rPr lang="fr-FR" b="0" strike="noStrike" spc="-1">
                <a:latin typeface="Courier New" panose="02070309020205020404" pitchFamily="49" charset="0"/>
                <a:cs typeface="Courier New" panose="02070309020205020404" pitchFamily="49" charset="0"/>
              </a:rPr>
              <a:t> &lt;- </a:t>
            </a:r>
            <a:r>
              <a:rPr lang="fr-FR" b="1" strike="noStrike"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spc="-1" err="1">
                <a:latin typeface="Courier New" panose="02070309020205020404" pitchFamily="49" charset="0"/>
                <a:cs typeface="Courier New" panose="02070309020205020404" pitchFamily="49" charset="0"/>
              </a:rPr>
              <a:t>p.Prénom</a:t>
            </a:r>
            <a:r>
              <a:rPr lang="fr-FR" spc="-1">
                <a:latin typeface="Courier New" panose="02070309020205020404" pitchFamily="49" charset="0"/>
                <a:cs typeface="Courier New" panose="02070309020205020404" pitchFamily="49" charset="0"/>
              </a:rPr>
              <a:t> &lt;- </a:t>
            </a:r>
            <a:r>
              <a:rPr lang="fr-FR" b="1"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r>
              <a:rPr lang="fr-FR" b="0" strike="noStrike" spc="-1" err="1">
                <a:latin typeface="Courier New" panose="02070309020205020404" pitchFamily="49" charset="0"/>
                <a:cs typeface="Courier New" panose="02070309020205020404" pitchFamily="49" charset="0"/>
              </a:rPr>
              <a:t>p.Age</a:t>
            </a:r>
            <a:r>
              <a:rPr lang="fr-FR" b="0" strike="noStrike" spc="-1">
                <a:latin typeface="Courier New" panose="02070309020205020404" pitchFamily="49" charset="0"/>
                <a:cs typeface="Courier New" panose="02070309020205020404" pitchFamily="49" charset="0"/>
              </a:rPr>
              <a:t> &lt;- </a:t>
            </a:r>
            <a:r>
              <a:rPr lang="fr-FR" b="1" strike="noStrike"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spc="-1" err="1">
                <a:latin typeface="Courier New" panose="02070309020205020404" pitchFamily="49" charset="0"/>
                <a:cs typeface="Courier New" panose="02070309020205020404" pitchFamily="49" charset="0"/>
              </a:rPr>
              <a:t>p.Adresse</a:t>
            </a:r>
            <a:r>
              <a:rPr lang="fr-FR" spc="-1">
                <a:latin typeface="Courier New" panose="02070309020205020404" pitchFamily="49" charset="0"/>
                <a:cs typeface="Courier New" panose="02070309020205020404" pitchFamily="49" charset="0"/>
              </a:rPr>
              <a:t> &lt;- </a:t>
            </a:r>
            <a:r>
              <a:rPr lang="fr-FR" b="1"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r>
              <a:rPr lang="fr-FR" b="0" strike="noStrike" spc="-1" err="1">
                <a:latin typeface="Courier New" panose="02070309020205020404" pitchFamily="49" charset="0"/>
                <a:cs typeface="Courier New" panose="02070309020205020404" pitchFamily="49" charset="0"/>
              </a:rPr>
              <a:t>p.Tel</a:t>
            </a:r>
            <a:r>
              <a:rPr lang="fr-FR" b="0" strike="noStrike" spc="-1">
                <a:latin typeface="Courier New" panose="02070309020205020404" pitchFamily="49" charset="0"/>
                <a:cs typeface="Courier New" panose="02070309020205020404" pitchFamily="49" charset="0"/>
              </a:rPr>
              <a:t> &lt;- </a:t>
            </a:r>
            <a:r>
              <a:rPr lang="fr-FR" b="1" strike="noStrike"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spc="-1" err="1">
                <a:latin typeface="Courier New" panose="02070309020205020404" pitchFamily="49" charset="0"/>
                <a:cs typeface="Courier New" panose="02070309020205020404" pitchFamily="49" charset="0"/>
              </a:rPr>
              <a:t>p.Email</a:t>
            </a:r>
            <a:r>
              <a:rPr lang="fr-FR" spc="-1">
                <a:latin typeface="Courier New" panose="02070309020205020404" pitchFamily="49" charset="0"/>
                <a:cs typeface="Courier New" panose="02070309020205020404" pitchFamily="49" charset="0"/>
              </a:rPr>
              <a:t> &lt;- </a:t>
            </a:r>
            <a:r>
              <a:rPr lang="fr-FR" b="1"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Sauvegarder(p)</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Fin</a:t>
            </a:r>
          </a:p>
          <a:p>
            <a:pPr marL="108000">
              <a:spcAft>
                <a:spcPts val="1060"/>
              </a:spcAft>
              <a:buClr>
                <a:srgbClr val="000000"/>
              </a:buClr>
              <a:buSzPct val="45000"/>
            </a:pPr>
            <a:endParaRPr lang="en-US" b="0" strike="noStrike" spc="-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56372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chor="t">
            <a:noAutofit/>
          </a:bodyPr>
          <a:lstStyle/>
          <a:p>
            <a:r>
              <a:rPr lang="fr-FR" sz="3200" b="0" strike="noStrike" spc="-1">
                <a:solidFill>
                  <a:srgbClr val="376092"/>
                </a:solidFill>
                <a:latin typeface="Arial"/>
              </a:rPr>
              <a:t>Programmation </a:t>
            </a:r>
            <a:r>
              <a:rPr lang="fr-FR" sz="3200" spc="-1">
                <a:solidFill>
                  <a:srgbClr val="376092"/>
                </a:solidFill>
                <a:latin typeface="Arial"/>
              </a:rPr>
              <a:t>orientée</a:t>
            </a:r>
            <a:r>
              <a:rPr lang="fr-FR" sz="3200" b="0" strike="noStrike" spc="-1">
                <a:solidFill>
                  <a:srgbClr val="376092"/>
                </a:solidFill>
                <a:latin typeface="Arial"/>
              </a:rPr>
              <a:t> objet</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L’idée de la structure pour les attributs est conservée.</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On rajoute à la structure les méthodes nécessaires pour manipuler les attributs.</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développeur choisit s’il laisse ou non l’accès aux attributs et aux méthodes (encapsulation).</a:t>
            </a:r>
            <a:endParaRPr lang="fr-FR" sz="2400" spc="-1">
              <a:solidFill>
                <a:srgbClr val="376092"/>
              </a:solidFill>
              <a:latin typeface="Calibri"/>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Calibri"/>
              </a:rPr>
              <a:t>Les al</a:t>
            </a:r>
            <a:r>
              <a:rPr lang="fr-FR" sz="2400" spc="-1">
                <a:solidFill>
                  <a:srgbClr val="376092"/>
                </a:solidFill>
                <a:latin typeface="Calibri"/>
              </a:rPr>
              <a:t>gorithmes permettent de décrire les objets mais il est difficile de définir comment ils interagissent entre eux.</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Calibri"/>
              </a:rPr>
              <a:t>Il est donc nécessaire</a:t>
            </a:r>
            <a:r>
              <a:rPr lang="fr-FR" sz="2400" spc="-1">
                <a:solidFill>
                  <a:srgbClr val="376092"/>
                </a:solidFill>
                <a:latin typeface="Calibri"/>
              </a:rPr>
              <a:t> de passer par un nouvel outil </a:t>
            </a:r>
            <a:r>
              <a:rPr lang="fr-FR" sz="2400" spc="-1">
                <a:solidFill>
                  <a:srgbClr val="376092"/>
                </a:solidFill>
                <a:latin typeface="Calibri"/>
                <a:sym typeface="Wingdings" panose="05000000000000000000" pitchFamily="2" charset="2"/>
              </a:rPr>
              <a:t> UML.</a:t>
            </a:r>
            <a:endParaRPr lang="fr-FR" sz="2400" b="0" strike="noStrike" spc="-1">
              <a:solidFill>
                <a:srgbClr val="376092"/>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chor="t">
            <a:noAutofit/>
          </a:bodyPr>
          <a:lstStyle/>
          <a:p>
            <a:r>
              <a:rPr lang="fr-FR" sz="3200" spc="-1">
                <a:solidFill>
                  <a:srgbClr val="376092"/>
                </a:solidFill>
                <a:latin typeface="Arial"/>
              </a:rPr>
              <a:t>UML : </a:t>
            </a:r>
            <a:r>
              <a:rPr lang="fr-FR" sz="3200" spc="-1" err="1">
                <a:solidFill>
                  <a:srgbClr val="376092"/>
                </a:solidFill>
                <a:latin typeface="Arial"/>
              </a:rPr>
              <a:t>Unified</a:t>
            </a:r>
            <a:r>
              <a:rPr lang="fr-FR" sz="3200" spc="-1">
                <a:solidFill>
                  <a:srgbClr val="376092"/>
                </a:solidFill>
                <a:latin typeface="Arial"/>
              </a:rPr>
              <a:t> Modeling </a:t>
            </a:r>
            <a:r>
              <a:rPr lang="fr-FR" sz="3200" spc="-1" err="1">
                <a:solidFill>
                  <a:srgbClr val="376092"/>
                </a:solidFill>
                <a:latin typeface="Arial"/>
              </a:rPr>
              <a:t>Language</a:t>
            </a:r>
            <a:endParaRPr lang="en-US" sz="3200" b="0" strike="noStrike" spc="-1" err="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C’est un langage de modélisation pour visualiser la conception d’un système.</a:t>
            </a:r>
          </a:p>
          <a:p>
            <a:pPr marL="432000" indent="-324000">
              <a:spcAft>
                <a:spcPts val="1060"/>
              </a:spcAft>
              <a:buClr>
                <a:srgbClr val="000000"/>
              </a:buClr>
              <a:buSzPct val="45000"/>
              <a:buFont typeface="Wingdings" charset="2"/>
              <a:buChar char=""/>
            </a:pPr>
            <a:r>
              <a:rPr lang="fr-FR" sz="2400" spc="-1">
                <a:solidFill>
                  <a:srgbClr val="376092"/>
                </a:solidFill>
                <a:latin typeface="Arial"/>
              </a:rPr>
              <a:t>Elle est adaptée à la conception orientée objet.</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Certains outils permettent de </a:t>
            </a:r>
            <a:r>
              <a:rPr lang="fr-FR" sz="2400" spc="-1">
                <a:solidFill>
                  <a:srgbClr val="376092"/>
                </a:solidFill>
                <a:latin typeface="Arial"/>
              </a:rPr>
              <a:t>générer</a:t>
            </a:r>
            <a:r>
              <a:rPr lang="fr-FR" sz="2400" b="0" strike="noStrike" spc="-1">
                <a:solidFill>
                  <a:srgbClr val="376092"/>
                </a:solidFill>
                <a:latin typeface="Arial"/>
              </a:rPr>
              <a:t> directement le code source à partir de la représentation graphique UML. </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 version 1.0 de UML date de 1997.</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C’est une fusion de représentations existantes (</a:t>
            </a:r>
            <a:r>
              <a:rPr lang="fr-FR" sz="2400" b="0" strike="noStrike" spc="-1" err="1">
                <a:solidFill>
                  <a:srgbClr val="376092"/>
                </a:solidFill>
                <a:latin typeface="Arial"/>
              </a:rPr>
              <a:t>Booch</a:t>
            </a:r>
            <a:r>
              <a:rPr lang="fr-FR" sz="2400" b="0" strike="noStrike" spc="-1">
                <a:solidFill>
                  <a:srgbClr val="376092"/>
                </a:solidFill>
                <a:latin typeface="Arial"/>
              </a:rPr>
              <a:t>, OMT, OOSE).</a:t>
            </a:r>
          </a:p>
          <a:p>
            <a:pPr marL="432000" indent="-324000">
              <a:spcAft>
                <a:spcPts val="1060"/>
              </a:spcAft>
              <a:buClr>
                <a:srgbClr val="000000"/>
              </a:buClr>
              <a:buSzPct val="45000"/>
              <a:buFont typeface="Wingdings" charset="2"/>
              <a:buChar char=""/>
            </a:pPr>
            <a:r>
              <a:rPr lang="fr-FR" sz="2400" spc="-1">
                <a:solidFill>
                  <a:srgbClr val="376092"/>
                </a:solidFill>
                <a:latin typeface="Arial"/>
              </a:rPr>
              <a:t>UML n’est pas une méthode et laisse donc un degré de liberté.</a:t>
            </a:r>
          </a:p>
          <a:p>
            <a:pPr marL="108000">
              <a:spcAft>
                <a:spcPts val="1060"/>
              </a:spcAft>
              <a:buClr>
                <a:srgbClr val="000000"/>
              </a:buClr>
              <a:buSzPct val="45000"/>
            </a:pPr>
            <a:endParaRPr lang="fr-FR" sz="2400" b="0" strike="noStrike" spc="-1">
              <a:solidFill>
                <a:srgbClr val="376092"/>
              </a:solidFill>
              <a:latin typeface="Arial"/>
            </a:endParaRPr>
          </a:p>
        </p:txBody>
      </p:sp>
    </p:spTree>
    <p:extLst>
      <p:ext uri="{BB962C8B-B14F-4D97-AF65-F5344CB8AC3E}">
        <p14:creationId xmlns:p14="http://schemas.microsoft.com/office/powerpoint/2010/main" val="232713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classe représente un objet que nous manipulons dans la vie courante.</a:t>
            </a:r>
          </a:p>
          <a:p>
            <a:pPr marL="432000" indent="-324000">
              <a:spcAft>
                <a:spcPts val="1060"/>
              </a:spcAft>
              <a:buClr>
                <a:srgbClr val="000000"/>
              </a:buClr>
              <a:buSzPct val="45000"/>
              <a:buFont typeface="Wingdings" charset="2"/>
              <a:buChar char=""/>
            </a:pPr>
            <a:r>
              <a:rPr lang="fr-FR" sz="2400" spc="-1">
                <a:solidFill>
                  <a:srgbClr val="376092"/>
                </a:solidFill>
                <a:latin typeface="Arial"/>
              </a:rPr>
              <a:t>Une classe comporte :</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Un nom</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Des attributs (structure)</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Des méthodes (comportement)</a:t>
            </a:r>
            <a:endParaRPr lang="en-US" sz="2400" b="0" strike="noStrike"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p:txBody>
      </p:sp>
      <p:pic>
        <p:nvPicPr>
          <p:cNvPr id="9" name="Image 8">
            <a:extLst>
              <a:ext uri="{FF2B5EF4-FFF2-40B4-BE49-F238E27FC236}">
                <a16:creationId xmlns:a16="http://schemas.microsoft.com/office/drawing/2014/main" id="{AB5D2ACD-61EB-4219-A240-B5F57028A120}"/>
              </a:ext>
            </a:extLst>
          </p:cNvPr>
          <p:cNvPicPr>
            <a:picLocks noChangeAspect="1"/>
          </p:cNvPicPr>
          <p:nvPr/>
        </p:nvPicPr>
        <p:blipFill>
          <a:blip r:embed="rId2"/>
          <a:stretch>
            <a:fillRect/>
          </a:stretch>
        </p:blipFill>
        <p:spPr>
          <a:xfrm>
            <a:off x="6716928" y="2084310"/>
            <a:ext cx="1800225" cy="3257550"/>
          </a:xfrm>
          <a:prstGeom prst="rect">
            <a:avLst/>
          </a:prstGeom>
        </p:spPr>
      </p:pic>
    </p:spTree>
    <p:extLst>
      <p:ext uri="{BB962C8B-B14F-4D97-AF65-F5344CB8AC3E}">
        <p14:creationId xmlns:p14="http://schemas.microsoft.com/office/powerpoint/2010/main" val="2870832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Visibilité</a:t>
            </a:r>
            <a:endParaRPr lang="en-US" sz="3200" b="0" strike="noStrike" spc="-1">
              <a:solidFill>
                <a:srgbClr val="376092"/>
              </a:solidFill>
              <a:latin typeface="Arial"/>
            </a:endParaRPr>
          </a:p>
        </p:txBody>
      </p:sp>
      <p:sp>
        <p:nvSpPr>
          <p:cNvPr id="142" name="TextShape 2"/>
          <p:cNvSpPr txBox="1"/>
          <p:nvPr/>
        </p:nvSpPr>
        <p:spPr>
          <a:xfrm>
            <a:off x="457200" y="1600200"/>
            <a:ext cx="6259728"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 visibilité permet de définir qui peut avoir accès à l’attribut ou à la méthode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 (public) : Tout le monde</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 (protégé) : Uniquement la c</a:t>
            </a:r>
            <a:r>
              <a:rPr lang="fr-FR" sz="2400" spc="-1">
                <a:solidFill>
                  <a:srgbClr val="376092"/>
                </a:solidFill>
                <a:latin typeface="Arial"/>
              </a:rPr>
              <a:t>lasse elle-même et les classes filles (héritage)</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 (package) : Uniquement les classes du même package</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 (privé) : Uniquement la classe elle-même</a:t>
            </a:r>
            <a:endParaRPr lang="fr-FR" sz="2400" b="0" strike="noStrike"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p:txBody>
      </p:sp>
      <p:pic>
        <p:nvPicPr>
          <p:cNvPr id="9" name="Image 8">
            <a:extLst>
              <a:ext uri="{FF2B5EF4-FFF2-40B4-BE49-F238E27FC236}">
                <a16:creationId xmlns:a16="http://schemas.microsoft.com/office/drawing/2014/main" id="{AB5D2ACD-61EB-4219-A240-B5F57028A120}"/>
              </a:ext>
            </a:extLst>
          </p:cNvPr>
          <p:cNvPicPr>
            <a:picLocks noChangeAspect="1"/>
          </p:cNvPicPr>
          <p:nvPr/>
        </p:nvPicPr>
        <p:blipFill>
          <a:blip r:embed="rId2"/>
          <a:stretch>
            <a:fillRect/>
          </a:stretch>
        </p:blipFill>
        <p:spPr>
          <a:xfrm>
            <a:off x="6716928" y="2084310"/>
            <a:ext cx="1800225" cy="3257550"/>
          </a:xfrm>
          <a:prstGeom prst="rect">
            <a:avLst/>
          </a:prstGeom>
        </p:spPr>
      </p:pic>
    </p:spTree>
    <p:extLst>
      <p:ext uri="{BB962C8B-B14F-4D97-AF65-F5344CB8AC3E}">
        <p14:creationId xmlns:p14="http://schemas.microsoft.com/office/powerpoint/2010/main" val="2085270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Notre première classe</a:t>
            </a:r>
            <a:endParaRPr lang="en-US" sz="3200" b="0" strike="noStrike" spc="-1">
              <a:solidFill>
                <a:srgbClr val="376092"/>
              </a:solidFill>
              <a:latin typeface="Arial"/>
            </a:endParaRPr>
          </a:p>
        </p:txBody>
      </p:sp>
      <p:sp>
        <p:nvSpPr>
          <p:cNvPr id="142" name="TextShape 2"/>
          <p:cNvSpPr txBox="1"/>
          <p:nvPr/>
        </p:nvSpPr>
        <p:spPr>
          <a:xfrm>
            <a:off x="457200" y="1600200"/>
            <a:ext cx="8367204"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On peut utiliser du papier et un crayon ou utiliser un logiciel comme </a:t>
            </a:r>
            <a:r>
              <a:rPr lang="fr-FR" sz="2400" b="0" strike="noStrike" spc="-1" err="1">
                <a:solidFill>
                  <a:srgbClr val="376092"/>
                </a:solidFill>
                <a:latin typeface="Arial"/>
              </a:rPr>
              <a:t>starUML</a:t>
            </a:r>
            <a:r>
              <a:rPr lang="fr-FR" sz="2400" b="0" strike="noStrike" spc="-1">
                <a:solidFill>
                  <a:srgbClr val="376092"/>
                </a:solidFill>
                <a:latin typeface="Arial"/>
              </a:rPr>
              <a:t> (staruml.io).</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r>
              <a:rPr lang="fr-FR" sz="2400" spc="-1">
                <a:latin typeface="Arial"/>
              </a:rPr>
              <a:t>Je veux faire le schéma d’une classe représentant une voiture. Une voiture est identifiée par sa marque et son modèle. Enfin je veux pouvoir démarrer la voiture, allumer les phares, accélérer et freiner.</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A partir de ce texte, essayons de trouver le nom de la classe, ses attributs et ses méthodes.</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3168323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Notre première classe</a:t>
            </a:r>
            <a:endParaRPr lang="en-US" sz="3200" b="0" strike="noStrike" spc="-1">
              <a:solidFill>
                <a:srgbClr val="376092"/>
              </a:solidFill>
              <a:latin typeface="Arial"/>
            </a:endParaRPr>
          </a:p>
        </p:txBody>
      </p:sp>
      <p:sp>
        <p:nvSpPr>
          <p:cNvPr id="142" name="TextShape 2"/>
          <p:cNvSpPr txBox="1"/>
          <p:nvPr/>
        </p:nvSpPr>
        <p:spPr>
          <a:xfrm>
            <a:off x="457200" y="1600200"/>
            <a:ext cx="4700726" cy="4525560"/>
          </a:xfrm>
          <a:prstGeom prst="rect">
            <a:avLst/>
          </a:prstGeom>
          <a:noFill/>
          <a:ln w="0">
            <a:noFill/>
          </a:ln>
        </p:spPr>
        <p:txBody>
          <a:bodyPr lIns="0" tIns="0" rIns="0" bIns="0">
            <a:noAutofit/>
          </a:bodyPr>
          <a:lstStyle/>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r>
              <a:rPr lang="fr-FR" sz="2400" spc="-1">
                <a:latin typeface="Arial"/>
              </a:rPr>
              <a:t>Je veux faire le schéma d’une classe représentant une voiture. Une voiture est identifiée par sa marque et son modèle. Enfin je veux pouvoir démarrer la voiture, allumer les phares, accélérer et freiner.</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6BA4F638-59D3-4F2F-BDFC-48FF9BFB052F}"/>
              </a:ext>
            </a:extLst>
          </p:cNvPr>
          <p:cNvPicPr>
            <a:picLocks noChangeAspect="1"/>
          </p:cNvPicPr>
          <p:nvPr/>
        </p:nvPicPr>
        <p:blipFill>
          <a:blip r:embed="rId2"/>
          <a:stretch>
            <a:fillRect/>
          </a:stretch>
        </p:blipFill>
        <p:spPr>
          <a:xfrm>
            <a:off x="5968429" y="2195512"/>
            <a:ext cx="2143125" cy="2466975"/>
          </a:xfrm>
          <a:prstGeom prst="rect">
            <a:avLst/>
          </a:prstGeom>
        </p:spPr>
      </p:pic>
    </p:spTree>
    <p:extLst>
      <p:ext uri="{BB962C8B-B14F-4D97-AF65-F5344CB8AC3E}">
        <p14:creationId xmlns:p14="http://schemas.microsoft.com/office/powerpoint/2010/main" val="1368461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Objet</a:t>
            </a:r>
            <a:endParaRPr lang="en-US" sz="3200" b="0" strike="noStrike" spc="-1">
              <a:solidFill>
                <a:srgbClr val="376092"/>
              </a:solidFill>
              <a:latin typeface="Arial"/>
            </a:endParaRPr>
          </a:p>
        </p:txBody>
      </p:sp>
      <p:sp>
        <p:nvSpPr>
          <p:cNvPr id="142" name="TextShape 2"/>
          <p:cNvSpPr txBox="1"/>
          <p:nvPr/>
        </p:nvSpPr>
        <p:spPr>
          <a:xfrm>
            <a:off x="457200" y="1600200"/>
            <a:ext cx="8367204"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L’objet est une occurrence de la classe.</a:t>
            </a:r>
          </a:p>
          <a:p>
            <a:pPr marL="432000" indent="-324000">
              <a:spcAft>
                <a:spcPts val="1060"/>
              </a:spcAft>
              <a:buClr>
                <a:srgbClr val="000000"/>
              </a:buClr>
              <a:buSzPct val="45000"/>
              <a:buFont typeface="Wingdings" charset="2"/>
              <a:buChar char=""/>
            </a:pPr>
            <a:r>
              <a:rPr lang="fr-FR" sz="2400" spc="-1">
                <a:solidFill>
                  <a:srgbClr val="376092"/>
                </a:solidFill>
                <a:latin typeface="Arial"/>
              </a:rPr>
              <a:t>Un ensemble d’objets constitue une classe d’objet.</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Voici quelques exemples d’objets pour l’exemple des voitures :</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0BFCBF25-5E76-414F-B2F2-36F3C08D639E}"/>
              </a:ext>
            </a:extLst>
          </p:cNvPr>
          <p:cNvPicPr>
            <a:picLocks noChangeAspect="1"/>
          </p:cNvPicPr>
          <p:nvPr/>
        </p:nvPicPr>
        <p:blipFill>
          <a:blip r:embed="rId2"/>
          <a:stretch>
            <a:fillRect/>
          </a:stretch>
        </p:blipFill>
        <p:spPr>
          <a:xfrm>
            <a:off x="1473276" y="4025931"/>
            <a:ext cx="5629275" cy="1504950"/>
          </a:xfrm>
          <a:prstGeom prst="rect">
            <a:avLst/>
          </a:prstGeom>
        </p:spPr>
      </p:pic>
    </p:spTree>
    <p:extLst>
      <p:ext uri="{BB962C8B-B14F-4D97-AF65-F5344CB8AC3E}">
        <p14:creationId xmlns:p14="http://schemas.microsoft.com/office/powerpoint/2010/main" val="1805339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Héritage</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L’héritage permet de spécialiser une classe existante.</a:t>
            </a:r>
          </a:p>
          <a:p>
            <a:pPr marL="432000" indent="-324000">
              <a:spcAft>
                <a:spcPts val="1060"/>
              </a:spcAft>
              <a:buClr>
                <a:srgbClr val="000000"/>
              </a:buClr>
              <a:buSzPct val="45000"/>
              <a:buFont typeface="Wingdings" charset="2"/>
              <a:buChar char=""/>
            </a:pPr>
            <a:r>
              <a:rPr lang="fr-FR" sz="2400" spc="-1">
                <a:solidFill>
                  <a:srgbClr val="376092"/>
                </a:solidFill>
                <a:latin typeface="Arial"/>
              </a:rPr>
              <a:t>La classe fille hérite des attributs et méthodes de la classe mère.</a:t>
            </a:r>
          </a:p>
          <a:p>
            <a:pPr marL="432000" indent="-324000">
              <a:spcAft>
                <a:spcPts val="1060"/>
              </a:spcAft>
              <a:buClr>
                <a:srgbClr val="000000"/>
              </a:buClr>
              <a:buSzPct val="45000"/>
              <a:buFont typeface="Wingdings" charset="2"/>
              <a:buChar char=""/>
            </a:pPr>
            <a:r>
              <a:rPr lang="fr-FR" sz="2400" spc="-1">
                <a:solidFill>
                  <a:srgbClr val="376092"/>
                </a:solidFill>
                <a:latin typeface="Arial"/>
              </a:rPr>
              <a:t>La classe fille ne peut utiliser directement que les attributs et méthodes de la classe mère qui lui sont visibles (public ou protégé). </a:t>
            </a: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4184682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Héritage - Exemple</a:t>
            </a:r>
            <a:endParaRPr lang="en-US" sz="3200" b="0" strike="noStrike" spc="-1">
              <a:solidFill>
                <a:srgbClr val="376092"/>
              </a:solidFill>
              <a:latin typeface="Arial"/>
            </a:endParaRPr>
          </a:p>
        </p:txBody>
      </p:sp>
      <p:pic>
        <p:nvPicPr>
          <p:cNvPr id="3" name="Image 2">
            <a:extLst>
              <a:ext uri="{FF2B5EF4-FFF2-40B4-BE49-F238E27FC236}">
                <a16:creationId xmlns:a16="http://schemas.microsoft.com/office/drawing/2014/main" id="{94D74CBC-BF7C-4E7B-96FE-62FD8F651338}"/>
              </a:ext>
            </a:extLst>
          </p:cNvPr>
          <p:cNvPicPr>
            <a:picLocks noChangeAspect="1"/>
          </p:cNvPicPr>
          <p:nvPr/>
        </p:nvPicPr>
        <p:blipFill>
          <a:blip r:embed="rId2"/>
          <a:stretch>
            <a:fillRect/>
          </a:stretch>
        </p:blipFill>
        <p:spPr>
          <a:xfrm>
            <a:off x="1761945" y="811170"/>
            <a:ext cx="5619750" cy="5772150"/>
          </a:xfrm>
          <a:prstGeom prst="rect">
            <a:avLst/>
          </a:prstGeom>
        </p:spPr>
      </p:pic>
    </p:spTree>
    <p:extLst>
      <p:ext uri="{BB962C8B-B14F-4D97-AF65-F5344CB8AC3E}">
        <p14:creationId xmlns:p14="http://schemas.microsoft.com/office/powerpoint/2010/main" val="134316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Langage de Modélisation Unifié</a:t>
            </a:r>
            <a:endParaRPr lang="en-US" sz="3200" b="0" strike="noStrike" spc="-1">
              <a:solidFill>
                <a:srgbClr val="376092"/>
              </a:solidFill>
              <a:latin typeface="Arial"/>
            </a:endParaRPr>
          </a:p>
        </p:txBody>
      </p:sp>
      <p:sp>
        <p:nvSpPr>
          <p:cNvPr id="136" name="TextShape 2"/>
          <p:cNvSpPr txBox="1"/>
          <p:nvPr/>
        </p:nvSpPr>
        <p:spPr>
          <a:xfrm>
            <a:off x="457200" y="1573567"/>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Introduction et diagramme de classes</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Evolution vers la programmation orientée objet.</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Présentation d’UML.</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Diagramme de classes</a:t>
            </a:r>
            <a:r>
              <a:rPr lang="fr-FR" sz="2400" b="0" strike="noStrike" spc="-1">
                <a:solidFill>
                  <a:srgbClr val="376092"/>
                </a:solidFill>
                <a:latin typeface="Calibri"/>
              </a:rPr>
              <a:t>.</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Quelques cas concrets.</a:t>
            </a: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Du diagramme de classe à la programmation objet</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Questions et ressentis.</a:t>
            </a: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Héritage - Exercice</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Nous allons mettre en place la notion d’héritage dans notre exemple de voiture.</a:t>
            </a:r>
          </a:p>
          <a:p>
            <a:pPr marL="108000">
              <a:spcAft>
                <a:spcPts val="1060"/>
              </a:spcAft>
              <a:buClr>
                <a:srgbClr val="000000"/>
              </a:buClr>
              <a:buSzPct val="45000"/>
            </a:pPr>
            <a:endParaRPr lang="fr-FR" sz="2400" b="0" strike="noStrike" spc="-1">
              <a:solidFill>
                <a:srgbClr val="376092"/>
              </a:solidFill>
              <a:latin typeface="Arial"/>
            </a:endParaRPr>
          </a:p>
          <a:p>
            <a:pPr marL="108000">
              <a:spcAft>
                <a:spcPts val="1060"/>
              </a:spcAft>
              <a:buClr>
                <a:srgbClr val="000000"/>
              </a:buClr>
              <a:buSzPct val="45000"/>
            </a:pPr>
            <a:r>
              <a:rPr lang="fr-FR" sz="2400" spc="-1">
                <a:latin typeface="Arial"/>
              </a:rPr>
              <a:t>Nous voulons pouvoir préciser le type de voiture :</a:t>
            </a:r>
          </a:p>
          <a:p>
            <a:pPr marL="450900" indent="-342900">
              <a:spcAft>
                <a:spcPts val="1060"/>
              </a:spcAft>
              <a:buClr>
                <a:srgbClr val="000000"/>
              </a:buClr>
              <a:buSzPct val="45000"/>
              <a:buFont typeface="Arial" panose="020B0604020202020204" pitchFamily="34" charset="0"/>
              <a:buChar char="•"/>
            </a:pPr>
            <a:r>
              <a:rPr lang="fr-FR" sz="2400" b="0" strike="noStrike" spc="-1">
                <a:latin typeface="Arial"/>
              </a:rPr>
              <a:t>Un cabriolet doit pouvoir retirer et remettre la capote</a:t>
            </a:r>
          </a:p>
          <a:p>
            <a:pPr marL="450900" indent="-342900">
              <a:spcAft>
                <a:spcPts val="1060"/>
              </a:spcAft>
              <a:buClr>
                <a:srgbClr val="000000"/>
              </a:buClr>
              <a:buSzPct val="45000"/>
              <a:buFont typeface="Arial" panose="020B0604020202020204" pitchFamily="34" charset="0"/>
              <a:buChar char="•"/>
            </a:pPr>
            <a:r>
              <a:rPr lang="fr-FR" sz="2400" spc="-1">
                <a:latin typeface="Arial"/>
              </a:rPr>
              <a:t>Un 4x4 doit exprimer sa hauteur de franchissement en cm. Il doit aussi pouvoir passer en 2 roues motrices</a:t>
            </a:r>
          </a:p>
          <a:p>
            <a:pPr marL="450900" indent="-342900">
              <a:spcAft>
                <a:spcPts val="1060"/>
              </a:spcAft>
              <a:buClr>
                <a:srgbClr val="000000"/>
              </a:buClr>
              <a:buSzPct val="45000"/>
              <a:buFont typeface="Arial" panose="020B0604020202020204" pitchFamily="34" charset="0"/>
              <a:buChar char="•"/>
            </a:pPr>
            <a:r>
              <a:rPr lang="fr-FR" sz="2400" b="0" strike="noStrike" spc="-1">
                <a:latin typeface="Arial"/>
              </a:rPr>
              <a:t>Un break doit annoncer son </a:t>
            </a:r>
            <a:r>
              <a:rPr lang="fr-FR" sz="2400" spc="-1">
                <a:latin typeface="Arial"/>
              </a:rPr>
              <a:t>volume de coffre en L ainsi que le poids qu’il est possible de tracter.</a:t>
            </a:r>
            <a:endParaRPr lang="fr-FR" sz="2400" b="0" strike="noStrike" spc="-1">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4112787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Héritage - Exercice</a:t>
            </a:r>
            <a:endParaRPr lang="en-US" sz="3200" b="0" strike="noStrike" spc="-1">
              <a:solidFill>
                <a:srgbClr val="376092"/>
              </a:solidFill>
              <a:latin typeface="Arial"/>
            </a:endParaRPr>
          </a:p>
        </p:txBody>
      </p:sp>
      <p:sp>
        <p:nvSpPr>
          <p:cNvPr id="142" name="TextShape 2"/>
          <p:cNvSpPr txBox="1"/>
          <p:nvPr/>
        </p:nvSpPr>
        <p:spPr>
          <a:xfrm>
            <a:off x="466077" y="1600200"/>
            <a:ext cx="7807911" cy="4525560"/>
          </a:xfrm>
          <a:prstGeom prst="rect">
            <a:avLst/>
          </a:prstGeom>
          <a:noFill/>
          <a:ln w="0">
            <a:noFill/>
          </a:ln>
        </p:spPr>
        <p:txBody>
          <a:bodyPr lIns="0" tIns="0" rIns="0" bIns="0">
            <a:noAutofit/>
          </a:bodyPr>
          <a:lstStyle/>
          <a:p>
            <a:pPr marL="108000">
              <a:spcAft>
                <a:spcPts val="1060"/>
              </a:spcAft>
              <a:buClr>
                <a:srgbClr val="000000"/>
              </a:buClr>
              <a:buSzPct val="45000"/>
            </a:pPr>
            <a:endParaRPr lang="fr-FR" sz="2400" b="0" strike="noStrike" spc="-1">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5" name="Image 4">
            <a:extLst>
              <a:ext uri="{FF2B5EF4-FFF2-40B4-BE49-F238E27FC236}">
                <a16:creationId xmlns:a16="http://schemas.microsoft.com/office/drawing/2014/main" id="{477D2932-A2AA-4161-AA25-E3160714CC32}"/>
              </a:ext>
            </a:extLst>
          </p:cNvPr>
          <p:cNvPicPr>
            <a:picLocks noChangeAspect="1"/>
          </p:cNvPicPr>
          <p:nvPr/>
        </p:nvPicPr>
        <p:blipFill>
          <a:blip r:embed="rId2"/>
          <a:stretch>
            <a:fillRect/>
          </a:stretch>
        </p:blipFill>
        <p:spPr>
          <a:xfrm>
            <a:off x="1910179" y="771525"/>
            <a:ext cx="5181600" cy="6086475"/>
          </a:xfrm>
          <a:prstGeom prst="rect">
            <a:avLst/>
          </a:prstGeom>
        </p:spPr>
      </p:pic>
    </p:spTree>
    <p:extLst>
      <p:ext uri="{BB962C8B-B14F-4D97-AF65-F5344CB8AC3E}">
        <p14:creationId xmlns:p14="http://schemas.microsoft.com/office/powerpoint/2010/main" val="2950964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Vocabulaire de l’héritage</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On dit qu’une classe fille hérite d’une classe mère</a:t>
            </a:r>
          </a:p>
          <a:p>
            <a:pPr marL="432000" indent="-324000">
              <a:spcAft>
                <a:spcPts val="1060"/>
              </a:spcAft>
              <a:buClr>
                <a:srgbClr val="000000"/>
              </a:buClr>
              <a:buSzPct val="45000"/>
              <a:buFont typeface="Wingdings" charset="2"/>
              <a:buChar char=""/>
            </a:pPr>
            <a:r>
              <a:rPr lang="fr-FR" sz="2400" spc="-1">
                <a:solidFill>
                  <a:srgbClr val="376092"/>
                </a:solidFill>
                <a:latin typeface="Arial"/>
              </a:rPr>
              <a:t>La classe fille est une spécialisation de la classe mère</a:t>
            </a:r>
          </a:p>
          <a:p>
            <a:pPr marL="432000" indent="-324000">
              <a:spcAft>
                <a:spcPts val="1060"/>
              </a:spcAft>
              <a:buClr>
                <a:srgbClr val="000000"/>
              </a:buClr>
              <a:buSzPct val="45000"/>
              <a:buFont typeface="Wingdings" charset="2"/>
              <a:buChar char=""/>
            </a:pPr>
            <a:r>
              <a:rPr lang="fr-FR" sz="2400" spc="-1">
                <a:solidFill>
                  <a:srgbClr val="376092"/>
                </a:solidFill>
                <a:latin typeface="Arial"/>
              </a:rPr>
              <a:t>La classe mère est une généralisation des classes filles.</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2050661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Composition et agrégation</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La composition est une relation de subordination forte dépendant du cycle de vie. Si la classe mère disparait, la classe composée aussi.</a:t>
            </a:r>
          </a:p>
          <a:p>
            <a:pPr marL="432000" indent="-324000">
              <a:spcAft>
                <a:spcPts val="1060"/>
              </a:spcAft>
              <a:buClr>
                <a:srgbClr val="000000"/>
              </a:buClr>
              <a:buSzPct val="45000"/>
              <a:buFont typeface="Wingdings" charset="2"/>
              <a:buChar char=""/>
            </a:pPr>
            <a:r>
              <a:rPr lang="fr-FR" sz="2400" spc="-1">
                <a:solidFill>
                  <a:srgbClr val="376092"/>
                </a:solidFill>
                <a:latin typeface="Arial"/>
              </a:rPr>
              <a:t>L’agrégation est une relation de subordination plus faible. La classe composée n’est pas détruite lors de la destruction de la classe mère. </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2" name="Image 1">
            <a:extLst>
              <a:ext uri="{FF2B5EF4-FFF2-40B4-BE49-F238E27FC236}">
                <a16:creationId xmlns:a16="http://schemas.microsoft.com/office/drawing/2014/main" id="{60DB26B8-CCE1-4334-B96B-6C67DFE55866}"/>
              </a:ext>
            </a:extLst>
          </p:cNvPr>
          <p:cNvPicPr>
            <a:picLocks noChangeAspect="1"/>
          </p:cNvPicPr>
          <p:nvPr/>
        </p:nvPicPr>
        <p:blipFill>
          <a:blip r:embed="rId2"/>
          <a:stretch>
            <a:fillRect/>
          </a:stretch>
        </p:blipFill>
        <p:spPr>
          <a:xfrm>
            <a:off x="2081032" y="4171950"/>
            <a:ext cx="4981575" cy="2171700"/>
          </a:xfrm>
          <a:prstGeom prst="rect">
            <a:avLst/>
          </a:prstGeom>
        </p:spPr>
      </p:pic>
    </p:spTree>
    <p:extLst>
      <p:ext uri="{BB962C8B-B14F-4D97-AF65-F5344CB8AC3E}">
        <p14:creationId xmlns:p14="http://schemas.microsoft.com/office/powerpoint/2010/main" val="3141912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Composition et agrégation - Exercices</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Nous allons mettre en place la notion d’agrégation et de composition dans notre exemple de voiture.</a:t>
            </a:r>
          </a:p>
          <a:p>
            <a:pPr marL="108000">
              <a:spcAft>
                <a:spcPts val="1060"/>
              </a:spcAft>
              <a:buClr>
                <a:srgbClr val="000000"/>
              </a:buClr>
              <a:buSzPct val="45000"/>
            </a:pPr>
            <a:endParaRPr lang="fr-FR" sz="2400" b="0" strike="noStrike" spc="-1">
              <a:solidFill>
                <a:srgbClr val="376092"/>
              </a:solidFill>
              <a:latin typeface="Arial"/>
            </a:endParaRPr>
          </a:p>
          <a:p>
            <a:pPr marL="108000">
              <a:spcAft>
                <a:spcPts val="1060"/>
              </a:spcAft>
              <a:buClr>
                <a:srgbClr val="000000"/>
              </a:buClr>
              <a:buSzPct val="45000"/>
            </a:pPr>
            <a:r>
              <a:rPr lang="fr-FR" sz="2400" spc="-1">
                <a:latin typeface="Arial"/>
              </a:rPr>
              <a:t>Nous voulons modéliser qu’une voiture est constituée d’une boite de vitesse, d’un moteur et d’un système de freinage. Les 4x4 étant dépendants de leurs pneus, nous voulons pouvoir les modéliser uniquement pour cette catégorie de voiture. </a:t>
            </a:r>
            <a:endParaRPr lang="fr-FR" sz="2400" b="0" strike="noStrike" spc="-1">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2799666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Composition et agrégation - Exercices</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D868E0EC-0EDF-4F15-B0DE-E572432B202A}"/>
              </a:ext>
            </a:extLst>
          </p:cNvPr>
          <p:cNvPicPr>
            <a:picLocks noChangeAspect="1"/>
          </p:cNvPicPr>
          <p:nvPr/>
        </p:nvPicPr>
        <p:blipFill>
          <a:blip r:embed="rId2"/>
          <a:stretch>
            <a:fillRect/>
          </a:stretch>
        </p:blipFill>
        <p:spPr>
          <a:xfrm>
            <a:off x="1204732" y="1681755"/>
            <a:ext cx="6734175" cy="4362450"/>
          </a:xfrm>
          <a:prstGeom prst="rect">
            <a:avLst/>
          </a:prstGeom>
        </p:spPr>
      </p:pic>
    </p:spTree>
    <p:extLst>
      <p:ext uri="{BB962C8B-B14F-4D97-AF65-F5344CB8AC3E}">
        <p14:creationId xmlns:p14="http://schemas.microsoft.com/office/powerpoint/2010/main" val="302958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Associations</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Une association montre le lien entre deux ou plusieurs  classes.</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Une association n’est pas un lien de subordination, aucune classe n’est supérieure à l’autre.</a:t>
            </a:r>
          </a:p>
          <a:p>
            <a:pPr marL="432000" indent="-324000">
              <a:spcAft>
                <a:spcPts val="1060"/>
              </a:spcAft>
              <a:buClr>
                <a:srgbClr val="000000"/>
              </a:buClr>
              <a:buSzPct val="45000"/>
              <a:buFont typeface="Wingdings" charset="2"/>
              <a:buChar char=""/>
            </a:pPr>
            <a:r>
              <a:rPr lang="fr-FR" sz="2400" spc="-1">
                <a:solidFill>
                  <a:srgbClr val="376092"/>
                </a:solidFill>
                <a:latin typeface="Arial"/>
              </a:rPr>
              <a:t>Une association peut être réflexive.</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1797380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Associations – exemple</a:t>
            </a:r>
          </a:p>
          <a:p>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Une association classique et une association réflexive:</a:t>
            </a:r>
            <a:endParaRPr lang="fr-FR" sz="2400" b="0" strike="noStrike"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D4A3B718-38AB-49BB-848E-DAB1CF63ED84}"/>
              </a:ext>
            </a:extLst>
          </p:cNvPr>
          <p:cNvPicPr>
            <a:picLocks noChangeAspect="1"/>
          </p:cNvPicPr>
          <p:nvPr/>
        </p:nvPicPr>
        <p:blipFill>
          <a:blip r:embed="rId2"/>
          <a:stretch>
            <a:fillRect/>
          </a:stretch>
        </p:blipFill>
        <p:spPr>
          <a:xfrm>
            <a:off x="1088855" y="2019115"/>
            <a:ext cx="6753225" cy="4914900"/>
          </a:xfrm>
          <a:prstGeom prst="rect">
            <a:avLst/>
          </a:prstGeom>
        </p:spPr>
      </p:pic>
    </p:spTree>
    <p:extLst>
      <p:ext uri="{BB962C8B-B14F-4D97-AF65-F5344CB8AC3E}">
        <p14:creationId xmlns:p14="http://schemas.microsoft.com/office/powerpoint/2010/main" val="1967704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Associations - Exercice</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Nous allons ajouter la notion d’association dans notre exemple de voiture.</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r>
              <a:rPr lang="fr-FR" sz="2400" spc="-1">
                <a:latin typeface="Arial"/>
              </a:rPr>
              <a:t>Nous voulons ajouter à notre exemple de voiture la possibilité de connaitre les revendeurs qui vendent ce type de voitures ainsi que les personnes qui possèdent le modèle de voiture.</a:t>
            </a: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Commençons par voir quels sont les nouveaux objets puis voyons comment ils sont associés.</a:t>
            </a: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2573356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Associations – Exercice avec classes hiérarchisées</a:t>
            </a:r>
            <a:endParaRPr lang="fr-FR"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108000">
              <a:spcAft>
                <a:spcPts val="1060"/>
              </a:spcAft>
              <a:buClr>
                <a:srgbClr val="000000"/>
              </a:buClr>
              <a:buSzPct val="45000"/>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AA8D638E-A645-40C0-93D0-4B4AF8A404C2}"/>
              </a:ext>
            </a:extLst>
          </p:cNvPr>
          <p:cNvPicPr>
            <a:picLocks noChangeAspect="1"/>
          </p:cNvPicPr>
          <p:nvPr/>
        </p:nvPicPr>
        <p:blipFill>
          <a:blip r:embed="rId2"/>
          <a:stretch>
            <a:fillRect/>
          </a:stretch>
        </p:blipFill>
        <p:spPr>
          <a:xfrm>
            <a:off x="660691" y="1519144"/>
            <a:ext cx="7400925" cy="4867275"/>
          </a:xfrm>
          <a:prstGeom prst="rect">
            <a:avLst/>
          </a:prstGeom>
        </p:spPr>
      </p:pic>
    </p:spTree>
    <p:extLst>
      <p:ext uri="{BB962C8B-B14F-4D97-AF65-F5344CB8AC3E}">
        <p14:creationId xmlns:p14="http://schemas.microsoft.com/office/powerpoint/2010/main" val="1200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en-US" sz="3200" b="0" strike="noStrike" spc="-1">
                <a:solidFill>
                  <a:srgbClr val="376092"/>
                </a:solidFill>
                <a:latin typeface="Arial"/>
              </a:rPr>
              <a:t>La </a:t>
            </a:r>
            <a:r>
              <a:rPr lang="fr-FR" sz="3200" b="0" strike="noStrike" spc="-1">
                <a:solidFill>
                  <a:srgbClr val="376092"/>
                </a:solidFill>
                <a:latin typeface="Arial"/>
              </a:rPr>
              <a:t>programmation</a:t>
            </a:r>
            <a:r>
              <a:rPr lang="en-US" sz="3200" b="0" strike="noStrike" spc="-1">
                <a:solidFill>
                  <a:srgbClr val="376092"/>
                </a:solidFill>
                <a:latin typeface="Arial"/>
              </a:rPr>
              <a:t> imperative</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 façon la plus ancienne de programmer</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 programme est exécuté du début à la fin en ligne droite</a:t>
            </a:r>
          </a:p>
          <a:p>
            <a:pPr marL="432000" indent="-324000">
              <a:spcAft>
                <a:spcPts val="1060"/>
              </a:spcAft>
              <a:buClr>
                <a:srgbClr val="000000"/>
              </a:buClr>
              <a:buSzPct val="45000"/>
              <a:buFont typeface="Wingdings" charset="2"/>
              <a:buChar char=""/>
            </a:pPr>
            <a:r>
              <a:rPr lang="fr-FR" sz="2400" spc="-1">
                <a:solidFill>
                  <a:srgbClr val="376092"/>
                </a:solidFill>
                <a:latin typeface="Calibri"/>
              </a:rPr>
              <a:t>Au départ cette programmation est inspirée du langage machine et permet de faire des sauts de mémoire qui rendent le programme difficile à lire (GOTO)</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Calibri"/>
              </a:rPr>
              <a:t>Il était impératif d</a:t>
            </a:r>
            <a:r>
              <a:rPr lang="fr-FR" sz="2400" spc="-1">
                <a:solidFill>
                  <a:srgbClr val="376092"/>
                </a:solidFill>
                <a:latin typeface="Calibri"/>
              </a:rPr>
              <a:t>e mettre en place des règles pour éviter le code “spaghetti”</a:t>
            </a:r>
            <a:endParaRPr lang="fr-FR" sz="2400" b="0" strike="noStrike" spc="-1">
              <a:solidFill>
                <a:srgbClr val="376092"/>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Associations – Exercice avec classes séparées</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108000">
              <a:spcAft>
                <a:spcPts val="1060"/>
              </a:spcAft>
              <a:buClr>
                <a:srgbClr val="000000"/>
              </a:buClr>
              <a:buSzPct val="45000"/>
            </a:pPr>
            <a:endParaRPr lang="fr-FR" sz="2400" b="0" strike="noStrike" spc="-1">
              <a:solidFill>
                <a:srgbClr val="376092"/>
              </a:solidFill>
              <a:latin typeface="Arial"/>
            </a:endParaRPr>
          </a:p>
        </p:txBody>
      </p:sp>
      <p:pic>
        <p:nvPicPr>
          <p:cNvPr id="4" name="Image 3">
            <a:extLst>
              <a:ext uri="{FF2B5EF4-FFF2-40B4-BE49-F238E27FC236}">
                <a16:creationId xmlns:a16="http://schemas.microsoft.com/office/drawing/2014/main" id="{10E461CB-75C3-42A5-9C36-AC787D8986D6}"/>
              </a:ext>
            </a:extLst>
          </p:cNvPr>
          <p:cNvPicPr>
            <a:picLocks noChangeAspect="1"/>
          </p:cNvPicPr>
          <p:nvPr/>
        </p:nvPicPr>
        <p:blipFill>
          <a:blip r:embed="rId2"/>
          <a:stretch>
            <a:fillRect/>
          </a:stretch>
        </p:blipFill>
        <p:spPr>
          <a:xfrm>
            <a:off x="1426160" y="1504210"/>
            <a:ext cx="6838950" cy="4914900"/>
          </a:xfrm>
          <a:prstGeom prst="rect">
            <a:avLst/>
          </a:prstGeom>
        </p:spPr>
      </p:pic>
    </p:spTree>
    <p:extLst>
      <p:ext uri="{BB962C8B-B14F-4D97-AF65-F5344CB8AC3E}">
        <p14:creationId xmlns:p14="http://schemas.microsoft.com/office/powerpoint/2010/main" val="679555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156029"/>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Associations - Exercice</a:t>
            </a:r>
            <a:endParaRPr lang="en-US" sz="3200" b="0" strike="noStrike" spc="-1">
              <a:solidFill>
                <a:srgbClr val="376092"/>
              </a:solidFill>
              <a:latin typeface="Arial"/>
            </a:endParaRPr>
          </a:p>
        </p:txBody>
      </p:sp>
      <p:sp>
        <p:nvSpPr>
          <p:cNvPr id="142" name="TextShape 2"/>
          <p:cNvSpPr txBox="1"/>
          <p:nvPr/>
        </p:nvSpPr>
        <p:spPr>
          <a:xfrm>
            <a:off x="457199" y="1417320"/>
            <a:ext cx="7807911" cy="4708440"/>
          </a:xfrm>
          <a:prstGeom prst="rect">
            <a:avLst/>
          </a:prstGeom>
          <a:noFill/>
          <a:ln w="0">
            <a:noFill/>
          </a:ln>
        </p:spPr>
        <p:txBody>
          <a:bodyPr lIns="0" tIns="0" rIns="0" bIns="0">
            <a:noAutofit/>
          </a:bodyPr>
          <a:lstStyle/>
          <a:p>
            <a:pPr marL="108000">
              <a:spcAft>
                <a:spcPts val="1060"/>
              </a:spcAft>
              <a:buClr>
                <a:srgbClr val="000000"/>
              </a:buClr>
              <a:buSzPct val="45000"/>
            </a:pPr>
            <a:r>
              <a:rPr lang="fr-FR" spc="-1">
                <a:latin typeface="Arial"/>
              </a:rPr>
              <a:t>Nous allons mettre en place un modèle pour représenter une bibliothèque. Une bibliothèque est constituée de rayonnages contenant eux-mêmes des livres. Chaque rayonnage est identifié par un code et une capacité de stockage. La bibliothèque contient plusieurs sortes de documents :</a:t>
            </a:r>
          </a:p>
          <a:p>
            <a:pPr marL="432000" indent="-324000">
              <a:spcAft>
                <a:spcPts val="1060"/>
              </a:spcAft>
              <a:buClr>
                <a:srgbClr val="000000"/>
              </a:buClr>
              <a:buSzPct val="45000"/>
              <a:buFont typeface="Wingdings" charset="2"/>
              <a:buChar char=""/>
            </a:pPr>
            <a:r>
              <a:rPr lang="fr-FR" spc="-1">
                <a:latin typeface="Arial"/>
              </a:rPr>
              <a:t>Des revues qui ont un nom, un numéro et une date de parution</a:t>
            </a:r>
          </a:p>
          <a:p>
            <a:pPr marL="432000" indent="-324000">
              <a:spcAft>
                <a:spcPts val="1060"/>
              </a:spcAft>
              <a:buClr>
                <a:srgbClr val="000000"/>
              </a:buClr>
              <a:buSzPct val="45000"/>
              <a:buFont typeface="Wingdings" charset="2"/>
              <a:buChar char=""/>
            </a:pPr>
            <a:r>
              <a:rPr lang="fr-FR" spc="-1">
                <a:latin typeface="Arial"/>
              </a:rPr>
              <a:t>Des bandes dessinées qui ont un nom et un numéro de volume</a:t>
            </a:r>
          </a:p>
          <a:p>
            <a:pPr marL="432000" indent="-324000">
              <a:spcAft>
                <a:spcPts val="1060"/>
              </a:spcAft>
              <a:buClr>
                <a:srgbClr val="000000"/>
              </a:buClr>
              <a:buSzPct val="45000"/>
              <a:buFont typeface="Wingdings" charset="2"/>
              <a:buChar char=""/>
            </a:pPr>
            <a:r>
              <a:rPr lang="fr-FR" spc="-1">
                <a:latin typeface="Arial"/>
              </a:rPr>
              <a:t>Enfin des romans identifiés par leur nom.</a:t>
            </a:r>
          </a:p>
          <a:p>
            <a:pPr marL="108000">
              <a:spcAft>
                <a:spcPts val="1060"/>
              </a:spcAft>
              <a:buClr>
                <a:srgbClr val="000000"/>
              </a:buClr>
              <a:buSzPct val="45000"/>
            </a:pPr>
            <a:r>
              <a:rPr lang="fr-FR" spc="-1">
                <a:latin typeface="Arial"/>
              </a:rPr>
              <a:t>On garde pour chaque revue la liste des contributeurs (nom et prénom). En ce qui concerne les bandes dessinées et les romans, on connait leurs auteurs. Enfin, certains romans appartiennent à des collections comme la série des "Harry Potter" ou les tomes du "Seigneur des anneaux".</a:t>
            </a:r>
          </a:p>
          <a:p>
            <a:pPr marL="108000">
              <a:spcAft>
                <a:spcPts val="1060"/>
              </a:spcAft>
              <a:buClr>
                <a:srgbClr val="000000"/>
              </a:buClr>
              <a:buSzPct val="45000"/>
            </a:pPr>
            <a:r>
              <a:rPr lang="fr-FR" spc="-1">
                <a:latin typeface="Arial"/>
              </a:rPr>
              <a:t>Chacun des documents peut être emprunté et rendu. Il est intéressant également de savoir si un document est disponible.</a:t>
            </a: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557005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Les types</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Les types peuvent être spécifiés pour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Les attributs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Les paramètres de méthodes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Les retours de méthodes</a:t>
            </a:r>
          </a:p>
          <a:p>
            <a:pPr marL="432000" indent="-324000">
              <a:spcAft>
                <a:spcPts val="1060"/>
              </a:spcAft>
              <a:buClr>
                <a:srgbClr val="000000"/>
              </a:buClr>
              <a:buSzPct val="45000"/>
              <a:buFont typeface="Wingdings" charset="2"/>
              <a:buChar char=""/>
            </a:pPr>
            <a:r>
              <a:rPr lang="fr-FR" sz="2400" spc="-1">
                <a:solidFill>
                  <a:srgbClr val="376092"/>
                </a:solidFill>
                <a:latin typeface="Arial"/>
              </a:rPr>
              <a:t>Il existe plusieurs types standards: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Integer</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String</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Boolean</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Real</a:t>
            </a: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2482191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Les types</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Exemple de classe avec les types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En ce qui concerne les paramètres de fonction, on peut également préciser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Le type de transmission (in, out, </a:t>
            </a:r>
            <a:r>
              <a:rPr lang="fr-FR" sz="2400" spc="-1" err="1">
                <a:solidFill>
                  <a:srgbClr val="376092"/>
                </a:solidFill>
                <a:latin typeface="Arial"/>
              </a:rPr>
              <a:t>inout</a:t>
            </a:r>
            <a:r>
              <a:rPr lang="fr-FR" sz="2400" spc="-1">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Une valeur par défaut</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5" name="Image 4">
            <a:extLst>
              <a:ext uri="{FF2B5EF4-FFF2-40B4-BE49-F238E27FC236}">
                <a16:creationId xmlns:a16="http://schemas.microsoft.com/office/drawing/2014/main" id="{679EFAE6-2F8B-42C4-95F8-E04512EAD5F7}"/>
              </a:ext>
            </a:extLst>
          </p:cNvPr>
          <p:cNvPicPr>
            <a:picLocks noChangeAspect="1"/>
          </p:cNvPicPr>
          <p:nvPr/>
        </p:nvPicPr>
        <p:blipFill>
          <a:blip r:embed="rId2"/>
          <a:stretch>
            <a:fillRect/>
          </a:stretch>
        </p:blipFill>
        <p:spPr>
          <a:xfrm>
            <a:off x="5892096" y="1538880"/>
            <a:ext cx="2686050" cy="2324100"/>
          </a:xfrm>
          <a:prstGeom prst="rect">
            <a:avLst/>
          </a:prstGeom>
        </p:spPr>
      </p:pic>
    </p:spTree>
    <p:extLst>
      <p:ext uri="{BB962C8B-B14F-4D97-AF65-F5344CB8AC3E}">
        <p14:creationId xmlns:p14="http://schemas.microsoft.com/office/powerpoint/2010/main" val="819901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Attributs et méthodes de classes</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Les attributs et méthodes de classes sont identiques pour tous les objets de la classe et sont soulignés dans le diagramme de classe.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Pi est une valeur fixe et identique quelque soit le cercle.</a:t>
            </a:r>
          </a:p>
          <a:p>
            <a:pPr marL="432000" indent="-324000">
              <a:spcAft>
                <a:spcPts val="1060"/>
              </a:spcAft>
              <a:buClr>
                <a:srgbClr val="000000"/>
              </a:buClr>
              <a:buSzPct val="45000"/>
              <a:buFont typeface="Wingdings" charset="2"/>
              <a:buChar char=""/>
            </a:pPr>
            <a:r>
              <a:rPr lang="fr-FR" sz="2400" spc="-1">
                <a:solidFill>
                  <a:srgbClr val="376092"/>
                </a:solidFill>
                <a:latin typeface="Arial"/>
              </a:rPr>
              <a:t>La fonction </a:t>
            </a:r>
            <a:r>
              <a:rPr lang="fr-FR" sz="2400" spc="-1" err="1">
                <a:solidFill>
                  <a:srgbClr val="376092"/>
                </a:solidFill>
                <a:latin typeface="Arial"/>
              </a:rPr>
              <a:t>getPi</a:t>
            </a:r>
            <a:r>
              <a:rPr lang="fr-FR" sz="2400" spc="-1">
                <a:solidFill>
                  <a:srgbClr val="376092"/>
                </a:solidFill>
                <a:latin typeface="Arial"/>
              </a:rPr>
              <a:t>() retourne la valeur de Pi est donc une méthode qui ne dépend pas des paramètres d’un cercle.</a:t>
            </a: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9AE50FC4-2C70-4A3C-BD67-DE0FF12955EA}"/>
              </a:ext>
            </a:extLst>
          </p:cNvPr>
          <p:cNvPicPr>
            <a:picLocks noChangeAspect="1"/>
          </p:cNvPicPr>
          <p:nvPr/>
        </p:nvPicPr>
        <p:blipFill>
          <a:blip r:embed="rId2"/>
          <a:stretch>
            <a:fillRect/>
          </a:stretch>
        </p:blipFill>
        <p:spPr>
          <a:xfrm>
            <a:off x="5762913" y="2352443"/>
            <a:ext cx="2000250" cy="2028825"/>
          </a:xfrm>
          <a:prstGeom prst="rect">
            <a:avLst/>
          </a:prstGeom>
        </p:spPr>
      </p:pic>
    </p:spTree>
    <p:extLst>
      <p:ext uri="{BB962C8B-B14F-4D97-AF65-F5344CB8AC3E}">
        <p14:creationId xmlns:p14="http://schemas.microsoft.com/office/powerpoint/2010/main" val="1530568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Cardinalités d’association</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Les cardinalités d’association permettent de quantifier les liens que partagent deux ou plusieurs classes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0..1 : zéro ou une fois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1 : une et une seule fois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 : de zéro à plusieurs fois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1..* : de une à plusieurs fois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M..N : entre M et N fois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N : Exactement N fois</a:t>
            </a: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2320614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Cardinalités d’association</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L’association suivante se lit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Une personne possède * smartphones (de 0 à plusieurs)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Un smartphone est possédé par un propriétaire.</a:t>
            </a: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Attention les cardinalités sont inversées par rapport au modèle conceptuel des données de Merise.</a:t>
            </a: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358A9AE6-2430-4DDD-8E4C-01286A68C403}"/>
              </a:ext>
            </a:extLst>
          </p:cNvPr>
          <p:cNvPicPr>
            <a:picLocks noChangeAspect="1"/>
          </p:cNvPicPr>
          <p:nvPr/>
        </p:nvPicPr>
        <p:blipFill>
          <a:blip r:embed="rId2"/>
          <a:stretch>
            <a:fillRect/>
          </a:stretch>
        </p:blipFill>
        <p:spPr>
          <a:xfrm>
            <a:off x="607010" y="3550883"/>
            <a:ext cx="7658100" cy="1638300"/>
          </a:xfrm>
          <a:prstGeom prst="rect">
            <a:avLst/>
          </a:prstGeom>
        </p:spPr>
      </p:pic>
    </p:spTree>
    <p:extLst>
      <p:ext uri="{BB962C8B-B14F-4D97-AF65-F5344CB8AC3E}">
        <p14:creationId xmlns:p14="http://schemas.microsoft.com/office/powerpoint/2010/main" val="1751101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Type et Cardinalité - Exercice</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Reprenons notre exemple de bibliothèque</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Trouvons les types des attributs.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Vérifions les signatures des méthodes.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Cherchons les cardinalités de nos associations, agrégations et compositions. </a:t>
            </a: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2685875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D’UML vers la POO : La classe</a:t>
            </a:r>
            <a:endParaRPr lang="en-US" sz="3200" b="0" strike="noStrike" spc="-1">
              <a:solidFill>
                <a:srgbClr val="376092"/>
              </a:solidFill>
              <a:latin typeface="Arial"/>
            </a:endParaRPr>
          </a:p>
        </p:txBody>
      </p:sp>
      <p:sp>
        <p:nvSpPr>
          <p:cNvPr id="142" name="TextShape 2"/>
          <p:cNvSpPr txBox="1"/>
          <p:nvPr/>
        </p:nvSpPr>
        <p:spPr>
          <a:xfrm>
            <a:off x="4048217" y="1600200"/>
            <a:ext cx="4216893" cy="4525560"/>
          </a:xfrm>
          <a:prstGeom prst="rect">
            <a:avLst/>
          </a:prstGeom>
          <a:noFill/>
          <a:ln w="0">
            <a:noFill/>
          </a:ln>
        </p:spPr>
        <p:txBody>
          <a:bodyPr lIns="0" tIns="0" rIns="0" bIns="0">
            <a:noAutofit/>
          </a:bodyPr>
          <a:lstStyle/>
          <a:p>
            <a:pPr marL="565200" lvl="1">
              <a:spcAft>
                <a:spcPts val="1060"/>
              </a:spcAft>
              <a:buClr>
                <a:srgbClr val="000000"/>
              </a:buClr>
              <a:buSzPct val="45000"/>
            </a:pPr>
            <a:r>
              <a:rPr lang="fr-FR" sz="2400" spc="-1">
                <a:latin typeface="Arial"/>
              </a:rPr>
              <a:t>Class Voiture</a:t>
            </a:r>
          </a:p>
          <a:p>
            <a:pPr marL="565200" lvl="1">
              <a:spcAft>
                <a:spcPts val="1060"/>
              </a:spcAft>
              <a:buClr>
                <a:srgbClr val="000000"/>
              </a:buClr>
              <a:buSzPct val="45000"/>
            </a:pPr>
            <a:r>
              <a:rPr lang="fr-FR" sz="2400" spc="-1">
                <a:latin typeface="Arial"/>
              </a:rPr>
              <a:t>{</a:t>
            </a:r>
          </a:p>
          <a:p>
            <a:pPr marL="565200" lvl="1">
              <a:spcAft>
                <a:spcPts val="1060"/>
              </a:spcAft>
              <a:buClr>
                <a:srgbClr val="000000"/>
              </a:buClr>
              <a:buSzPct val="45000"/>
            </a:pPr>
            <a:endParaRPr lang="fr-FR" sz="2400" spc="-1">
              <a:latin typeface="Arial"/>
            </a:endParaRPr>
          </a:p>
          <a:p>
            <a:pPr marL="565200" lvl="1">
              <a:spcAft>
                <a:spcPts val="1060"/>
              </a:spcAft>
              <a:buClr>
                <a:srgbClr val="000000"/>
              </a:buClr>
              <a:buSzPct val="45000"/>
            </a:pPr>
            <a:r>
              <a:rPr lang="fr-FR" sz="2400" spc="-1">
                <a:latin typeface="Arial"/>
              </a:rPr>
              <a:t>};</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5234FE3E-A8E9-4157-A684-883778E1C3F1}"/>
              </a:ext>
            </a:extLst>
          </p:cNvPr>
          <p:cNvPicPr>
            <a:picLocks noChangeAspect="1"/>
          </p:cNvPicPr>
          <p:nvPr/>
        </p:nvPicPr>
        <p:blipFill>
          <a:blip r:embed="rId2"/>
          <a:stretch>
            <a:fillRect/>
          </a:stretch>
        </p:blipFill>
        <p:spPr>
          <a:xfrm>
            <a:off x="457200" y="2296209"/>
            <a:ext cx="3501379" cy="2728552"/>
          </a:xfrm>
          <a:prstGeom prst="rect">
            <a:avLst/>
          </a:prstGeom>
        </p:spPr>
      </p:pic>
    </p:spTree>
    <p:extLst>
      <p:ext uri="{BB962C8B-B14F-4D97-AF65-F5344CB8AC3E}">
        <p14:creationId xmlns:p14="http://schemas.microsoft.com/office/powerpoint/2010/main" val="3176707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D’UML vers la POO : Les attributs</a:t>
            </a:r>
            <a:endParaRPr lang="en-US" sz="3200" b="0" strike="noStrike" spc="-1">
              <a:solidFill>
                <a:srgbClr val="376092"/>
              </a:solidFill>
              <a:latin typeface="Arial"/>
            </a:endParaRPr>
          </a:p>
        </p:txBody>
      </p:sp>
      <p:sp>
        <p:nvSpPr>
          <p:cNvPr id="142" name="TextShape 2"/>
          <p:cNvSpPr txBox="1"/>
          <p:nvPr/>
        </p:nvSpPr>
        <p:spPr>
          <a:xfrm>
            <a:off x="4048217" y="1600200"/>
            <a:ext cx="4216893" cy="4525560"/>
          </a:xfrm>
          <a:prstGeom prst="rect">
            <a:avLst/>
          </a:prstGeom>
          <a:noFill/>
          <a:ln w="0">
            <a:noFill/>
          </a:ln>
        </p:spPr>
        <p:txBody>
          <a:bodyPr lIns="0" tIns="0" rIns="0" bIns="0">
            <a:noAutofit/>
          </a:bodyPr>
          <a:lstStyle/>
          <a:p>
            <a:pPr marL="565200" lvl="1">
              <a:spcAft>
                <a:spcPts val="1060"/>
              </a:spcAft>
              <a:buClr>
                <a:srgbClr val="000000"/>
              </a:buClr>
              <a:buSzPct val="45000"/>
            </a:pPr>
            <a:r>
              <a:rPr lang="fr-FR" sz="2400" spc="-1">
                <a:latin typeface="Arial"/>
              </a:rPr>
              <a:t>Class Voiture</a:t>
            </a:r>
          </a:p>
          <a:p>
            <a:pPr marL="565200" lvl="1">
              <a:spcAft>
                <a:spcPts val="1060"/>
              </a:spcAft>
              <a:buClr>
                <a:srgbClr val="000000"/>
              </a:buClr>
              <a:buSzPct val="45000"/>
            </a:pPr>
            <a:r>
              <a:rPr lang="fr-FR" sz="2400" spc="-1">
                <a:latin typeface="Arial"/>
              </a:rPr>
              <a:t>{</a:t>
            </a:r>
          </a:p>
          <a:p>
            <a:pPr marL="565200" lvl="1">
              <a:spcAft>
                <a:spcPts val="1060"/>
              </a:spcAft>
              <a:buClr>
                <a:srgbClr val="000000"/>
              </a:buClr>
              <a:buSzPct val="45000"/>
            </a:pPr>
            <a:r>
              <a:rPr lang="fr-FR" sz="2400" spc="-1">
                <a:latin typeface="Arial"/>
              </a:rPr>
              <a:t>	public String Marque;</a:t>
            </a:r>
          </a:p>
          <a:p>
            <a:pPr marL="565200" lvl="1">
              <a:spcAft>
                <a:spcPts val="1060"/>
              </a:spcAft>
              <a:buClr>
                <a:srgbClr val="000000"/>
              </a:buClr>
              <a:buSzPct val="45000"/>
            </a:pPr>
            <a:r>
              <a:rPr lang="fr-FR" sz="2400" spc="-1">
                <a:latin typeface="Arial"/>
              </a:rPr>
              <a:t>	public String Modèle;</a:t>
            </a:r>
          </a:p>
          <a:p>
            <a:pPr marL="565200" lvl="1">
              <a:spcAft>
                <a:spcPts val="1060"/>
              </a:spcAft>
              <a:buClr>
                <a:srgbClr val="000000"/>
              </a:buClr>
              <a:buSzPct val="45000"/>
            </a:pPr>
            <a:r>
              <a:rPr lang="fr-FR" sz="2400" spc="-1">
                <a:latin typeface="Arial"/>
              </a:rPr>
              <a:t>}</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5234FE3E-A8E9-4157-A684-883778E1C3F1}"/>
              </a:ext>
            </a:extLst>
          </p:cNvPr>
          <p:cNvPicPr>
            <a:picLocks noChangeAspect="1"/>
          </p:cNvPicPr>
          <p:nvPr/>
        </p:nvPicPr>
        <p:blipFill>
          <a:blip r:embed="rId2"/>
          <a:stretch>
            <a:fillRect/>
          </a:stretch>
        </p:blipFill>
        <p:spPr>
          <a:xfrm>
            <a:off x="457200" y="2296209"/>
            <a:ext cx="3501379" cy="2728552"/>
          </a:xfrm>
          <a:prstGeom prst="rect">
            <a:avLst/>
          </a:prstGeom>
        </p:spPr>
      </p:pic>
    </p:spTree>
    <p:extLst>
      <p:ext uri="{BB962C8B-B14F-4D97-AF65-F5344CB8AC3E}">
        <p14:creationId xmlns:p14="http://schemas.microsoft.com/office/powerpoint/2010/main" val="346459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La programmation impérative – exemple de code spaghetti en basic</a:t>
            </a:r>
          </a:p>
        </p:txBody>
      </p:sp>
      <p:sp>
        <p:nvSpPr>
          <p:cNvPr id="140" name="TextShape 2"/>
          <p:cNvSpPr txBox="1"/>
          <p:nvPr/>
        </p:nvSpPr>
        <p:spPr>
          <a:xfrm>
            <a:off x="457200" y="1600200"/>
            <a:ext cx="4390008" cy="4525560"/>
          </a:xfrm>
          <a:prstGeom prst="rect">
            <a:avLst/>
          </a:prstGeom>
          <a:noFill/>
          <a:ln w="0">
            <a:noFill/>
          </a:ln>
        </p:spPr>
        <p:txBody>
          <a:bodyPr lIns="0" tIns="0" rIns="0" bIns="0">
            <a:noAutofit/>
          </a:bodyPr>
          <a:lstStyle/>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10 i = 0</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20 i = i + 1</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30 IF i &lt;&gt; 11 THEN GOTO 80</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40 IF i = 11 THEN GOTO 60</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50 GOTO 20’</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60 PRINT "Programme terminé."</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70 END</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80 PRINT i </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0" strike="noStrike" spc="-1">
                <a:latin typeface="Courier New" panose="02070309020205020404" pitchFamily="49" charset="0"/>
                <a:cs typeface="Courier New" panose="02070309020205020404" pitchFamily="49" charset="0"/>
              </a:rPr>
              <a:t>90 GOTO 20</a:t>
            </a:r>
          </a:p>
        </p:txBody>
      </p:sp>
      <p:sp>
        <p:nvSpPr>
          <p:cNvPr id="4" name="TextShape 2">
            <a:extLst>
              <a:ext uri="{FF2B5EF4-FFF2-40B4-BE49-F238E27FC236}">
                <a16:creationId xmlns:a16="http://schemas.microsoft.com/office/drawing/2014/main" id="{25546CC7-EA35-4710-9044-43772D52CFA1}"/>
              </a:ext>
            </a:extLst>
          </p:cNvPr>
          <p:cNvSpPr txBox="1"/>
          <p:nvPr/>
        </p:nvSpPr>
        <p:spPr>
          <a:xfrm>
            <a:off x="5202315" y="1752600"/>
            <a:ext cx="3817397" cy="4525560"/>
          </a:xfrm>
          <a:prstGeom prst="rect">
            <a:avLst/>
          </a:prstGeom>
          <a:noFill/>
          <a:ln w="0">
            <a:noFill/>
          </a:ln>
        </p:spPr>
        <p:txBody>
          <a:bodyPr lIns="0" tIns="0" rIns="0" bIns="0">
            <a:noAutofit/>
          </a:bodyPr>
          <a:lstStyle/>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sym typeface="Wingdings" panose="05000000000000000000" pitchFamily="2" charset="2"/>
              </a:rPr>
              <a:t>Pour</a:t>
            </a:r>
            <a:r>
              <a:rPr lang="fr-FR" spc="-1">
                <a:latin typeface="Courier New" panose="02070309020205020404" pitchFamily="49" charset="0"/>
                <a:cs typeface="Courier New" panose="02070309020205020404" pitchFamily="49" charset="0"/>
                <a:sym typeface="Wingdings" panose="05000000000000000000" pitchFamily="2" charset="2"/>
              </a:rPr>
              <a:t> i de 1 à 10 </a:t>
            </a:r>
            <a:r>
              <a:rPr lang="fr-FR" b="1" spc="-1">
                <a:latin typeface="Courier New" panose="02070309020205020404" pitchFamily="49" charset="0"/>
                <a:cs typeface="Courier New" panose="02070309020205020404" pitchFamily="49" charset="0"/>
                <a:sym typeface="Wingdings" panose="05000000000000000000" pitchFamily="2" charset="2"/>
              </a:rPr>
              <a:t>Faire</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sym typeface="Wingdings" panose="05000000000000000000" pitchFamily="2" charset="2"/>
              </a:rPr>
              <a:t>	</a:t>
            </a:r>
            <a:r>
              <a:rPr lang="fr-FR" b="1" strike="noStrike" spc="-1">
                <a:latin typeface="Courier New" panose="02070309020205020404" pitchFamily="49" charset="0"/>
                <a:cs typeface="Courier New" panose="02070309020205020404" pitchFamily="49" charset="0"/>
                <a:sym typeface="Wingdings" panose="05000000000000000000" pitchFamily="2" charset="2"/>
              </a:rPr>
              <a:t>Ecrire</a:t>
            </a:r>
            <a:r>
              <a:rPr lang="fr-FR" b="0" strike="noStrike" spc="-1">
                <a:latin typeface="Courier New" panose="02070309020205020404" pitchFamily="49" charset="0"/>
                <a:cs typeface="Courier New" panose="02070309020205020404" pitchFamily="49" charset="0"/>
                <a:sym typeface="Wingdings" panose="05000000000000000000" pitchFamily="2" charset="2"/>
              </a:rPr>
              <a:t> </a:t>
            </a:r>
            <a:r>
              <a:rPr lang="fr-FR" spc="-1">
                <a:latin typeface="Courier New" panose="02070309020205020404" pitchFamily="49" charset="0"/>
                <a:cs typeface="Courier New" panose="02070309020205020404" pitchFamily="49" charset="0"/>
                <a:sym typeface="Wingdings" panose="05000000000000000000" pitchFamily="2" charset="2"/>
              </a:rPr>
              <a:t>i</a:t>
            </a:r>
            <a:r>
              <a:rPr lang="fr-FR" b="0" strike="noStrike" spc="-1">
                <a:latin typeface="Courier New" panose="02070309020205020404" pitchFamily="49" charset="0"/>
                <a:cs typeface="Courier New" panose="02070309020205020404" pitchFamily="49" charset="0"/>
                <a:sym typeface="Wingdings" panose="05000000000000000000" pitchFamily="2" charset="2"/>
              </a:rPr>
              <a:t> </a:t>
            </a:r>
          </a:p>
          <a:p>
            <a:pPr marL="108000">
              <a:spcAft>
                <a:spcPts val="1060"/>
              </a:spcAft>
              <a:buClr>
                <a:srgbClr val="000000"/>
              </a:buClr>
              <a:buSzPct val="45000"/>
            </a:pPr>
            <a:r>
              <a:rPr lang="fr-FR" b="1" strike="noStrike" spc="-1" err="1">
                <a:latin typeface="Courier New" panose="02070309020205020404" pitchFamily="49" charset="0"/>
                <a:cs typeface="Courier New" panose="02070309020205020404" pitchFamily="49" charset="0"/>
                <a:sym typeface="Wingdings" panose="05000000000000000000" pitchFamily="2" charset="2"/>
              </a:rPr>
              <a:t>Fpour</a:t>
            </a:r>
            <a:endParaRPr lang="fr-FR" b="1" strike="noStrike" spc="-1">
              <a:latin typeface="Courier New" panose="02070309020205020404" pitchFamily="49" charset="0"/>
              <a:cs typeface="Courier New" panose="02070309020205020404" pitchFamily="49" charset="0"/>
              <a:sym typeface="Wingdings" panose="05000000000000000000" pitchFamily="2" charset="2"/>
            </a:endParaRPr>
          </a:p>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sym typeface="Wingdings" panose="05000000000000000000" pitchFamily="2" charset="2"/>
              </a:rPr>
              <a:t>Ecrire</a:t>
            </a:r>
            <a:r>
              <a:rPr lang="fr-FR" spc="-1">
                <a:latin typeface="Courier New" panose="02070309020205020404" pitchFamily="49" charset="0"/>
                <a:cs typeface="Courier New" panose="02070309020205020404" pitchFamily="49" charset="0"/>
                <a:sym typeface="Wingdings" panose="05000000000000000000" pitchFamily="2" charset="2"/>
              </a:rPr>
              <a:t> “Programme terminé.”</a:t>
            </a:r>
            <a:endParaRPr lang="fr-FR" b="0" strike="noStrike" spc="-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62435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D’UML vers la POO : Les méthodes</a:t>
            </a:r>
            <a:endParaRPr lang="en-US" sz="3200" b="0" strike="noStrike" spc="-1">
              <a:solidFill>
                <a:srgbClr val="376092"/>
              </a:solidFill>
              <a:latin typeface="Arial"/>
            </a:endParaRPr>
          </a:p>
        </p:txBody>
      </p:sp>
      <p:sp>
        <p:nvSpPr>
          <p:cNvPr id="142" name="TextShape 2"/>
          <p:cNvSpPr txBox="1"/>
          <p:nvPr/>
        </p:nvSpPr>
        <p:spPr>
          <a:xfrm>
            <a:off x="4048217" y="956733"/>
            <a:ext cx="5015884" cy="5169027"/>
          </a:xfrm>
          <a:prstGeom prst="rect">
            <a:avLst/>
          </a:prstGeom>
          <a:noFill/>
          <a:ln w="0">
            <a:noFill/>
          </a:ln>
        </p:spPr>
        <p:txBody>
          <a:bodyPr lIns="0" tIns="0" rIns="0" bIns="0">
            <a:noAutofit/>
          </a:bodyPr>
          <a:lstStyle/>
          <a:p>
            <a:pPr marL="565200" lvl="1">
              <a:spcAft>
                <a:spcPts val="1060"/>
              </a:spcAft>
              <a:buClr>
                <a:srgbClr val="000000"/>
              </a:buClr>
              <a:buSzPct val="45000"/>
            </a:pPr>
            <a:r>
              <a:rPr lang="fr-FR" spc="-1">
                <a:latin typeface="Arial"/>
              </a:rPr>
              <a:t>Class Voiture</a:t>
            </a:r>
          </a:p>
          <a:p>
            <a:pPr marL="565200" lvl="1">
              <a:spcAft>
                <a:spcPts val="1060"/>
              </a:spcAft>
              <a:buClr>
                <a:srgbClr val="000000"/>
              </a:buClr>
              <a:buSzPct val="45000"/>
            </a:pPr>
            <a:r>
              <a:rPr lang="fr-FR" spc="-1">
                <a:latin typeface="Arial"/>
              </a:rPr>
              <a:t>{</a:t>
            </a:r>
          </a:p>
          <a:p>
            <a:pPr marL="565200" lvl="1">
              <a:spcAft>
                <a:spcPts val="1060"/>
              </a:spcAft>
              <a:buClr>
                <a:srgbClr val="000000"/>
              </a:buClr>
              <a:buSzPct val="45000"/>
            </a:pPr>
            <a:r>
              <a:rPr lang="fr-FR" spc="-1">
                <a:latin typeface="Arial"/>
              </a:rPr>
              <a:t>	…</a:t>
            </a:r>
          </a:p>
          <a:p>
            <a:pPr marL="565200" lvl="1">
              <a:spcAft>
                <a:spcPts val="1060"/>
              </a:spcAft>
              <a:buClr>
                <a:srgbClr val="000000"/>
              </a:buClr>
              <a:buSzPct val="45000"/>
            </a:pPr>
            <a:r>
              <a:rPr lang="fr-FR" spc="-1">
                <a:latin typeface="Arial"/>
              </a:rPr>
              <a:t>	public </a:t>
            </a:r>
            <a:r>
              <a:rPr lang="fr-FR" spc="-1" err="1">
                <a:latin typeface="Arial"/>
              </a:rPr>
              <a:t>bool</a:t>
            </a:r>
            <a:r>
              <a:rPr lang="fr-FR" spc="-1">
                <a:latin typeface="Arial"/>
              </a:rPr>
              <a:t> Démarrer() {</a:t>
            </a:r>
          </a:p>
          <a:p>
            <a:pPr marL="565200" lvl="1">
              <a:spcAft>
                <a:spcPts val="1060"/>
              </a:spcAft>
              <a:buClr>
                <a:srgbClr val="000000"/>
              </a:buClr>
              <a:buSzPct val="45000"/>
            </a:pPr>
            <a:r>
              <a:rPr lang="fr-FR" spc="-1">
                <a:latin typeface="Arial"/>
              </a:rPr>
              <a:t>		…</a:t>
            </a:r>
          </a:p>
          <a:p>
            <a:pPr marL="565200" lvl="1">
              <a:spcAft>
                <a:spcPts val="1060"/>
              </a:spcAft>
              <a:buClr>
                <a:srgbClr val="000000"/>
              </a:buClr>
              <a:buSzPct val="45000"/>
            </a:pPr>
            <a:r>
              <a:rPr lang="fr-FR" spc="-1">
                <a:latin typeface="Arial"/>
              </a:rPr>
              <a:t>		return (</a:t>
            </a:r>
            <a:r>
              <a:rPr lang="fr-FR" spc="-1" err="1">
                <a:latin typeface="Arial"/>
              </a:rPr>
              <a:t>bool</a:t>
            </a:r>
            <a:r>
              <a:rPr lang="fr-FR" spc="-1">
                <a:latin typeface="Arial"/>
              </a:rPr>
              <a:t>)</a:t>
            </a:r>
          </a:p>
          <a:p>
            <a:pPr marL="565200" lvl="1">
              <a:spcAft>
                <a:spcPts val="1060"/>
              </a:spcAft>
              <a:buClr>
                <a:srgbClr val="000000"/>
              </a:buClr>
              <a:buSzPct val="45000"/>
            </a:pPr>
            <a:r>
              <a:rPr lang="fr-FR" spc="-1">
                <a:latin typeface="Arial"/>
              </a:rPr>
              <a:t>	}</a:t>
            </a:r>
          </a:p>
          <a:p>
            <a:pPr marL="565200" lvl="1">
              <a:spcAft>
                <a:spcPts val="1060"/>
              </a:spcAft>
              <a:buClr>
                <a:srgbClr val="000000"/>
              </a:buClr>
              <a:buSzPct val="45000"/>
            </a:pPr>
            <a:r>
              <a:rPr lang="fr-FR" spc="-1">
                <a:latin typeface="Arial"/>
              </a:rPr>
              <a:t>	public </a:t>
            </a:r>
            <a:r>
              <a:rPr lang="fr-FR" spc="-1" err="1">
                <a:latin typeface="Arial"/>
              </a:rPr>
              <a:t>void</a:t>
            </a:r>
            <a:r>
              <a:rPr lang="fr-FR" spc="-1">
                <a:latin typeface="Arial"/>
              </a:rPr>
              <a:t> Freiner() {</a:t>
            </a:r>
          </a:p>
          <a:p>
            <a:pPr marL="565200" lvl="1">
              <a:spcAft>
                <a:spcPts val="1060"/>
              </a:spcAft>
              <a:buClr>
                <a:srgbClr val="000000"/>
              </a:buClr>
              <a:buSzPct val="45000"/>
            </a:pPr>
            <a:r>
              <a:rPr lang="fr-FR" spc="-1">
                <a:latin typeface="Arial"/>
              </a:rPr>
              <a:t>		…</a:t>
            </a:r>
          </a:p>
          <a:p>
            <a:pPr marL="565200" lvl="1">
              <a:spcAft>
                <a:spcPts val="1060"/>
              </a:spcAft>
              <a:buClr>
                <a:srgbClr val="000000"/>
              </a:buClr>
              <a:buSzPct val="45000"/>
            </a:pPr>
            <a:r>
              <a:rPr lang="fr-FR" spc="-1">
                <a:latin typeface="Arial"/>
              </a:rPr>
              <a:t>	}</a:t>
            </a:r>
          </a:p>
          <a:p>
            <a:pPr marL="565200" lvl="1">
              <a:spcAft>
                <a:spcPts val="1060"/>
              </a:spcAft>
              <a:buClr>
                <a:srgbClr val="000000"/>
              </a:buClr>
              <a:buSzPct val="45000"/>
            </a:pPr>
            <a:r>
              <a:rPr lang="fr-FR" spc="-1">
                <a:latin typeface="Arial"/>
              </a:rPr>
              <a:t>	public </a:t>
            </a:r>
            <a:r>
              <a:rPr lang="fr-FR" spc="-1" err="1">
                <a:latin typeface="Arial"/>
              </a:rPr>
              <a:t>void</a:t>
            </a:r>
            <a:r>
              <a:rPr lang="fr-FR" spc="-1">
                <a:latin typeface="Arial"/>
              </a:rPr>
              <a:t> Accélérer(</a:t>
            </a:r>
            <a:r>
              <a:rPr lang="fr-FR" spc="-1" err="1">
                <a:latin typeface="Arial"/>
              </a:rPr>
              <a:t>float</a:t>
            </a:r>
            <a:r>
              <a:rPr lang="fr-FR" spc="-1">
                <a:latin typeface="Arial"/>
              </a:rPr>
              <a:t> vitesse) {</a:t>
            </a:r>
          </a:p>
          <a:p>
            <a:pPr marL="565200" lvl="1">
              <a:spcAft>
                <a:spcPts val="1060"/>
              </a:spcAft>
              <a:buClr>
                <a:srgbClr val="000000"/>
              </a:buClr>
              <a:buSzPct val="45000"/>
            </a:pPr>
            <a:r>
              <a:rPr lang="fr-FR" spc="-1">
                <a:latin typeface="Arial"/>
              </a:rPr>
              <a:t>		…</a:t>
            </a:r>
          </a:p>
          <a:p>
            <a:pPr marL="565200" lvl="1">
              <a:spcAft>
                <a:spcPts val="1060"/>
              </a:spcAft>
              <a:buClr>
                <a:srgbClr val="000000"/>
              </a:buClr>
              <a:buSzPct val="45000"/>
            </a:pPr>
            <a:r>
              <a:rPr lang="fr-FR" spc="-1">
                <a:latin typeface="Arial"/>
              </a:rPr>
              <a:t>	}</a:t>
            </a:r>
          </a:p>
          <a:p>
            <a:pPr marL="565200" lvl="1">
              <a:spcAft>
                <a:spcPts val="1060"/>
              </a:spcAft>
              <a:buClr>
                <a:srgbClr val="000000"/>
              </a:buClr>
              <a:buSzPct val="45000"/>
            </a:pPr>
            <a:r>
              <a:rPr lang="fr-FR" spc="-1">
                <a:latin typeface="Arial"/>
              </a:rPr>
              <a:t>}</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5234FE3E-A8E9-4157-A684-883778E1C3F1}"/>
              </a:ext>
            </a:extLst>
          </p:cNvPr>
          <p:cNvPicPr>
            <a:picLocks noChangeAspect="1"/>
          </p:cNvPicPr>
          <p:nvPr/>
        </p:nvPicPr>
        <p:blipFill>
          <a:blip r:embed="rId2"/>
          <a:stretch>
            <a:fillRect/>
          </a:stretch>
        </p:blipFill>
        <p:spPr>
          <a:xfrm>
            <a:off x="457200" y="2296209"/>
            <a:ext cx="3501379" cy="2728552"/>
          </a:xfrm>
          <a:prstGeom prst="rect">
            <a:avLst/>
          </a:prstGeom>
        </p:spPr>
      </p:pic>
      <p:sp>
        <p:nvSpPr>
          <p:cNvPr id="4" name="ZoneTexte 3">
            <a:extLst>
              <a:ext uri="{FF2B5EF4-FFF2-40B4-BE49-F238E27FC236}">
                <a16:creationId xmlns:a16="http://schemas.microsoft.com/office/drawing/2014/main" id="{F7758889-E2CE-F97B-8C03-46CAE24F1C1D}"/>
              </a:ext>
            </a:extLst>
          </p:cNvPr>
          <p:cNvSpPr txBox="1"/>
          <p:nvPr/>
        </p:nvSpPr>
        <p:spPr>
          <a:xfrm>
            <a:off x="2286000" y="3246553"/>
            <a:ext cx="4572000" cy="369332"/>
          </a:xfrm>
          <a:prstGeom prst="rect">
            <a:avLst/>
          </a:prstGeom>
          <a:noFill/>
        </p:spPr>
        <p:txBody>
          <a:bodyPr wrap="square">
            <a:spAutoFit/>
          </a:bodyPr>
          <a:lstStyle/>
          <a:p>
            <a:r>
              <a:rPr lang="fr-FR"/>
              <a:t>UML</a:t>
            </a:r>
          </a:p>
        </p:txBody>
      </p:sp>
    </p:spTree>
    <p:extLst>
      <p:ext uri="{BB962C8B-B14F-4D97-AF65-F5344CB8AC3E}">
        <p14:creationId xmlns:p14="http://schemas.microsoft.com/office/powerpoint/2010/main" val="2225410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D’UML vers la POO : Les associations simples et agrégations</a:t>
            </a:r>
            <a:endParaRPr lang="en-US" sz="3200" b="0" strike="noStrike" spc="-1">
              <a:solidFill>
                <a:srgbClr val="376092"/>
              </a:solidFill>
              <a:latin typeface="Arial"/>
            </a:endParaRPr>
          </a:p>
        </p:txBody>
      </p:sp>
      <p:sp>
        <p:nvSpPr>
          <p:cNvPr id="142" name="TextShape 2"/>
          <p:cNvSpPr txBox="1"/>
          <p:nvPr/>
        </p:nvSpPr>
        <p:spPr>
          <a:xfrm>
            <a:off x="4048217" y="1600200"/>
            <a:ext cx="5015884" cy="4525560"/>
          </a:xfrm>
          <a:prstGeom prst="rect">
            <a:avLst/>
          </a:prstGeom>
          <a:noFill/>
          <a:ln w="0">
            <a:noFill/>
          </a:ln>
        </p:spPr>
        <p:txBody>
          <a:bodyPr lIns="0" tIns="0" rIns="0" bIns="0">
            <a:noAutofit/>
          </a:bodyPr>
          <a:lstStyle/>
          <a:p>
            <a:pPr marL="565200" lvl="1">
              <a:spcAft>
                <a:spcPts val="1060"/>
              </a:spcAft>
              <a:buClr>
                <a:srgbClr val="000000"/>
              </a:buClr>
              <a:buSzPct val="45000"/>
            </a:pPr>
            <a:r>
              <a:rPr lang="fr-FR" spc="-1">
                <a:latin typeface="Arial"/>
              </a:rPr>
              <a:t>Class Personne</a:t>
            </a:r>
          </a:p>
          <a:p>
            <a:pPr marL="565200" lvl="1">
              <a:spcAft>
                <a:spcPts val="1060"/>
              </a:spcAft>
              <a:buClr>
                <a:srgbClr val="000000"/>
              </a:buClr>
              <a:buSzPct val="45000"/>
            </a:pPr>
            <a:r>
              <a:rPr lang="fr-FR" spc="-1">
                <a:latin typeface="Arial"/>
              </a:rPr>
              <a:t>{</a:t>
            </a:r>
          </a:p>
          <a:p>
            <a:pPr marL="565200" lvl="1">
              <a:spcAft>
                <a:spcPts val="1060"/>
              </a:spcAft>
              <a:buClr>
                <a:srgbClr val="000000"/>
              </a:buClr>
              <a:buSzPct val="45000"/>
            </a:pPr>
            <a:r>
              <a:rPr lang="fr-FR" spc="-1">
                <a:latin typeface="Arial"/>
              </a:rPr>
              <a:t>	Smartphone *</a:t>
            </a:r>
            <a:r>
              <a:rPr lang="fr-FR" spc="-1" err="1">
                <a:latin typeface="Arial"/>
              </a:rPr>
              <a:t>mesAppareils</a:t>
            </a:r>
            <a:r>
              <a:rPr lang="fr-FR" spc="-1">
                <a:latin typeface="Arial"/>
              </a:rPr>
              <a:t>[]; </a:t>
            </a:r>
          </a:p>
          <a:p>
            <a:pPr marL="565200" lvl="1">
              <a:spcAft>
                <a:spcPts val="1060"/>
              </a:spcAft>
              <a:buClr>
                <a:srgbClr val="000000"/>
              </a:buClr>
              <a:buSzPct val="45000"/>
            </a:pPr>
            <a:r>
              <a:rPr lang="fr-FR" spc="-1">
                <a:latin typeface="Arial"/>
              </a:rPr>
              <a:t>}</a:t>
            </a:r>
          </a:p>
          <a:p>
            <a:pPr marL="565200" lvl="1">
              <a:spcAft>
                <a:spcPts val="1060"/>
              </a:spcAft>
              <a:buClr>
                <a:srgbClr val="000000"/>
              </a:buClr>
              <a:buSzPct val="45000"/>
            </a:pPr>
            <a:endParaRPr lang="fr-FR" spc="-1">
              <a:latin typeface="Arial"/>
            </a:endParaRPr>
          </a:p>
          <a:p>
            <a:pPr marL="565200" lvl="1">
              <a:spcAft>
                <a:spcPts val="1060"/>
              </a:spcAft>
              <a:buClr>
                <a:srgbClr val="000000"/>
              </a:buClr>
              <a:buSzPct val="45000"/>
            </a:pPr>
            <a:r>
              <a:rPr lang="fr-FR" spc="-1">
                <a:latin typeface="Arial"/>
              </a:rPr>
              <a:t>Class Smartphone</a:t>
            </a:r>
          </a:p>
          <a:p>
            <a:pPr marL="565200" lvl="1">
              <a:spcAft>
                <a:spcPts val="1060"/>
              </a:spcAft>
              <a:buClr>
                <a:srgbClr val="000000"/>
              </a:buClr>
              <a:buSzPct val="45000"/>
            </a:pPr>
            <a:r>
              <a:rPr lang="fr-FR" spc="-1">
                <a:latin typeface="Arial"/>
              </a:rPr>
              <a:t>{</a:t>
            </a:r>
          </a:p>
          <a:p>
            <a:pPr marL="565200" lvl="1">
              <a:spcAft>
                <a:spcPts val="1060"/>
              </a:spcAft>
              <a:buClr>
                <a:srgbClr val="000000"/>
              </a:buClr>
              <a:buSzPct val="45000"/>
            </a:pPr>
            <a:r>
              <a:rPr lang="fr-FR" spc="-1">
                <a:latin typeface="Arial"/>
              </a:rPr>
              <a:t>	Personne* propriétaire;</a:t>
            </a:r>
          </a:p>
          <a:p>
            <a:pPr marL="565200" lvl="1">
              <a:spcAft>
                <a:spcPts val="1060"/>
              </a:spcAft>
              <a:buClr>
                <a:srgbClr val="000000"/>
              </a:buClr>
              <a:buSzPct val="45000"/>
            </a:pPr>
            <a:r>
              <a:rPr lang="fr-FR" spc="-1">
                <a:latin typeface="Arial"/>
              </a:rPr>
              <a:t>}</a:t>
            </a:r>
          </a:p>
          <a:p>
            <a:pPr marL="108000">
              <a:spcAft>
                <a:spcPts val="1060"/>
              </a:spcAft>
              <a:buClr>
                <a:srgbClr val="000000"/>
              </a:buClr>
              <a:buSzPct val="45000"/>
            </a:pPr>
            <a:r>
              <a:rPr lang="fr-FR" sz="2400" spc="-1">
                <a:solidFill>
                  <a:srgbClr val="376092"/>
                </a:solidFill>
                <a:latin typeface="Arial"/>
              </a:rPr>
              <a:t>En C++ il n’y a pas de différence entre une association simple et une agrégation.</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4" name="Image 3">
            <a:extLst>
              <a:ext uri="{FF2B5EF4-FFF2-40B4-BE49-F238E27FC236}">
                <a16:creationId xmlns:a16="http://schemas.microsoft.com/office/drawing/2014/main" id="{075250AF-CA93-40DE-9301-083D6402B911}"/>
              </a:ext>
            </a:extLst>
          </p:cNvPr>
          <p:cNvPicPr>
            <a:picLocks noChangeAspect="1"/>
          </p:cNvPicPr>
          <p:nvPr/>
        </p:nvPicPr>
        <p:blipFill>
          <a:blip r:embed="rId2"/>
          <a:stretch>
            <a:fillRect/>
          </a:stretch>
        </p:blipFill>
        <p:spPr>
          <a:xfrm>
            <a:off x="741840" y="1600200"/>
            <a:ext cx="3022292" cy="4592699"/>
          </a:xfrm>
          <a:prstGeom prst="rect">
            <a:avLst/>
          </a:prstGeom>
        </p:spPr>
      </p:pic>
    </p:spTree>
    <p:extLst>
      <p:ext uri="{BB962C8B-B14F-4D97-AF65-F5344CB8AC3E}">
        <p14:creationId xmlns:p14="http://schemas.microsoft.com/office/powerpoint/2010/main" val="27789386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D’UML vers la POO : Les compositions</a:t>
            </a:r>
            <a:endParaRPr lang="en-US" sz="3200" b="0" strike="noStrike" spc="-1">
              <a:solidFill>
                <a:srgbClr val="376092"/>
              </a:solidFill>
              <a:latin typeface="Arial"/>
            </a:endParaRPr>
          </a:p>
        </p:txBody>
      </p:sp>
      <p:sp>
        <p:nvSpPr>
          <p:cNvPr id="142" name="TextShape 2"/>
          <p:cNvSpPr txBox="1"/>
          <p:nvPr/>
        </p:nvSpPr>
        <p:spPr>
          <a:xfrm>
            <a:off x="4048217" y="1600200"/>
            <a:ext cx="5015884" cy="4525560"/>
          </a:xfrm>
          <a:prstGeom prst="rect">
            <a:avLst/>
          </a:prstGeom>
          <a:noFill/>
          <a:ln w="0">
            <a:noFill/>
          </a:ln>
        </p:spPr>
        <p:txBody>
          <a:bodyPr lIns="0" tIns="0" rIns="0" bIns="0">
            <a:noAutofit/>
          </a:bodyPr>
          <a:lstStyle/>
          <a:p>
            <a:pPr marL="565200" lvl="1">
              <a:spcAft>
                <a:spcPts val="1060"/>
              </a:spcAft>
              <a:buClr>
                <a:srgbClr val="000000"/>
              </a:buClr>
              <a:buSzPct val="45000"/>
            </a:pPr>
            <a:r>
              <a:rPr lang="fr-FR" spc="-1">
                <a:latin typeface="Arial"/>
              </a:rPr>
              <a:t>Class Moteur</a:t>
            </a:r>
          </a:p>
          <a:p>
            <a:pPr marL="565200" lvl="1">
              <a:spcAft>
                <a:spcPts val="1060"/>
              </a:spcAft>
              <a:buClr>
                <a:srgbClr val="000000"/>
              </a:buClr>
              <a:buSzPct val="45000"/>
            </a:pPr>
            <a:r>
              <a:rPr lang="fr-FR" spc="-1">
                <a:latin typeface="Arial"/>
              </a:rPr>
              <a:t>{</a:t>
            </a:r>
          </a:p>
          <a:p>
            <a:pPr marL="565200" lvl="1">
              <a:spcAft>
                <a:spcPts val="1060"/>
              </a:spcAft>
              <a:buClr>
                <a:srgbClr val="000000"/>
              </a:buClr>
              <a:buSzPct val="45000"/>
            </a:pPr>
            <a:r>
              <a:rPr lang="fr-FR" spc="-1">
                <a:latin typeface="Arial"/>
              </a:rPr>
              <a:t>	…</a:t>
            </a:r>
          </a:p>
          <a:p>
            <a:pPr marL="565200" lvl="1">
              <a:spcAft>
                <a:spcPts val="1060"/>
              </a:spcAft>
              <a:buClr>
                <a:srgbClr val="000000"/>
              </a:buClr>
              <a:buSzPct val="45000"/>
            </a:pPr>
            <a:r>
              <a:rPr lang="fr-FR" spc="-1">
                <a:latin typeface="Arial"/>
              </a:rPr>
              <a:t>}</a:t>
            </a:r>
          </a:p>
          <a:p>
            <a:pPr marL="565200" lvl="1">
              <a:spcAft>
                <a:spcPts val="1060"/>
              </a:spcAft>
              <a:buClr>
                <a:srgbClr val="000000"/>
              </a:buClr>
              <a:buSzPct val="45000"/>
            </a:pPr>
            <a:endParaRPr lang="fr-FR" spc="-1">
              <a:latin typeface="Arial"/>
            </a:endParaRPr>
          </a:p>
          <a:p>
            <a:pPr marL="565200" lvl="1">
              <a:spcAft>
                <a:spcPts val="1060"/>
              </a:spcAft>
              <a:buClr>
                <a:srgbClr val="000000"/>
              </a:buClr>
              <a:buSzPct val="45000"/>
            </a:pPr>
            <a:r>
              <a:rPr lang="fr-FR" spc="-1">
                <a:latin typeface="Arial"/>
              </a:rPr>
              <a:t>Class Voiture</a:t>
            </a:r>
          </a:p>
          <a:p>
            <a:pPr marL="565200" lvl="1">
              <a:spcAft>
                <a:spcPts val="1060"/>
              </a:spcAft>
              <a:buClr>
                <a:srgbClr val="000000"/>
              </a:buClr>
              <a:buSzPct val="45000"/>
            </a:pPr>
            <a:r>
              <a:rPr lang="fr-FR" spc="-1">
                <a:latin typeface="Arial"/>
              </a:rPr>
              <a:t>{</a:t>
            </a:r>
          </a:p>
          <a:p>
            <a:pPr marL="565200" lvl="1">
              <a:spcAft>
                <a:spcPts val="1060"/>
              </a:spcAft>
              <a:buClr>
                <a:srgbClr val="000000"/>
              </a:buClr>
              <a:buSzPct val="45000"/>
            </a:pPr>
            <a:r>
              <a:rPr lang="fr-FR" spc="-1">
                <a:latin typeface="Arial"/>
              </a:rPr>
              <a:t>	Moteur </a:t>
            </a:r>
            <a:r>
              <a:rPr lang="fr-FR" spc="-1" err="1">
                <a:latin typeface="Arial"/>
              </a:rPr>
              <a:t>monMoteur</a:t>
            </a:r>
            <a:r>
              <a:rPr lang="fr-FR" spc="-1">
                <a:latin typeface="Arial"/>
              </a:rPr>
              <a:t>; </a:t>
            </a:r>
          </a:p>
          <a:p>
            <a:pPr marL="565200" lvl="1">
              <a:spcAft>
                <a:spcPts val="1060"/>
              </a:spcAft>
              <a:buClr>
                <a:srgbClr val="000000"/>
              </a:buClr>
              <a:buSzPct val="45000"/>
            </a:pPr>
            <a:r>
              <a:rPr lang="fr-FR" spc="-1">
                <a:latin typeface="Arial"/>
              </a:rPr>
              <a:t>}</a:t>
            </a:r>
          </a:p>
          <a:p>
            <a:pPr marL="565200" lvl="1">
              <a:spcAft>
                <a:spcPts val="1060"/>
              </a:spcAft>
              <a:buClr>
                <a:srgbClr val="000000"/>
              </a:buClr>
              <a:buSzPct val="45000"/>
            </a:pPr>
            <a:endParaRPr lang="fr-FR" spc="-1">
              <a:latin typeface="Arial"/>
            </a:endParaRPr>
          </a:p>
          <a:p>
            <a:pPr marL="108000">
              <a:spcAft>
                <a:spcPts val="1060"/>
              </a:spcAft>
              <a:buClr>
                <a:srgbClr val="000000"/>
              </a:buClr>
              <a:buSzPct val="45000"/>
            </a:pPr>
            <a:r>
              <a:rPr lang="fr-FR" sz="2400" spc="-1">
                <a:solidFill>
                  <a:srgbClr val="376092"/>
                </a:solidFill>
                <a:latin typeface="Arial"/>
              </a:rPr>
              <a:t>La création et la suppression du moteur incombe à la classe Voiture.</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2DC9E09E-42ED-4518-90A8-C1254F706DE6}"/>
              </a:ext>
            </a:extLst>
          </p:cNvPr>
          <p:cNvPicPr>
            <a:picLocks noChangeAspect="1"/>
          </p:cNvPicPr>
          <p:nvPr/>
        </p:nvPicPr>
        <p:blipFill>
          <a:blip r:embed="rId2"/>
          <a:stretch>
            <a:fillRect/>
          </a:stretch>
        </p:blipFill>
        <p:spPr>
          <a:xfrm>
            <a:off x="563685" y="1417320"/>
            <a:ext cx="3466671" cy="4308777"/>
          </a:xfrm>
          <a:prstGeom prst="rect">
            <a:avLst/>
          </a:prstGeom>
        </p:spPr>
      </p:pic>
    </p:spTree>
    <p:extLst>
      <p:ext uri="{BB962C8B-B14F-4D97-AF65-F5344CB8AC3E}">
        <p14:creationId xmlns:p14="http://schemas.microsoft.com/office/powerpoint/2010/main" val="2827816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D’UML vers la POO : Héritage</a:t>
            </a:r>
            <a:endParaRPr lang="en-US" sz="3200" b="0" strike="noStrike" spc="-1">
              <a:solidFill>
                <a:srgbClr val="376092"/>
              </a:solidFill>
              <a:latin typeface="Arial"/>
            </a:endParaRPr>
          </a:p>
        </p:txBody>
      </p:sp>
      <p:sp>
        <p:nvSpPr>
          <p:cNvPr id="142" name="TextShape 2"/>
          <p:cNvSpPr txBox="1"/>
          <p:nvPr/>
        </p:nvSpPr>
        <p:spPr>
          <a:xfrm>
            <a:off x="4048217" y="1075267"/>
            <a:ext cx="5015884" cy="5050493"/>
          </a:xfrm>
          <a:prstGeom prst="rect">
            <a:avLst/>
          </a:prstGeom>
          <a:noFill/>
          <a:ln w="0">
            <a:noFill/>
          </a:ln>
        </p:spPr>
        <p:txBody>
          <a:bodyPr lIns="0" tIns="0" rIns="0" bIns="0">
            <a:noAutofit/>
          </a:bodyPr>
          <a:lstStyle/>
          <a:p>
            <a:pPr marL="565200" lvl="1">
              <a:spcAft>
                <a:spcPts val="1060"/>
              </a:spcAft>
              <a:buClr>
                <a:srgbClr val="000000"/>
              </a:buClr>
              <a:buSzPct val="45000"/>
            </a:pPr>
            <a:r>
              <a:rPr lang="fr-FR" spc="-1">
                <a:latin typeface="Arial"/>
              </a:rPr>
              <a:t>Class Voiture</a:t>
            </a:r>
          </a:p>
          <a:p>
            <a:pPr marL="565200" lvl="1">
              <a:spcAft>
                <a:spcPts val="1060"/>
              </a:spcAft>
              <a:buClr>
                <a:srgbClr val="000000"/>
              </a:buClr>
              <a:buSzPct val="45000"/>
            </a:pPr>
            <a:r>
              <a:rPr lang="fr-FR" spc="-1">
                <a:latin typeface="Arial"/>
              </a:rPr>
              <a:t>{</a:t>
            </a:r>
          </a:p>
          <a:p>
            <a:pPr marL="565200" lvl="1">
              <a:spcAft>
                <a:spcPts val="1060"/>
              </a:spcAft>
              <a:buClr>
                <a:srgbClr val="000000"/>
              </a:buClr>
              <a:buSzPct val="45000"/>
            </a:pPr>
            <a:r>
              <a:rPr lang="fr-FR" spc="-1">
                <a:latin typeface="Arial"/>
              </a:rPr>
              <a:t>	…</a:t>
            </a:r>
          </a:p>
          <a:p>
            <a:pPr marL="565200" lvl="1">
              <a:spcAft>
                <a:spcPts val="1060"/>
              </a:spcAft>
              <a:buClr>
                <a:srgbClr val="000000"/>
              </a:buClr>
              <a:buSzPct val="45000"/>
            </a:pPr>
            <a:r>
              <a:rPr lang="fr-FR" spc="-1">
                <a:latin typeface="Arial"/>
              </a:rPr>
              <a:t>}</a:t>
            </a:r>
          </a:p>
          <a:p>
            <a:pPr marL="565200" lvl="1">
              <a:spcAft>
                <a:spcPts val="1060"/>
              </a:spcAft>
              <a:buClr>
                <a:srgbClr val="000000"/>
              </a:buClr>
              <a:buSzPct val="45000"/>
            </a:pPr>
            <a:endParaRPr lang="fr-FR" spc="-1">
              <a:latin typeface="Arial"/>
            </a:endParaRPr>
          </a:p>
          <a:p>
            <a:pPr marL="565200" lvl="1">
              <a:spcAft>
                <a:spcPts val="1060"/>
              </a:spcAft>
              <a:buClr>
                <a:srgbClr val="000000"/>
              </a:buClr>
              <a:buSzPct val="45000"/>
            </a:pPr>
            <a:r>
              <a:rPr lang="fr-FR" spc="-1">
                <a:latin typeface="Arial"/>
              </a:rPr>
              <a:t>Class Cabriolet : public Voiture</a:t>
            </a:r>
          </a:p>
          <a:p>
            <a:pPr marL="565200" lvl="1">
              <a:spcAft>
                <a:spcPts val="1060"/>
              </a:spcAft>
              <a:buClr>
                <a:srgbClr val="000000"/>
              </a:buClr>
              <a:buSzPct val="45000"/>
            </a:pPr>
            <a:r>
              <a:rPr lang="fr-FR" spc="-1">
                <a:latin typeface="Arial"/>
              </a:rPr>
              <a:t>{</a:t>
            </a:r>
          </a:p>
          <a:p>
            <a:pPr marL="565200" lvl="1">
              <a:spcAft>
                <a:spcPts val="1060"/>
              </a:spcAft>
              <a:buClr>
                <a:srgbClr val="000000"/>
              </a:buClr>
              <a:buSzPct val="45000"/>
            </a:pPr>
            <a:r>
              <a:rPr lang="fr-FR" spc="-1">
                <a:latin typeface="Arial"/>
              </a:rPr>
              <a:t>	…</a:t>
            </a:r>
          </a:p>
          <a:p>
            <a:pPr marL="565200" lvl="1">
              <a:spcAft>
                <a:spcPts val="1060"/>
              </a:spcAft>
              <a:buClr>
                <a:srgbClr val="000000"/>
              </a:buClr>
              <a:buSzPct val="45000"/>
            </a:pPr>
            <a:r>
              <a:rPr lang="fr-FR" spc="-1">
                <a:latin typeface="Arial"/>
              </a:rPr>
              <a:t>}</a:t>
            </a:r>
          </a:p>
          <a:p>
            <a:pPr marL="108000">
              <a:spcAft>
                <a:spcPts val="1060"/>
              </a:spcAft>
              <a:buClr>
                <a:srgbClr val="000000"/>
              </a:buClr>
              <a:buSzPct val="45000"/>
            </a:pPr>
            <a:r>
              <a:rPr lang="fr-FR" sz="2400" spc="-1">
                <a:solidFill>
                  <a:srgbClr val="376092"/>
                </a:solidFill>
                <a:latin typeface="Arial"/>
              </a:rPr>
              <a:t>L’accessibilité de l’héritage va définir comment les données de la classe mère sont accessibles dans la classe fille.</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4" name="Image 3">
            <a:extLst>
              <a:ext uri="{FF2B5EF4-FFF2-40B4-BE49-F238E27FC236}">
                <a16:creationId xmlns:a16="http://schemas.microsoft.com/office/drawing/2014/main" id="{72F331BF-F8DF-41D1-82B6-4177D092224C}"/>
              </a:ext>
            </a:extLst>
          </p:cNvPr>
          <p:cNvPicPr>
            <a:picLocks noChangeAspect="1"/>
          </p:cNvPicPr>
          <p:nvPr/>
        </p:nvPicPr>
        <p:blipFill>
          <a:blip r:embed="rId2"/>
          <a:stretch>
            <a:fillRect/>
          </a:stretch>
        </p:blipFill>
        <p:spPr>
          <a:xfrm>
            <a:off x="560772" y="1417320"/>
            <a:ext cx="3352800" cy="3638550"/>
          </a:xfrm>
          <a:prstGeom prst="rect">
            <a:avLst/>
          </a:prstGeom>
        </p:spPr>
      </p:pic>
    </p:spTree>
    <p:extLst>
      <p:ext uri="{BB962C8B-B14F-4D97-AF65-F5344CB8AC3E}">
        <p14:creationId xmlns:p14="http://schemas.microsoft.com/office/powerpoint/2010/main" val="4013814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D’UML vers la POO – la bibliothèque</a:t>
            </a:r>
            <a:endParaRPr lang="en-US" sz="3200" b="0" strike="noStrike" spc="-1">
              <a:solidFill>
                <a:srgbClr val="376092"/>
              </a:solidFill>
              <a:latin typeface="Arial"/>
            </a:endParaRPr>
          </a:p>
        </p:txBody>
      </p:sp>
      <p:sp>
        <p:nvSpPr>
          <p:cNvPr id="186" name="TextShape 2"/>
          <p:cNvSpPr txBox="1"/>
          <p:nvPr/>
        </p:nvSpPr>
        <p:spPr>
          <a:xfrm>
            <a:off x="457200" y="1600200"/>
            <a:ext cx="8229240" cy="4682067"/>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Reprenons l’exemple de la bibliothèque :</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Commençons par définir les classes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Mettons en place les relation d’héritage</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Notons les attributs de chaque cl</a:t>
            </a:r>
            <a:r>
              <a:rPr lang="fr-FR" sz="2400" spc="-1">
                <a:solidFill>
                  <a:srgbClr val="376092"/>
                </a:solidFill>
                <a:latin typeface="Arial"/>
              </a:rPr>
              <a:t>asse</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Passons au</a:t>
            </a:r>
            <a:r>
              <a:rPr lang="fr-FR" sz="2400" spc="-1">
                <a:solidFill>
                  <a:srgbClr val="376092"/>
                </a:solidFill>
                <a:latin typeface="Arial"/>
              </a:rPr>
              <a:t>x méthodes des classes</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Il reste à convertir </a:t>
            </a:r>
            <a:r>
              <a:rPr lang="fr-FR" sz="2400" spc="-1">
                <a:solidFill>
                  <a:srgbClr val="376092"/>
                </a:solidFill>
                <a:latin typeface="Arial"/>
              </a:rPr>
              <a:t>les associations</a:t>
            </a:r>
          </a:p>
          <a:p>
            <a:pPr marL="1346400" lvl="2" indent="-324000">
              <a:spcAft>
                <a:spcPts val="1060"/>
              </a:spcAft>
              <a:buClr>
                <a:srgbClr val="000000"/>
              </a:buClr>
              <a:buSzPct val="45000"/>
              <a:buFont typeface="Wingdings" charset="2"/>
              <a:buChar char=""/>
            </a:pPr>
            <a:r>
              <a:rPr lang="fr-FR" sz="2400" b="0" strike="noStrike" spc="-1">
                <a:solidFill>
                  <a:srgbClr val="376092"/>
                </a:solidFill>
                <a:latin typeface="Arial"/>
              </a:rPr>
              <a:t>Attention aux cardinalités</a:t>
            </a:r>
            <a:r>
              <a:rPr lang="fr-FR" sz="2400" spc="-1">
                <a:solidFill>
                  <a:srgbClr val="376092"/>
                </a:solidFill>
                <a:latin typeface="Arial"/>
              </a:rPr>
              <a:t>, elles constituent une mine d’information sur le fonctionnement de votre application.</a:t>
            </a:r>
            <a:endParaRPr lang="fr-FR" sz="2400" b="0" strike="noStrike" spc="-1">
              <a:solidFill>
                <a:srgbClr val="376092"/>
              </a:solidFill>
              <a:latin typeface="Arial"/>
            </a:endParaRPr>
          </a:p>
        </p:txBody>
      </p:sp>
    </p:spTree>
    <p:extLst>
      <p:ext uri="{BB962C8B-B14F-4D97-AF65-F5344CB8AC3E}">
        <p14:creationId xmlns:p14="http://schemas.microsoft.com/office/powerpoint/2010/main" val="19814330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a:t>
            </a:r>
            <a:endParaRPr lang="en-US" sz="3200" b="0" strike="noStrike" spc="-1">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Résumé des notions abordées.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Questions.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Difficultés particulières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La programmation structurée</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Elle apparait autour de 1970.</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Elle a pour but de rendre plus lisible les programmes.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Elle essaie de se passer des GOTO à l’aide de structures plus adaptées comme les boucles</a:t>
            </a:r>
            <a:r>
              <a:rPr lang="fr-FR" sz="2400" spc="-1">
                <a:solidFill>
                  <a:srgbClr val="376092"/>
                </a:solidFill>
                <a:latin typeface="Arial"/>
              </a:rPr>
              <a:t>.</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Calibri"/>
              </a:rPr>
              <a:t>Elle limite l’utilisation des variables globales pour avoir des petits bouts de code plus compréhensibles. </a:t>
            </a:r>
          </a:p>
        </p:txBody>
      </p:sp>
    </p:spTree>
    <p:extLst>
      <p:ext uri="{BB962C8B-B14F-4D97-AF65-F5344CB8AC3E}">
        <p14:creationId xmlns:p14="http://schemas.microsoft.com/office/powerpoint/2010/main" val="2435369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La programmation procédurale</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Elle découpe un grand problème en différentes fonctions.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but est de réutiliser le même code à plusieurs endroits dans le programme.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code devient plus lisible et plus facile à maintenir</a:t>
            </a:r>
            <a:r>
              <a:rPr lang="fr-FR" sz="2400" spc="-1">
                <a:solidFill>
                  <a:srgbClr val="376092"/>
                </a:solidFill>
                <a:latin typeface="Arial"/>
              </a:rPr>
              <a:t>.</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Calibri"/>
              </a:rPr>
              <a:t>Il est possible d’écrire des bibliothèques qui pourront se greffer sur plusieurs projets. </a:t>
            </a:r>
          </a:p>
        </p:txBody>
      </p:sp>
    </p:spTree>
    <p:extLst>
      <p:ext uri="{BB962C8B-B14F-4D97-AF65-F5344CB8AC3E}">
        <p14:creationId xmlns:p14="http://schemas.microsoft.com/office/powerpoint/2010/main" val="19704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La programmation procédurale – Exemple de fonction</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rPr>
              <a:t>Fonction</a:t>
            </a:r>
            <a:r>
              <a:rPr lang="fr-FR" spc="-1">
                <a:latin typeface="Courier New" panose="02070309020205020404" pitchFamily="49" charset="0"/>
                <a:cs typeface="Courier New" panose="02070309020205020404" pitchFamily="49" charset="0"/>
              </a:rPr>
              <a:t> </a:t>
            </a:r>
            <a:r>
              <a:rPr lang="fr-FR" spc="-1" err="1">
                <a:latin typeface="Courier New" panose="02070309020205020404" pitchFamily="49" charset="0"/>
                <a:cs typeface="Courier New" panose="02070309020205020404" pitchFamily="49" charset="0"/>
              </a:rPr>
              <a:t>lecture_age</a:t>
            </a:r>
            <a:r>
              <a:rPr lang="fr-FR" spc="-1">
                <a:latin typeface="Courier New" panose="02070309020205020404" pitchFamily="49" charset="0"/>
                <a:cs typeface="Courier New" panose="02070309020205020404" pitchFamily="49" charset="0"/>
              </a:rPr>
              <a:t>() : </a:t>
            </a:r>
            <a:r>
              <a:rPr lang="fr-FR" b="1" spc="-1">
                <a:latin typeface="Courier New" panose="02070309020205020404" pitchFamily="49" charset="0"/>
                <a:cs typeface="Courier New" panose="02070309020205020404" pitchFamily="49" charset="0"/>
              </a:rPr>
              <a:t>entier</a:t>
            </a:r>
          </a:p>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rPr>
              <a:t>Déclaration</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spc="-1" err="1">
                <a:latin typeface="Courier New" panose="02070309020205020404" pitchFamily="49" charset="0"/>
                <a:cs typeface="Courier New" panose="02070309020205020404" pitchFamily="49" charset="0"/>
              </a:rPr>
              <a:t>age</a:t>
            </a:r>
            <a:r>
              <a:rPr lang="fr-FR" spc="-1">
                <a:latin typeface="Courier New" panose="02070309020205020404" pitchFamily="49" charset="0"/>
                <a:cs typeface="Courier New" panose="02070309020205020404" pitchFamily="49" charset="0"/>
              </a:rPr>
              <a:t> : chaine de caractère</a:t>
            </a:r>
          </a:p>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rPr>
              <a:t>Début</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spc="-1" err="1">
                <a:latin typeface="Courier New" panose="02070309020205020404" pitchFamily="49" charset="0"/>
                <a:cs typeface="Courier New" panose="02070309020205020404" pitchFamily="49" charset="0"/>
              </a:rPr>
              <a:t>age</a:t>
            </a:r>
            <a:r>
              <a:rPr lang="fr-FR" spc="-1">
                <a:latin typeface="Courier New" panose="02070309020205020404" pitchFamily="49" charset="0"/>
                <a:cs typeface="Courier New" panose="02070309020205020404" pitchFamily="49" charset="0"/>
              </a:rPr>
              <a:t> &lt;- </a:t>
            </a:r>
            <a:r>
              <a:rPr lang="fr-FR" b="1"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1" spc="-1">
                <a:latin typeface="Courier New" panose="02070309020205020404" pitchFamily="49" charset="0"/>
                <a:cs typeface="Courier New" panose="02070309020205020404" pitchFamily="49" charset="0"/>
              </a:rPr>
              <a:t>Tant que </a:t>
            </a:r>
            <a:r>
              <a:rPr lang="fr-FR" spc="-1" err="1">
                <a:latin typeface="Courier New" panose="02070309020205020404" pitchFamily="49" charset="0"/>
                <a:cs typeface="Courier New" panose="02070309020205020404" pitchFamily="49" charset="0"/>
              </a:rPr>
              <a:t>age</a:t>
            </a:r>
            <a:r>
              <a:rPr lang="fr-FR" spc="-1">
                <a:latin typeface="Courier New" panose="02070309020205020404" pitchFamily="49" charset="0"/>
                <a:cs typeface="Courier New" panose="02070309020205020404" pitchFamily="49" charset="0"/>
              </a:rPr>
              <a:t> n’est pas un nombre </a:t>
            </a:r>
            <a:r>
              <a:rPr lang="fr-FR" b="1" spc="-1">
                <a:latin typeface="Courier New" panose="02070309020205020404" pitchFamily="49" charset="0"/>
                <a:cs typeface="Courier New" panose="02070309020205020404" pitchFamily="49" charset="0"/>
              </a:rPr>
              <a:t>Faire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spc="-1" err="1">
                <a:latin typeface="Courier New" panose="02070309020205020404" pitchFamily="49" charset="0"/>
                <a:cs typeface="Courier New" panose="02070309020205020404" pitchFamily="49" charset="0"/>
              </a:rPr>
              <a:t>age</a:t>
            </a:r>
            <a:r>
              <a:rPr lang="fr-FR" spc="-1">
                <a:latin typeface="Courier New" panose="02070309020205020404" pitchFamily="49" charset="0"/>
                <a:cs typeface="Courier New" panose="02070309020205020404" pitchFamily="49" charset="0"/>
              </a:rPr>
              <a:t> &lt;- </a:t>
            </a:r>
            <a:r>
              <a:rPr lang="fr-FR" b="1"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1" spc="-1" err="1">
                <a:latin typeface="Courier New" panose="02070309020205020404" pitchFamily="49" charset="0"/>
                <a:cs typeface="Courier New" panose="02070309020205020404" pitchFamily="49" charset="0"/>
              </a:rPr>
              <a:t>Ftant</a:t>
            </a:r>
            <a:endParaRPr lang="fr-FR" b="1"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rPr>
              <a:t>	retour &lt;- Entier(</a:t>
            </a:r>
            <a:r>
              <a:rPr lang="fr-FR" b="1" spc="-1" err="1">
                <a:latin typeface="Courier New" panose="02070309020205020404" pitchFamily="49" charset="0"/>
                <a:cs typeface="Courier New" panose="02070309020205020404" pitchFamily="49" charset="0"/>
              </a:rPr>
              <a:t>age</a:t>
            </a:r>
            <a:r>
              <a:rPr lang="fr-FR" b="1" spc="-1">
                <a:latin typeface="Courier New" panose="02070309020205020404" pitchFamily="49" charset="0"/>
                <a:cs typeface="Courier New" panose="02070309020205020404" pitchFamily="49" charset="0"/>
              </a:rPr>
              <a:t>)</a:t>
            </a:r>
          </a:p>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rPr>
              <a:t>Fin</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808752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La structure de données</a:t>
            </a:r>
            <a:endParaRPr lang="fr-FR" sz="3200" b="0" strike="noStrike" spc="-1">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 structure permet de regrouper des variables.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but est de rapprocher la programmation des objets manipulés (identité d’une personne, caractéristique d’une voiture).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Premier pas vers la programmation objet</a:t>
            </a:r>
          </a:p>
          <a:p>
            <a:pPr marL="432000" indent="-324000">
              <a:spcAft>
                <a:spcPts val="1060"/>
              </a:spcAft>
              <a:buClr>
                <a:srgbClr val="000000"/>
              </a:buClr>
              <a:buSzPct val="45000"/>
              <a:buFont typeface="Wingdings" charset="2"/>
              <a:buChar char=""/>
            </a:pPr>
            <a:r>
              <a:rPr lang="fr-FR" sz="2400" spc="-1">
                <a:solidFill>
                  <a:srgbClr val="376092"/>
                </a:solidFill>
                <a:latin typeface="Calibri"/>
              </a:rPr>
              <a:t>Dans certains langages (C++), les mots clés STRUCT et CLASS sont interchangeables.</a:t>
            </a:r>
          </a:p>
        </p:txBody>
      </p:sp>
    </p:spTree>
    <p:extLst>
      <p:ext uri="{BB962C8B-B14F-4D97-AF65-F5344CB8AC3E}">
        <p14:creationId xmlns:p14="http://schemas.microsoft.com/office/powerpoint/2010/main" val="190150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La structure de données – Sans structure </a:t>
            </a:r>
          </a:p>
        </p:txBody>
      </p:sp>
      <p:sp>
        <p:nvSpPr>
          <p:cNvPr id="140" name="TextShape 2"/>
          <p:cNvSpPr txBox="1"/>
          <p:nvPr/>
        </p:nvSpPr>
        <p:spPr>
          <a:xfrm>
            <a:off x="457199" y="1600200"/>
            <a:ext cx="8473737" cy="4525560"/>
          </a:xfrm>
          <a:prstGeom prst="rect">
            <a:avLst/>
          </a:prstGeom>
          <a:noFill/>
          <a:ln w="0">
            <a:noFill/>
          </a:ln>
        </p:spPr>
        <p:txBody>
          <a:bodyPr lIns="0" tIns="0" rIns="0" bIns="0">
            <a:noAutofit/>
          </a:bodyPr>
          <a:lstStyle/>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Déclaration</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Chaine de caractère : Nom, Prénom, Adresse, Tel, Email</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Entier : Age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Début</a:t>
            </a:r>
            <a:endParaRPr lang="fr-FR" b="0" strike="noStrike"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Nom &lt;- </a:t>
            </a:r>
            <a:r>
              <a:rPr lang="fr-FR" b="1" strike="noStrike"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Prénom &lt;- </a:t>
            </a:r>
            <a:r>
              <a:rPr lang="fr-FR" b="1"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Age &lt;- </a:t>
            </a:r>
            <a:r>
              <a:rPr lang="fr-FR" b="1" strike="noStrike"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Adresse &lt;- </a:t>
            </a:r>
            <a:r>
              <a:rPr lang="fr-FR" b="1"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Tel &lt;- </a:t>
            </a:r>
            <a:r>
              <a:rPr lang="fr-FR" b="1" strike="noStrike"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Email &lt;- </a:t>
            </a:r>
            <a:r>
              <a:rPr lang="fr-FR" b="1"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Sauvegarder(Nom, Prénom, Age, Adresse, Tel, Email)</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Fin</a:t>
            </a:r>
          </a:p>
          <a:p>
            <a:pPr marL="108000">
              <a:spcAft>
                <a:spcPts val="1060"/>
              </a:spcAft>
              <a:buClr>
                <a:srgbClr val="000000"/>
              </a:buClr>
              <a:buSzPct val="45000"/>
            </a:pPr>
            <a:endParaRPr lang="en-US" b="0" strike="noStrike" spc="-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8101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980cb3a-0623-49e8-aa2d-506ecdcc4f68" xsi:nil="true"/>
    <lcf76f155ced4ddcb4097134ff3c332f xmlns="1ec2da86-5f62-43da-8d72-7ed239a3d4f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434446308C6F04EA105D5E9182B8AE8" ma:contentTypeVersion="8" ma:contentTypeDescription="Crée un document." ma:contentTypeScope="" ma:versionID="2b8e923a07c58c9eb9ad55ba2eca87f1">
  <xsd:schema xmlns:xsd="http://www.w3.org/2001/XMLSchema" xmlns:xs="http://www.w3.org/2001/XMLSchema" xmlns:p="http://schemas.microsoft.com/office/2006/metadata/properties" xmlns:ns2="1ec2da86-5f62-43da-8d72-7ed239a3d4f2" xmlns:ns3="5980cb3a-0623-49e8-aa2d-506ecdcc4f68" targetNamespace="http://schemas.microsoft.com/office/2006/metadata/properties" ma:root="true" ma:fieldsID="63f6ad61b33806ee5891ad4c3a07a865" ns2:_="" ns3:_="">
    <xsd:import namespace="1ec2da86-5f62-43da-8d72-7ed239a3d4f2"/>
    <xsd:import namespace="5980cb3a-0623-49e8-aa2d-506ecdcc4f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2da86-5f62-43da-8d72-7ed239a3d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80cb3a-0623-49e8-aa2d-506ecdcc4f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745e83-f720-4f6b-849e-1e8fdd91bf79}" ma:internalName="TaxCatchAll" ma:showField="CatchAllData" ma:web="5980cb3a-0623-49e8-aa2d-506ecdcc4f6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913546-CAFC-4FD6-AF9D-8A91D4C9D539}">
  <ds:schemaRefs>
    <ds:schemaRef ds:uri="1ec2da86-5f62-43da-8d72-7ed239a3d4f2"/>
    <ds:schemaRef ds:uri="5980cb3a-0623-49e8-aa2d-506ecdcc4f68"/>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12BD2EC-1F4F-48FF-BDEF-4BD50A996EB0}">
  <ds:schemaRefs>
    <ds:schemaRef ds:uri="http://schemas.microsoft.com/sharepoint/v3/contenttype/forms"/>
  </ds:schemaRefs>
</ds:datastoreItem>
</file>

<file path=customXml/itemProps3.xml><?xml version="1.0" encoding="utf-8"?>
<ds:datastoreItem xmlns:ds="http://schemas.openxmlformats.org/officeDocument/2006/customXml" ds:itemID="{14128C7E-219E-4421-8A24-9A719214E041}">
  <ds:schemaRefs>
    <ds:schemaRef ds:uri="1ec2da86-5f62-43da-8d72-7ed239a3d4f2"/>
    <ds:schemaRef ds:uri="5980cb3a-0623-49e8-aa2d-506ecdcc4f6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2123</Words>
  <Application>Microsoft Office PowerPoint</Application>
  <PresentationFormat>Affichage à l'écran (4:3)</PresentationFormat>
  <Paragraphs>376</Paragraphs>
  <Slides>45</Slides>
  <Notes>0</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45</vt:i4>
      </vt:variant>
    </vt:vector>
  </HeadingPairs>
  <TitlesOfParts>
    <vt:vector size="54" baseType="lpstr">
      <vt:lpstr>Arial</vt:lpstr>
      <vt:lpstr>Calibri</vt:lpstr>
      <vt:lpstr>Courier New</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Guillaume GERARD</dc:creator>
  <dc:description>Free template released by Showeet.</dc:description>
  <cp:lastModifiedBy>Guillaume GERARD</cp:lastModifiedBy>
  <cp:revision>2</cp:revision>
  <dcterms:created xsi:type="dcterms:W3CDTF">2012-01-17T22:15:29Z</dcterms:created>
  <dcterms:modified xsi:type="dcterms:W3CDTF">2022-09-16T12:53:47Z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0x0101005434446308C6F04EA105D5E9182B8AE8</vt:lpwstr>
  </property>
  <property fmtid="{D5CDD505-2E9C-101B-9397-08002B2CF9AE}" pid="8" name="MediaServiceImageTags">
    <vt:lpwstr/>
  </property>
</Properties>
</file>