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1" r:id="rId5"/>
  </p:sldMasterIdLst>
  <p:notesMasterIdLst>
    <p:notesMasterId r:id="rId71"/>
  </p:notesMasterIdLst>
  <p:sldIdLst>
    <p:sldId id="257" r:id="rId6"/>
    <p:sldId id="256" r:id="rId7"/>
    <p:sldId id="425" r:id="rId8"/>
    <p:sldId id="484" r:id="rId9"/>
    <p:sldId id="426" r:id="rId10"/>
    <p:sldId id="485" r:id="rId11"/>
    <p:sldId id="427" r:id="rId12"/>
    <p:sldId id="522" r:id="rId13"/>
    <p:sldId id="488" r:id="rId14"/>
    <p:sldId id="521" r:id="rId15"/>
    <p:sldId id="523" r:id="rId16"/>
    <p:sldId id="486" r:id="rId17"/>
    <p:sldId id="487" r:id="rId18"/>
    <p:sldId id="489" r:id="rId19"/>
    <p:sldId id="490" r:id="rId20"/>
    <p:sldId id="508" r:id="rId21"/>
    <p:sldId id="509" r:id="rId22"/>
    <p:sldId id="510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431" r:id="rId32"/>
    <p:sldId id="432" r:id="rId33"/>
    <p:sldId id="492" r:id="rId34"/>
    <p:sldId id="524" r:id="rId35"/>
    <p:sldId id="491" r:id="rId36"/>
    <p:sldId id="493" r:id="rId37"/>
    <p:sldId id="494" r:id="rId38"/>
    <p:sldId id="495" r:id="rId39"/>
    <p:sldId id="525" r:id="rId40"/>
    <p:sldId id="520" r:id="rId41"/>
    <p:sldId id="526" r:id="rId42"/>
    <p:sldId id="496" r:id="rId43"/>
    <p:sldId id="506" r:id="rId44"/>
    <p:sldId id="527" r:id="rId45"/>
    <p:sldId id="507" r:id="rId46"/>
    <p:sldId id="528" r:id="rId47"/>
    <p:sldId id="532" r:id="rId48"/>
    <p:sldId id="501" r:id="rId49"/>
    <p:sldId id="500" r:id="rId50"/>
    <p:sldId id="533" r:id="rId51"/>
    <p:sldId id="529" r:id="rId52"/>
    <p:sldId id="497" r:id="rId53"/>
    <p:sldId id="530" r:id="rId54"/>
    <p:sldId id="531" r:id="rId55"/>
    <p:sldId id="534" r:id="rId56"/>
    <p:sldId id="535" r:id="rId57"/>
    <p:sldId id="536" r:id="rId58"/>
    <p:sldId id="537" r:id="rId59"/>
    <p:sldId id="502" r:id="rId60"/>
    <p:sldId id="503" r:id="rId61"/>
    <p:sldId id="504" r:id="rId62"/>
    <p:sldId id="538" r:id="rId63"/>
    <p:sldId id="539" r:id="rId64"/>
    <p:sldId id="540" r:id="rId65"/>
    <p:sldId id="541" r:id="rId66"/>
    <p:sldId id="542" r:id="rId67"/>
    <p:sldId id="543" r:id="rId68"/>
    <p:sldId id="544" r:id="rId69"/>
    <p:sldId id="281" r:id="rId70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A30ED-46E0-41C7-9AF4-8D9FD1D7C582}" vWet="4" dt="2023-01-13T08:44:08.535"/>
    <p1510:client id="{3F8B4C71-64B7-4B3D-8AA7-857E0F25676C}" v="6" dt="2023-01-13T11:09:21.028"/>
    <p1510:client id="{82724FBE-2CCA-46C0-8905-5C1A3F11C447}" v="1" dt="2023-01-13T11:09:31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98F5352-82E0-4D15-833C-40B92C3123F1}"/>
    <pc:docChg chg="sldOrd">
      <pc:chgData name="" userId="" providerId="" clId="Web-{698F5352-82E0-4D15-833C-40B92C3123F1}" dt="2023-01-12T10:21:08.393" v="0"/>
      <pc:docMkLst>
        <pc:docMk/>
      </pc:docMkLst>
      <pc:sldChg chg="ord">
        <pc:chgData name="" userId="" providerId="" clId="Web-{698F5352-82E0-4D15-833C-40B92C3123F1}" dt="2023-01-12T10:21:08.393" v="0"/>
        <pc:sldMkLst>
          <pc:docMk/>
          <pc:sldMk cId="0" sldId="257"/>
        </pc:sldMkLst>
      </pc:sldChg>
    </pc:docChg>
  </pc:docChgLst>
  <pc:docChgLst>
    <pc:chgData name="HUBER Jean-Francçois" userId="acc87822-d1e0-4722-b891-b6d6572c5df2" providerId="ADAL" clId="{3F8B4C71-64B7-4B3D-8AA7-857E0F25676C}"/>
    <pc:docChg chg="modSld sldOrd">
      <pc:chgData name="HUBER Jean-Francçois" userId="acc87822-d1e0-4722-b891-b6d6572c5df2" providerId="ADAL" clId="{3F8B4C71-64B7-4B3D-8AA7-857E0F25676C}" dt="2023-01-13T13:59:16.787" v="5"/>
      <pc:docMkLst>
        <pc:docMk/>
      </pc:docMkLst>
      <pc:sldChg chg="ord">
        <pc:chgData name="HUBER Jean-Francçois" userId="acc87822-d1e0-4722-b891-b6d6572c5df2" providerId="ADAL" clId="{3F8B4C71-64B7-4B3D-8AA7-857E0F25676C}" dt="2023-01-13T09:22:06.279" v="3"/>
        <pc:sldMkLst>
          <pc:docMk/>
          <pc:sldMk cId="1707332980" sldId="497"/>
        </pc:sldMkLst>
      </pc:sldChg>
      <pc:sldChg chg="ord">
        <pc:chgData name="HUBER Jean-Francçois" userId="acc87822-d1e0-4722-b891-b6d6572c5df2" providerId="ADAL" clId="{3F8B4C71-64B7-4B3D-8AA7-857E0F25676C}" dt="2023-01-13T08:43:55.315" v="1"/>
        <pc:sldMkLst>
          <pc:docMk/>
          <pc:sldMk cId="1882223291" sldId="507"/>
        </pc:sldMkLst>
      </pc:sldChg>
      <pc:sldChg chg="ord">
        <pc:chgData name="HUBER Jean-Francçois" userId="acc87822-d1e0-4722-b891-b6d6572c5df2" providerId="ADAL" clId="{3F8B4C71-64B7-4B3D-8AA7-857E0F25676C}" dt="2023-01-13T13:59:16.787" v="5"/>
        <pc:sldMkLst>
          <pc:docMk/>
          <pc:sldMk cId="2769404375" sldId="542"/>
        </pc:sldMkLst>
      </pc:sldChg>
    </pc:docChg>
  </pc:docChgLst>
  <pc:docChgLst>
    <pc:chgData name="NEKHAL Sirine" userId="S::sirine.nekhal@ccicampus.fr::96c3ab57-8288-46a0-81ac-093c2b2d518c" providerId="AD" clId="Web-{82724FBE-2CCA-46C0-8905-5C1A3F11C447}"/>
    <pc:docChg chg="delSld">
      <pc:chgData name="NEKHAL Sirine" userId="S::sirine.nekhal@ccicampus.fr::96c3ab57-8288-46a0-81ac-093c2b2d518c" providerId="AD" clId="Web-{82724FBE-2CCA-46C0-8905-5C1A3F11C447}" dt="2023-01-13T11:09:31.817" v="0"/>
      <pc:docMkLst>
        <pc:docMk/>
      </pc:docMkLst>
      <pc:sldChg chg="del">
        <pc:chgData name="NEKHAL Sirine" userId="S::sirine.nekhal@ccicampus.fr::96c3ab57-8288-46a0-81ac-093c2b2d518c" providerId="AD" clId="Web-{82724FBE-2CCA-46C0-8905-5C1A3F11C447}" dt="2023-01-13T11:09:31.817" v="0"/>
        <pc:sldMkLst>
          <pc:docMk/>
          <pc:sldMk cId="596623482" sldId="4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BB345-1F45-4209-89C2-CEF6D1D81871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4EC8-970E-422B-BC5C-6A62245DC6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12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43640" y="4149000"/>
            <a:ext cx="7772040" cy="1469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490A3D"/>
                </a:solidFill>
                <a:latin typeface="Arial"/>
                <a:ea typeface="Arial"/>
              </a:rPr>
              <a:t>Click to edit the title text format</a:t>
            </a:r>
            <a:endParaRPr lang="en-US" sz="4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043640" y="5733360"/>
            <a:ext cx="7772040" cy="9237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Click to edit the outline text format</a:t>
            </a:r>
            <a:endParaRPr lang="en-US" sz="2400" b="0" strike="noStrike" spc="-1">
              <a:solidFill>
                <a:srgbClr val="999999"/>
              </a:solidFill>
              <a:latin typeface="Arial"/>
            </a:endParaRPr>
          </a:p>
          <a:p>
            <a:pPr marL="864000" lvl="1" indent="-324000" algn="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Second Outline Level</a:t>
            </a:r>
            <a:endParaRPr lang="en-US" sz="2400" b="0" strike="noStrike" spc="-1">
              <a:solidFill>
                <a:srgbClr val="999999"/>
              </a:solidFill>
              <a:latin typeface="Calibri"/>
            </a:endParaRPr>
          </a:p>
          <a:p>
            <a:pPr marL="1296000" lvl="2" indent="-288000" algn="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Third Outline Level</a:t>
            </a:r>
            <a:endParaRPr lang="en-US" sz="2400" b="0" strike="noStrike" spc="-1">
              <a:solidFill>
                <a:srgbClr val="999999"/>
              </a:solidFill>
              <a:latin typeface="Calibri"/>
            </a:endParaRPr>
          </a:p>
          <a:p>
            <a:pPr marL="1728000" lvl="3" indent="-216000" algn="r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Fourth Outline Level</a:t>
            </a:r>
            <a:endParaRPr lang="en-US" sz="2400" b="0" strike="noStrike" spc="-1">
              <a:solidFill>
                <a:srgbClr val="999999"/>
              </a:solidFill>
              <a:latin typeface="Calibri"/>
            </a:endParaRPr>
          </a:p>
          <a:p>
            <a:pPr marL="2160000" lvl="4" indent="-216000" algn="r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Fifth Outline Level</a:t>
            </a:r>
            <a:endParaRPr lang="en-US" sz="2400" b="0" strike="noStrike" spc="-1">
              <a:solidFill>
                <a:srgbClr val="999999"/>
              </a:solidFill>
              <a:latin typeface="Calibri"/>
            </a:endParaRPr>
          </a:p>
          <a:p>
            <a:pPr marL="2592000" lvl="5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Sixth Outline Level</a:t>
            </a:r>
            <a:endParaRPr lang="en-US" sz="2400" b="0" strike="noStrike" spc="-1">
              <a:solidFill>
                <a:srgbClr val="999999"/>
              </a:solidFill>
              <a:latin typeface="Calibri"/>
            </a:endParaRPr>
          </a:p>
          <a:p>
            <a:pPr marL="3024000" lvl="6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Seventh Outline Level</a:t>
            </a:r>
            <a:endParaRPr lang="en-US" sz="2400" b="0" strike="noStrike" spc="-1">
              <a:solidFill>
                <a:srgbClr val="999999"/>
              </a:solidFill>
              <a:latin typeface="Calibri"/>
            </a:endParaRPr>
          </a:p>
          <a:p>
            <a:pPr marL="3456000" lvl="7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Eighth Outline Level</a:t>
            </a:r>
            <a:endParaRPr lang="en-US" sz="2400" b="0" strike="noStrike" spc="-1">
              <a:solidFill>
                <a:srgbClr val="999999"/>
              </a:solidFill>
              <a:latin typeface="Calibri"/>
            </a:endParaRPr>
          </a:p>
          <a:p>
            <a:pPr marL="3888000" lvl="8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Arial"/>
              </a:rPr>
              <a:t>Ninth Outline LevelClick to edit Master subtitle style</a:t>
            </a:r>
            <a:endParaRPr lang="en-US" sz="2400" b="0" strike="noStrike" spc="-1">
              <a:solidFill>
                <a:srgbClr val="999999"/>
              </a:solidFill>
              <a:latin typeface="Calibri"/>
            </a:endParaRPr>
          </a:p>
        </p:txBody>
      </p:sp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-420840" y="-143640"/>
            <a:ext cx="9984960" cy="40539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3200" b="1" strike="noStrike" spc="-1">
                <a:solidFill>
                  <a:srgbClr val="490A3D"/>
                </a:solidFill>
                <a:latin typeface="Arial"/>
                <a:ea typeface="Arial"/>
              </a:rPr>
              <a:t>Click to edit the title text format</a:t>
            </a:r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90A3D"/>
                </a:solidFill>
                <a:latin typeface="Arial"/>
                <a:ea typeface="Arial"/>
              </a:rPr>
              <a:t>Click to edit the outline text format</a:t>
            </a:r>
            <a:endParaRPr lang="en-US" sz="2400" b="0" strike="noStrike" spc="-1">
              <a:solidFill>
                <a:srgbClr val="376092"/>
              </a:solidFill>
              <a:latin typeface="Aria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490A3D"/>
                </a:solidFill>
                <a:latin typeface="Arial"/>
                <a:ea typeface="Arial"/>
              </a:rPr>
              <a:t>Second Outline Level</a:t>
            </a:r>
            <a:endParaRPr lang="en-US" sz="2200" b="0" strike="noStrike" spc="-1">
              <a:solidFill>
                <a:srgbClr val="376092"/>
              </a:solidFill>
              <a:latin typeface="Calibri"/>
            </a:endParaRP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90A3D"/>
                </a:solidFill>
                <a:latin typeface="Arial"/>
                <a:ea typeface="Arial"/>
              </a:rPr>
              <a:t>Third Outline Level</a:t>
            </a:r>
            <a:endParaRPr lang="en-US" sz="2000" b="0" strike="noStrike" spc="-1">
              <a:solidFill>
                <a:srgbClr val="376092"/>
              </a:solidFill>
              <a:latin typeface="Calibri"/>
            </a:endParaRP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90A3D"/>
                </a:solidFill>
                <a:latin typeface="Arial"/>
                <a:ea typeface="Arial"/>
              </a:rPr>
              <a:t>Fourth Outline Level</a:t>
            </a:r>
            <a:endParaRPr lang="en-US" sz="1800" b="0" strike="noStrike" spc="-1">
              <a:solidFill>
                <a:srgbClr val="376092"/>
              </a:solidFill>
              <a:latin typeface="Calibri"/>
            </a:endParaRP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490A3D"/>
                </a:solidFill>
                <a:latin typeface="Arial"/>
                <a:ea typeface="Arial"/>
              </a:rPr>
              <a:t>Fifth Outline Level</a:t>
            </a:r>
            <a:endParaRPr lang="en-US" sz="1600" b="0" strike="noStrike" spc="-1">
              <a:solidFill>
                <a:srgbClr val="376092"/>
              </a:solidFill>
              <a:latin typeface="Calibri"/>
            </a:endParaRP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490A3D"/>
                </a:solidFill>
                <a:latin typeface="Arial"/>
                <a:ea typeface="Arial"/>
              </a:rPr>
              <a:t>Sixth Outline Level</a:t>
            </a:r>
            <a:endParaRPr lang="en-US" sz="1500" b="0" strike="noStrike" spc="-1">
              <a:solidFill>
                <a:srgbClr val="376092"/>
              </a:solidFill>
              <a:latin typeface="Calibri"/>
            </a:endParaRP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90A3D"/>
                </a:solidFill>
                <a:latin typeface="Arial"/>
                <a:ea typeface="Arial"/>
              </a:rPr>
              <a:t>Seventh Outline Level</a:t>
            </a:r>
            <a:endParaRPr lang="en-US" sz="1400" b="0" strike="noStrike" spc="-1">
              <a:solidFill>
                <a:srgbClr val="376092"/>
              </a:solidFill>
              <a:latin typeface="Calibri"/>
            </a:endParaRPr>
          </a:p>
          <a:p>
            <a:pPr marL="3456000" lvl="7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90A3D"/>
                </a:solidFill>
                <a:latin typeface="Arial"/>
                <a:ea typeface="Arial"/>
              </a:rPr>
              <a:t>Eighth Outline Level</a:t>
            </a:r>
            <a:endParaRPr lang="en-US" sz="1300" b="0" strike="noStrike" spc="-1">
              <a:solidFill>
                <a:srgbClr val="376092"/>
              </a:solidFill>
              <a:latin typeface="Calibri"/>
            </a:endParaRPr>
          </a:p>
          <a:p>
            <a:pPr marL="3888000" lvl="8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90A3D"/>
                </a:solidFill>
                <a:latin typeface="Arial"/>
                <a:ea typeface="Arial"/>
              </a:rPr>
              <a:t>Ninth Outline Level</a:t>
            </a:r>
            <a:endParaRPr lang="en-US" sz="1200" b="0" strike="noStrike" spc="-1">
              <a:solidFill>
                <a:srgbClr val="376092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fr-FR" sz="12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/>
            <a:endParaRPr lang="fr-FR" sz="1200" b="0" strike="noStrike" spc="-1">
              <a:solidFill>
                <a:srgbClr val="B3B3B3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/>
            <a:fld id="{A5C73E94-B7FC-4C8D-BFA3-E33D91AB40A9}" type="slidenum">
              <a:rPr lang="fr-FR" sz="1200" b="0" strike="noStrike" spc="-1">
                <a:solidFill>
                  <a:srgbClr val="B3B3B3"/>
                </a:solidFill>
                <a:latin typeface="Arial"/>
                <a:ea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Line 6"/>
          <p:cNvSpPr/>
          <p:nvPr/>
        </p:nvSpPr>
        <p:spPr>
          <a:xfrm>
            <a:off x="467280" y="6309000"/>
            <a:ext cx="8209080" cy="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ckaroo.com/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reference/bson-types/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reference/method/js-cursor/" TargetMode="Externa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reference/operator/aggregation-pipeline/" TargetMode="Externa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pass" TargetMode="External"/><Relationship Id="rId2" Type="http://schemas.openxmlformats.org/officeDocument/2006/relationships/hyperlink" Target="https://www.mongodb.com/try/download/shell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r>
              <a:rPr lang="fr-FR" sz="3200" spc="-1">
                <a:solidFill>
                  <a:srgbClr val="376092"/>
                </a:solidFill>
                <a:latin typeface="Arial"/>
              </a:rPr>
              <a:t>MongoDB</a:t>
            </a:r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994299"/>
            <a:ext cx="8229240" cy="51314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MongoDB, c'est quoi ?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Installation de MongoDB</a:t>
            </a:r>
            <a:r>
              <a:rPr lang="en-US" sz="2400" spc="-1">
                <a:solidFill>
                  <a:srgbClr val="376092"/>
                </a:solidFill>
                <a:latin typeface="Arial"/>
              </a:rPr>
              <a:t>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376092"/>
                </a:solidFill>
                <a:latin typeface="Arial"/>
              </a:rPr>
              <a:t>Un </a:t>
            </a:r>
            <a:r>
              <a:rPr lang="en-US" sz="2400" spc="-1" err="1">
                <a:solidFill>
                  <a:srgbClr val="376092"/>
                </a:solidFill>
                <a:latin typeface="Arial"/>
              </a:rPr>
              <a:t>peu</a:t>
            </a:r>
            <a:r>
              <a:rPr lang="en-US" sz="2400" spc="-1">
                <a:solidFill>
                  <a:srgbClr val="376092"/>
                </a:solidFill>
                <a:latin typeface="Arial"/>
              </a:rPr>
              <a:t> de </a:t>
            </a:r>
            <a:r>
              <a:rPr lang="en-US" sz="2400" spc="-1" err="1">
                <a:solidFill>
                  <a:srgbClr val="376092"/>
                </a:solidFill>
                <a:latin typeface="Arial"/>
              </a:rPr>
              <a:t>vocabulaire</a:t>
            </a:r>
            <a:endParaRPr lang="en-US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types de données et JSON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Création / Suppression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Manipuler des données avec MongoDB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Agrégations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Index en MongoDB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Vues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b="0" strike="noStrike" spc="-1">
              <a:solidFill>
                <a:srgbClr val="376092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Installation de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Insérons maintenant des données à partir d'un fichier CSV.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existe des sites pour générer des valeurs de test qui peuvent exporter du CSV ou du JSON : </a:t>
            </a:r>
            <a:r>
              <a:rPr lang="fr-FR" sz="2400" spc="-1">
                <a:solidFill>
                  <a:srgbClr val="376092"/>
                </a:solidFill>
                <a:latin typeface="Arial"/>
                <a:hlinkClick r:id="rId2"/>
              </a:rPr>
              <a:t>https://www.mockaroo.com/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Gé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nérons un fichier JSON et un fichier CSV.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Dans COMPASS, nous allons créer une colle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ction personne dans laquelle nous allons importer les deux fichiers.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Exportons maintenant le contenu de notre collection dans un fichier.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76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Installation de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Voyons comment importer des données dans le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shell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grâce au outils que nous avons installé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JSON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mongoimport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--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dbName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--collection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collectionName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--type=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json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--file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fileName.json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--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jsonArray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CSV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mongoimport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--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dbName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--collection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collectionName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--type=csv --file fileName.csv --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headerline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Plus d'information sur la possibilité des imports sont disponibles dans la documentation : https://www.mongodb.com/docs/database-tools/mongoimport/</a:t>
            </a: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97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Un peu de vocabulaire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Une base de données est une collection de données.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Avec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MongoDb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une base de données contient des collections.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Une collection est un groupe de Documents MongoDB.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Chaque base de données MongoDB possède ses propres fichiers.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 serveur MongoDB peut contenir plusieurs bases de données.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faire un parallèle avec le SQL, la notion de table est remplacée ici par la collection. Par contre il n'est pas possible de faire des jointures entre collections.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6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Un peu de vocabulaire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075267"/>
            <a:ext cx="8229240" cy="505049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 document MongoDB est une liste de couples clé-valeur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possède également une clé unique (Key "_id")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 document peut contenir tous les types de données compatible avec MongoDB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600" spc="-1">
                <a:latin typeface="Arial"/>
              </a:rPr>
              <a:t>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600" spc="-1">
                <a:latin typeface="Arial"/>
              </a:rPr>
              <a:t>	"_id" : &lt;Valeur unique&gt;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600" spc="-1">
                <a:latin typeface="Arial"/>
              </a:rPr>
              <a:t>	"</a:t>
            </a:r>
            <a:r>
              <a:rPr lang="fr-FR" sz="1600" spc="-1" err="1">
                <a:latin typeface="Arial"/>
              </a:rPr>
              <a:t>prenom</a:t>
            </a:r>
            <a:r>
              <a:rPr lang="fr-FR" sz="1600" spc="-1">
                <a:latin typeface="Arial"/>
              </a:rPr>
              <a:t>": "Tom",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600" spc="-1">
                <a:latin typeface="Arial"/>
              </a:rPr>
              <a:t>	"nom": "</a:t>
            </a:r>
            <a:r>
              <a:rPr lang="fr-FR" sz="1600" spc="-1" err="1">
                <a:latin typeface="Arial"/>
              </a:rPr>
              <a:t>Bombadil</a:t>
            </a:r>
            <a:r>
              <a:rPr lang="fr-FR" sz="1600" spc="-1">
                <a:latin typeface="Arial"/>
              </a:rPr>
              <a:t>"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600" spc="-1">
                <a:latin typeface="Arial"/>
              </a:rPr>
              <a:t>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600" spc="-1">
                <a:latin typeface="Arial"/>
              </a:rPr>
              <a:t>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600" spc="-1">
                <a:latin typeface="Arial"/>
              </a:rPr>
              <a:t>	"_id" : &lt;Valeur unique&gt;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600" spc="-1">
                <a:latin typeface="Arial"/>
              </a:rPr>
              <a:t>	 "</a:t>
            </a:r>
            <a:r>
              <a:rPr lang="fr-FR" sz="1600" spc="-1" err="1">
                <a:latin typeface="Arial"/>
              </a:rPr>
              <a:t>prenom</a:t>
            </a:r>
            <a:r>
              <a:rPr lang="fr-FR" sz="1600" spc="-1">
                <a:latin typeface="Arial"/>
              </a:rPr>
              <a:t>": "Bob"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600" spc="-1">
                <a:latin typeface="Arial"/>
              </a:rPr>
              <a:t>}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20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Types de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 type BSON utilisé par MongoDB permet d'accéder à un grand nombre de types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  <a:hlinkClick r:id="rId2"/>
              </a:rPr>
              <a:t>https://www.mongodb.com/docs/manual/reference/bson-types/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 type BSON est une extension du type JSON, il contient donc plus de types comme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Date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Timestamp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Object Id</a:t>
            </a: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74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Types de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JSON (JavaScript Object Notation) est un format de données dérivé de la notation des objets en Javascript.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JSON contient 6 types de base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Strings : "Bob", "Bonjour"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Nombres : 10, 5, 1.6, 3.14e10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Booléens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true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false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solidFill>
                  <a:srgbClr val="376092"/>
                </a:solidFill>
                <a:latin typeface="Arial"/>
              </a:rPr>
              <a:t>Null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null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Tableaux : [1, 2, 3] ["A", "B", "C"]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Objets : {"clé" : "valeur"} 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30} 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types de données ne sont pas explicites ce qui rend le respect de la syntaxe essentiel.</a:t>
            </a: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79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MongoDB n'est pas une base de données relationnelle.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ne pouvons pas utiliser de jointures ce qui nous imposerait de rapprocher les données de deux documents par programme.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Cette méthode est très coûteuse puisque nous ne réduisons pas le volume des données au niveau de la base.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allons donc voir comment générer un seul document à partir d'une base relationnelle.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Cela s'appelle la dénormalisation.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91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arriver à nos fins, nous allons utiliser les stratégies suivantes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Mettre dans un même document les données fréquemment interrogées ensembles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Utiliser les cardinalités pour mieux comprendre le schéma</a:t>
            </a:r>
          </a:p>
          <a:p>
            <a:pPr marL="13464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Une cardinalité (1,1) a de grande chance de migrer complètement.</a:t>
            </a:r>
          </a:p>
          <a:p>
            <a:pPr marL="13464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Une cardinalité (0, n) ou (1, n) de chaque côté est plus complexe à modifier.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Mettre ensemble les données qui sont mises à jour ensemble.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53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Prenons un exemple concret : 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1906CE-E3F8-B644-7E80-815FF21A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8" y="1958606"/>
            <a:ext cx="6844683" cy="38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Je pourrais représenter les entités seules en document.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Mais je perds alors les relations.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allons voir comment garder la notion de relation.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relation habite se trouve entre Adresse et Auteur. Un Auteur à une et une seule Adresse et on ne veut probablement pas gérer une adresse sans la lier à l'auteur.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solution ici est donc de migrer l'adresse dans le document Auteur 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17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35006" y="4149000"/>
            <a:ext cx="8380674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/>
            <a:r>
              <a:rPr lang="fr-FR" sz="4400" spc="-1">
                <a:solidFill>
                  <a:srgbClr val="376092"/>
                </a:solidFill>
                <a:latin typeface="Arial"/>
              </a:rPr>
              <a:t>Bases de données</a:t>
            </a:r>
            <a:br>
              <a:rPr/>
            </a:br>
            <a:r>
              <a:rPr lang="fr-FR" sz="4400" spc="-1">
                <a:solidFill>
                  <a:srgbClr val="376092"/>
                </a:solidFill>
                <a:latin typeface="Arial"/>
              </a:rPr>
              <a:t>MongoDB</a:t>
            </a:r>
            <a:endParaRPr lang="en-US" sz="44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43640" y="5733360"/>
            <a:ext cx="7772040" cy="92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999999"/>
                </a:solidFill>
                <a:latin typeface="Arial"/>
              </a:rPr>
              <a:t>CCI Campus</a:t>
            </a:r>
            <a:endParaRPr lang="en-US" sz="2400" b="0" strike="noStrike" spc="-1">
              <a:solidFill>
                <a:srgbClr val="999999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999999"/>
                </a:solidFill>
                <a:latin typeface="Arial"/>
              </a:rPr>
              <a:t>Philippe Schlegel</a:t>
            </a:r>
            <a:endParaRPr lang="en-US" sz="2400" b="0" strike="noStrike" spc="-1">
              <a:solidFill>
                <a:srgbClr val="99999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038687"/>
            <a:ext cx="8229240" cy="508707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Voici a quoi ressemble le document Auteur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Auteur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"id" : 1,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</a:t>
            </a:r>
            <a:r>
              <a:rPr lang="fr-FR" sz="1400" spc="-1" err="1">
                <a:latin typeface="Arial"/>
              </a:rPr>
              <a:t>prenom</a:t>
            </a:r>
            <a:r>
              <a:rPr lang="fr-FR" sz="1400" spc="-1">
                <a:latin typeface="Arial"/>
              </a:rPr>
              <a:t>" : "JRR",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"nom" : Tolkien,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"adresse" : 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"adresse" : "Avenue de Colmar",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"ville" : "Strasbourg"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}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L'identifiant de l'adresse est devenu inutile. Le lien a été fait par migration.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93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038687"/>
            <a:ext cx="8229240" cy="508707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On peut procéder de manière identique avec la catégorie: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Livre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"id" : 1,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"nom" : "Le Seigneur des anneaux",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</a:t>
            </a:r>
            <a:r>
              <a:rPr lang="fr-FR" sz="1400" spc="-1" err="1">
                <a:latin typeface="Arial"/>
              </a:rPr>
              <a:t>categorie</a:t>
            </a:r>
            <a:r>
              <a:rPr lang="fr-FR" sz="1400" spc="-1">
                <a:latin typeface="Arial"/>
              </a:rPr>
              <a:t>"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"nom" : "Fantaisie"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}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catégorie n'ayant plus qu'une seule propriété, nous pouvons même la mettre sous forme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</a:t>
            </a:r>
            <a:r>
              <a:rPr lang="fr-FR" sz="1400" spc="-1" err="1">
                <a:latin typeface="Arial"/>
              </a:rPr>
              <a:t>categorie</a:t>
            </a:r>
            <a:r>
              <a:rPr lang="fr-FR" sz="1400" spc="-1">
                <a:latin typeface="Arial"/>
              </a:rPr>
              <a:t>" : "Fantaisie"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90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038687"/>
            <a:ext cx="8229240" cy="508707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solution que nous venons de mettre en place va modifier tous les documents qui contiennent la catégorie si la catégorie est mise à jour.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Si les modifications sont fréquentes, il vaut mieux :</a:t>
            </a:r>
            <a:endParaRPr lang="fr-FR" sz="1400" spc="-1"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Catégorie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"id" : 1,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"nom" : "Fantaisie"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Livre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"id" : 1,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"nom" : "Le Seigneur des anneaux",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</a:t>
            </a:r>
            <a:r>
              <a:rPr lang="fr-FR" sz="1400" spc="-1" err="1">
                <a:latin typeface="Arial"/>
              </a:rPr>
              <a:t>categorie</a:t>
            </a:r>
            <a:r>
              <a:rPr lang="fr-FR" sz="1400" spc="-1">
                <a:latin typeface="Arial"/>
              </a:rPr>
              <a:t>" : 1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02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038687"/>
            <a:ext cx="8229240" cy="508707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Si nous devons comparer les deux solutions</a:t>
            </a:r>
          </a:p>
          <a:p>
            <a:pPr marL="8892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première est plus simple, toutes les informations d'un livre sont dans un même document</a:t>
            </a:r>
          </a:p>
          <a:p>
            <a:pPr marL="8892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mise à jour de catégorie dans la première solution va prendre énormément de temps</a:t>
            </a:r>
          </a:p>
          <a:p>
            <a:pPr marL="8892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seconde solution conserve l'identifiant de la catégorie, son libellé peut donc changer sans refaire le lien.</a:t>
            </a:r>
          </a:p>
          <a:p>
            <a:pPr marL="8892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Malheureusement la seconde solution va nous imposer une jointure à chaque fois que l'on voudra récupérer la catégorie d'une livre.</a:t>
            </a:r>
          </a:p>
          <a:p>
            <a:pPr marL="4320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meilleur solution dépendra donc de l'utilisation de la base.  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71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038687"/>
            <a:ext cx="8229240" cy="508707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la relation a écrit, nous allons garder les clés pour rendre l'évolution de la base plus simple :</a:t>
            </a:r>
            <a:endParaRPr lang="fr-FR" sz="1400" spc="-1"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Auteur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"id" : 1,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</a:t>
            </a:r>
            <a:r>
              <a:rPr lang="fr-FR" sz="1400" spc="-1" err="1">
                <a:latin typeface="Arial"/>
              </a:rPr>
              <a:t>prenom</a:t>
            </a:r>
            <a:r>
              <a:rPr lang="fr-FR" sz="1400" spc="-1">
                <a:latin typeface="Arial"/>
              </a:rPr>
              <a:t>" : "JRR",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"nom" : Tolkien,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"adresse" : 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"adresse" : "Avenue de Colmar",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"ville" : "Strasbourg"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"livre" : [1]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409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038687"/>
            <a:ext cx="8229240" cy="508707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que la relation puisse être lue dans les deux sens, il faudra également ajouter la notion d'auteur dans le livre:</a:t>
            </a:r>
            <a:endParaRPr lang="fr-FR" sz="1400" spc="-1"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Livre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"id" : 1,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"nom" : "Le Seigneur des anneaux",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</a:t>
            </a:r>
            <a:r>
              <a:rPr lang="fr-FR" sz="1400" spc="-1" err="1">
                <a:latin typeface="Arial"/>
              </a:rPr>
              <a:t>categorie</a:t>
            </a:r>
            <a:r>
              <a:rPr lang="fr-FR" sz="1400" spc="-1">
                <a:latin typeface="Arial"/>
              </a:rPr>
              <a:t>"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{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"nom" : "Fantaisie"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	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	"auteur" : [1]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400" spc="-1">
                <a:latin typeface="Arial"/>
              </a:rPr>
              <a:t>}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reste à procéder de même pour la relation réflexive.</a:t>
            </a:r>
            <a:endParaRPr lang="fr-FR" sz="1400" spc="-1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747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Du MCD au document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038687"/>
            <a:ext cx="8229240" cy="508707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Prenons un modèle conceptuel simple et essayons de construire une base de données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mongoDB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à partir de ce document :</a:t>
            </a:r>
            <a:endParaRPr lang="fr-FR" sz="1400" spc="-1"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E0F3F1-974C-A417-5298-535804D6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5" y="2181327"/>
            <a:ext cx="6267636" cy="42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5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Création d'une base de données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avons vu que la création se fait avec la commande: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use &lt;</a:t>
            </a:r>
            <a:r>
              <a:rPr lang="fr-FR" sz="2400" spc="-1" err="1">
                <a:latin typeface="Arial"/>
              </a:rPr>
              <a:t>nouvelleDb</a:t>
            </a:r>
            <a:r>
              <a:rPr lang="fr-FR" sz="2400" spc="-1">
                <a:latin typeface="Arial"/>
              </a:rPr>
              <a:t>&gt;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Cette nouvelle base n'est pas visible tant qu'elle ne contient aucun document.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commande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vous donne la base de données dans laquelle vous vous trouvez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b="0" strike="noStrike" spc="-1" err="1">
                <a:latin typeface="Arial"/>
              </a:rPr>
              <a:t>db</a:t>
            </a:r>
            <a:endParaRPr lang="fr-FR" sz="2400" b="0" strike="noStrike" spc="-1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suppression vous demandera de vous placer sur la base de données à supprimer avec use et de lancer la commande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</a:t>
            </a:r>
            <a:r>
              <a:rPr lang="fr-FR" sz="2400" b="0" strike="noStrike" spc="-1" err="1">
                <a:latin typeface="Arial"/>
              </a:rPr>
              <a:t>b.dropDatabase</a:t>
            </a:r>
            <a:r>
              <a:rPr lang="fr-FR" sz="2400" b="0" strike="noStrike" spc="-1">
                <a:latin typeface="Arial"/>
              </a:rPr>
              <a:t>()</a:t>
            </a: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597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Création d'une collection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création d'une collection dans une base de données se fait avec l'instruction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db.createCollection</a:t>
            </a:r>
            <a:r>
              <a:rPr lang="fr-FR" sz="2400" spc="-1">
                <a:latin typeface="Arial"/>
              </a:rPr>
              <a:t>(</a:t>
            </a:r>
            <a:r>
              <a:rPr lang="fr-FR" sz="2400" spc="-1" err="1">
                <a:latin typeface="Arial"/>
              </a:rPr>
              <a:t>name</a:t>
            </a:r>
            <a:r>
              <a:rPr lang="fr-FR" sz="2400" spc="-1">
                <a:latin typeface="Arial"/>
              </a:rPr>
              <a:t>, options)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 paramètres options n'est pas obligatoire. Plus de détail sur les options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https://www.mongodb.com/docs/manual/reference/method/db.createCollection/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suppression d'une collection se fait à travers l'instruction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db.collection.drop</a:t>
            </a:r>
            <a:r>
              <a:rPr lang="fr-FR" sz="2400" spc="-1">
                <a:latin typeface="Arial"/>
              </a:rPr>
              <a:t>()</a:t>
            </a: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839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allons commencer par insérer un document dans une collection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</a:t>
            </a:r>
            <a:r>
              <a:rPr lang="fr-FR" sz="2400" spc="-1">
                <a:latin typeface="Arial"/>
              </a:rPr>
              <a:t>.&lt;collection&gt;.</a:t>
            </a:r>
            <a:r>
              <a:rPr lang="fr-FR" sz="2400" spc="-1" err="1">
                <a:latin typeface="Arial"/>
              </a:rPr>
              <a:t>insertOne</a:t>
            </a:r>
            <a:r>
              <a:rPr lang="fr-FR" sz="2400" spc="-1">
                <a:latin typeface="Arial"/>
              </a:rPr>
              <a:t>({…})</a:t>
            </a:r>
          </a:p>
          <a:p>
            <a:pPr marL="4320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possible également d'insérer plusieurs documents en une seule instruction :</a:t>
            </a:r>
          </a:p>
          <a:p>
            <a:pPr marL="565200" lvl="2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</a:t>
            </a:r>
            <a:r>
              <a:rPr lang="fr-FR" sz="2400" spc="-1">
                <a:latin typeface="Arial"/>
              </a:rPr>
              <a:t>.&lt;collection&gt;.</a:t>
            </a:r>
            <a:r>
              <a:rPr lang="fr-FR" sz="2400" spc="-1" err="1">
                <a:latin typeface="Arial"/>
              </a:rPr>
              <a:t>insertMany</a:t>
            </a:r>
            <a:r>
              <a:rPr lang="fr-FR" sz="2400" spc="-1">
                <a:latin typeface="Arial"/>
              </a:rPr>
              <a:t>([{…}, {…}])</a:t>
            </a:r>
          </a:p>
          <a:p>
            <a:pPr marL="4320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Une fois inséré, il est possible de modifier les valeurs des documents :</a:t>
            </a:r>
          </a:p>
          <a:p>
            <a:pPr marL="565200" lvl="2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</a:t>
            </a:r>
            <a:r>
              <a:rPr lang="fr-FR" sz="2400" spc="-1">
                <a:latin typeface="Arial"/>
              </a:rPr>
              <a:t>.&lt;collection&gt;.</a:t>
            </a:r>
            <a:r>
              <a:rPr lang="fr-FR" sz="2400" spc="-1" err="1">
                <a:latin typeface="Arial"/>
              </a:rPr>
              <a:t>replaceOne</a:t>
            </a:r>
            <a:r>
              <a:rPr lang="fr-FR" sz="2400" spc="-1">
                <a:latin typeface="Arial"/>
              </a:rPr>
              <a:t>(condition, values)</a:t>
            </a:r>
          </a:p>
          <a:p>
            <a:pPr marL="565200" lvl="2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</a:t>
            </a:r>
            <a:r>
              <a:rPr lang="fr-FR" sz="2400" spc="-1">
                <a:latin typeface="Arial"/>
              </a:rPr>
              <a:t>.&lt;collection&gt;.</a:t>
            </a:r>
            <a:r>
              <a:rPr lang="fr-FR" sz="2400" spc="-1" err="1">
                <a:latin typeface="Arial"/>
              </a:rPr>
              <a:t>replaceMany</a:t>
            </a:r>
            <a:r>
              <a:rPr lang="fr-FR" sz="2400" spc="-1">
                <a:latin typeface="Arial"/>
              </a:rPr>
              <a:t>(condition, values)</a:t>
            </a:r>
          </a:p>
          <a:p>
            <a:pPr marL="8892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59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MongoDB, c'est quoi ?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67666"/>
            <a:ext cx="8229240" cy="51580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MongoDB est un système de gestion de base de données orienté documents.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écrit en C++.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MongoDB est développé depuis 2007 par l'entreprise MongoDB.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Cette base est utilisée dans un bon nombre de site web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solidFill>
                  <a:srgbClr val="376092"/>
                </a:solidFill>
                <a:latin typeface="Arial"/>
              </a:rPr>
              <a:t>Craigslist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(petites annonces USA)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eBay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sourceForge.net (hébergement de projets logiciels)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solidFill>
                  <a:srgbClr val="376092"/>
                </a:solidFill>
                <a:latin typeface="Arial"/>
              </a:rPr>
              <a:t>Pagesjaunes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New York Times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282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Une condition sous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mongoDB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représente la même notion que les conditions de la clause WHERE en SQL.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allons donc retrouver l'idée de filtrer sur la valeur d'un champ.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Par exemple, si nous cherchons les personnes dont le prénom est "John", la condition prendra la forme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{"</a:t>
            </a:r>
            <a:r>
              <a:rPr lang="fr-FR" sz="2400" spc="-1" err="1">
                <a:latin typeface="Arial"/>
              </a:rPr>
              <a:t>prenom</a:t>
            </a:r>
            <a:r>
              <a:rPr lang="fr-FR" sz="2400" spc="-1">
                <a:latin typeface="Arial"/>
              </a:rPr>
              <a:t>" : "John"}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verrons par la suite que de nombreux opérateurs nous permettront de construire des conditions de plus en plus complexes. 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8892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6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Créer une nouvelle base de données pour nos tests : 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use tests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Créer dans cette base une nouvelle collection "animal" : 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db.createCollection</a:t>
            </a:r>
            <a:r>
              <a:rPr lang="fr-FR" sz="2400" spc="-1">
                <a:latin typeface="Arial"/>
              </a:rPr>
              <a:t>("animal")</a:t>
            </a:r>
          </a:p>
          <a:p>
            <a:pPr marL="4320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Insérer dans la collection animal, quelques enregistrement avec les champs :</a:t>
            </a:r>
          </a:p>
          <a:p>
            <a:pPr marL="8892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Id : généré automatiquement</a:t>
            </a:r>
          </a:p>
          <a:p>
            <a:pPr marL="8892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Nom</a:t>
            </a:r>
          </a:p>
          <a:p>
            <a:pPr marL="889200" lvl="2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Maitre</a:t>
            </a:r>
          </a:p>
          <a:p>
            <a:pPr marL="4320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Mettre à jour le nom d'un animal.</a:t>
            </a:r>
          </a:p>
          <a:p>
            <a:pPr marL="4320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Voyons une syntaxe qui permet juste de modifier la valeur d'un champs.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390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lire les données d'un document, nous allons utiliser la méthode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db.collection.find</a:t>
            </a:r>
            <a:r>
              <a:rPr lang="fr-FR" sz="2400" spc="-1">
                <a:latin typeface="Arial"/>
              </a:rPr>
              <a:t>(</a:t>
            </a:r>
            <a:r>
              <a:rPr lang="fr-FR" sz="2400" spc="-1" err="1">
                <a:latin typeface="Arial"/>
              </a:rPr>
              <a:t>cond</a:t>
            </a:r>
            <a:r>
              <a:rPr lang="fr-FR" sz="2400" spc="-1">
                <a:latin typeface="Arial"/>
              </a:rPr>
              <a:t>) : tous les documents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db.collection.findOne</a:t>
            </a:r>
            <a:r>
              <a:rPr lang="fr-FR" sz="2400" spc="-1">
                <a:latin typeface="Arial"/>
              </a:rPr>
              <a:t>(</a:t>
            </a:r>
            <a:r>
              <a:rPr lang="fr-FR" sz="2400" spc="-1" err="1">
                <a:latin typeface="Arial"/>
              </a:rPr>
              <a:t>cond</a:t>
            </a:r>
            <a:r>
              <a:rPr lang="fr-FR" sz="2400" spc="-1">
                <a:latin typeface="Arial"/>
              </a:rPr>
              <a:t>) : le premier document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db.collection.findOneAndReplace</a:t>
            </a:r>
            <a:r>
              <a:rPr lang="fr-FR" sz="2400" spc="-1">
                <a:latin typeface="Arial"/>
              </a:rPr>
              <a:t>(</a:t>
            </a:r>
            <a:r>
              <a:rPr lang="fr-FR" sz="2400" spc="-1" err="1">
                <a:latin typeface="Arial"/>
              </a:rPr>
              <a:t>cond</a:t>
            </a:r>
            <a:r>
              <a:rPr lang="fr-FR" sz="2400" spc="-1">
                <a:latin typeface="Arial"/>
              </a:rPr>
              <a:t>, replace) : Remplace le document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db.collection.findOneAndDelete</a:t>
            </a:r>
            <a:r>
              <a:rPr lang="fr-FR" sz="2400" spc="-1">
                <a:latin typeface="Arial"/>
              </a:rPr>
              <a:t>(</a:t>
            </a:r>
            <a:r>
              <a:rPr lang="fr-FR" sz="2400" spc="-1" err="1">
                <a:latin typeface="Arial"/>
              </a:rPr>
              <a:t>cond</a:t>
            </a:r>
            <a:r>
              <a:rPr lang="fr-FR" sz="2400" spc="-1">
                <a:latin typeface="Arial"/>
              </a:rPr>
              <a:t>) : Supprime le document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Ces instructions vont se baser sur des conditions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db.collection.find</a:t>
            </a:r>
            <a:r>
              <a:rPr lang="fr-FR" sz="2400" spc="-1">
                <a:latin typeface="Arial"/>
              </a:rPr>
              <a:t>({"clé1" : "val1", "clé2" : "val2")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893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existe aussi des méthodes pour supprimer des documents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db.collection.deleteOne</a:t>
            </a:r>
            <a:r>
              <a:rPr lang="fr-FR" sz="2400" spc="-1">
                <a:latin typeface="Arial"/>
              </a:rPr>
              <a:t>(</a:t>
            </a:r>
            <a:r>
              <a:rPr lang="fr-FR" sz="2400" spc="-1" err="1">
                <a:latin typeface="Arial"/>
              </a:rPr>
              <a:t>cond</a:t>
            </a:r>
            <a:r>
              <a:rPr lang="fr-FR" sz="2400" spc="-1">
                <a:latin typeface="Arial"/>
              </a:rPr>
              <a:t>);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db.collection.deleteMany</a:t>
            </a:r>
            <a:r>
              <a:rPr lang="fr-FR" sz="2400" spc="-1">
                <a:latin typeface="Arial"/>
              </a:rPr>
              <a:t>(</a:t>
            </a:r>
            <a:r>
              <a:rPr lang="fr-FR" sz="2400" spc="-1" err="1">
                <a:latin typeface="Arial"/>
              </a:rPr>
              <a:t>cond</a:t>
            </a:r>
            <a:r>
              <a:rPr lang="fr-FR" sz="2400" spc="-1">
                <a:latin typeface="Arial"/>
              </a:rPr>
              <a:t>);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Attention, si on utilise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deleteMany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sans spécifier de paramètre, tous les documents de la collections ont supprimés.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Sélectionnons des documents dans la table animal sur plusieurs critères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Supprimons un document bien précis de la table animal.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Notons qu'ajouter des conditions simule un opérateur "et".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672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avons vu comment afficher des documents à partir de valeur, nous allons nous intéresser à des opérateurs de comparaison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Egal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({…})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Différent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{ "$ne": 30}})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Inférieur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{ "$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lt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": 30}})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Inférieur ou égal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{ $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lte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: 30}})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Supérieur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{ "$gt": 30}})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Supérieur ou égal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{ "$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gte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": 30}})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021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Insérons les informations sur les personnes et essayons de retrouver les informations suivantes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personnes dont la couleur préférée est le rouge.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personnes qui ne sont pas des hommes.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personnes de moins de 30 ans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personnes de 80 ans ou plus.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personnes de 80 ans ou plus dont la couleur préférée est le rose (Pink)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22400" lvl="2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	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912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existe aussi d'autres opérateurs logiques ou appartenant à la théorie des ensembles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Et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({ "$and" : [{…}, {…}]})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Ou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({ "$or" : [{…}, {…}]})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Non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{ "$not" : {"$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lt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30}}})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Est dans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{ $in : [20, 30]}})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N'est pas dans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{ $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nin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: [20, 30]}})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Existe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 : { $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exists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: 1}})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700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Prenons le temps de nous familiariser avec les opérateurs logiques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toutes les personnes qui ont moins de 30 ans ou plus de 90 ans.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toutes les personnes qui ont une Audi, une Ford ou une Jaguar.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toutes les personnes qui n'ont ni une Audi, ni une Ford, ni une Jaguar.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les personnes qui ont renseigné leur langue.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les personnes qui n'ont pas renseigné leur langue.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556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878889"/>
            <a:ext cx="8229240" cy="524687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le moment nous affichons toujours un document en entier. Voyons maintenant comment récupérer des infos dans un document.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cela nous allons une fois de plus nous baser sur la fonction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db.collection.find</a:t>
            </a:r>
            <a:r>
              <a:rPr lang="fr-FR" sz="2400" spc="-1">
                <a:latin typeface="Arial"/>
              </a:rPr>
              <a:t>() : Tous les documents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db.collection.find</a:t>
            </a:r>
            <a:r>
              <a:rPr lang="fr-FR" sz="2400" spc="-1">
                <a:latin typeface="Arial"/>
              </a:rPr>
              <a:t>(</a:t>
            </a:r>
            <a:r>
              <a:rPr lang="fr-FR" sz="2400" spc="-1" err="1">
                <a:latin typeface="Arial"/>
              </a:rPr>
              <a:t>cond</a:t>
            </a:r>
            <a:r>
              <a:rPr lang="fr-FR" sz="2400" spc="-1">
                <a:latin typeface="Arial"/>
              </a:rPr>
              <a:t>) : Tous les documents qui vérifient la condition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latin typeface="Arial"/>
              </a:rPr>
              <a:t>db.collection.find</a:t>
            </a:r>
            <a:r>
              <a:rPr lang="fr-FR" sz="2400" spc="-1">
                <a:latin typeface="Arial"/>
              </a:rPr>
              <a:t>(</a:t>
            </a:r>
            <a:r>
              <a:rPr lang="fr-FR" sz="2400" spc="-1" err="1">
                <a:latin typeface="Arial"/>
              </a:rPr>
              <a:t>cond</a:t>
            </a:r>
            <a:r>
              <a:rPr lang="fr-FR" sz="2400" spc="-1">
                <a:latin typeface="Arial"/>
              </a:rPr>
              <a:t>, {"nom":1, "_id":0}) : le nom les documents qui vérifient la condition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 chiffre 1 indique que l'on veut afficher le champ, 0 que l'on ne veut pas l'afficher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Afficher le nom et prénom de toutes les personnes de moins de 30 ans.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840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Si un document comporte un objet, il existe plusieurs façons d'y accéder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db.stock.insertMany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( [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"journal",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25, dimensions: { h: 14, w: 21,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unite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"cm" }, statut: "A"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"portable",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50, dimensions: { h: 8.5, w: 11,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unite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"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piece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" }, statut: "A"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"papier",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100, dimensions: { h: 8.5, w: 11,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unite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"ramette" }, statut: "D"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"calendrier",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75, dimensions: { h: 22.85, w: 30,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unite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"cm" }, statut: "D"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"carte",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45, dimensions: { h: 10, w: 15.25,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unite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"cm" }, statut: "A" 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]);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Soit en décomposant :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db.stock.find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  { dimensions: { w: 21, h: 14,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unite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: "cm" } }  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Soit en utilisant le '.' :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db.stock.find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 { "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dimensions.h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": { $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lt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: 15 } } 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 dirty="0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 dirty="0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74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MongoDB, c'est quoi ?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67666"/>
            <a:ext cx="8229240" cy="51580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MongoDB manipule des documents. Un document permet de représenter des relations hiérarchiques complexes avec un simple enregistrement.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Etendre une base MongoDB peut se faire en ajoutant simplement des serveurs pour contenir les données;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Toutes les données ne sont pas sur le même serveur comme en SQL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MongoDB va faire en sorte de répartir les données sur les différents serveur automatiquement et maintenir un équilibre entre ces données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MongoDB s'occupera également du routage nécessaire pour retrouver ces données.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689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Dans l'exemple précédent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les objets qui ont une hauteur supérieure à 10.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les objets qui ont un statut "A" et une largeur inférieure à 15.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les objets qui ont une hauteur inférieure à 10 et une largeur supérieure à 10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207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Il est aussi possible d'accéder aux éléments d'un tableau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db.stock.insertMany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([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"journal",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25, couleur: ["blanc", "rouge"], dimensions: [ 14, 21 ]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"portable",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50, couleur: ["rouge", "blanc"], dimensions: [ 14, 21 ]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"papier",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100, couleur: ["rouge", "blanc", "gris"], dimensions: [ 14, 21 ]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"calendrier",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75, couleur: ["vert", "jaune"], dimensions: [ 22.85, 30 ]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   { objet: "carte", </a:t>
            </a:r>
            <a:r>
              <a:rPr lang="fr-FR" sz="1200" spc="-1" dirty="0" err="1">
                <a:solidFill>
                  <a:srgbClr val="376092"/>
                </a:solidFill>
                <a:latin typeface="Arial"/>
              </a:rPr>
              <a:t>quantite</a:t>
            </a:r>
            <a:r>
              <a:rPr lang="fr-FR" sz="1200" spc="-1" dirty="0">
                <a:solidFill>
                  <a:srgbClr val="376092"/>
                </a:solidFill>
                <a:latin typeface="Arial"/>
              </a:rPr>
              <a:t>: 45, couleur: ["bleu"], dimensions: [ 10, 15.25 ] 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1200" spc="-1" dirty="0">
                <a:solidFill>
                  <a:srgbClr val="376092"/>
                </a:solidFill>
                <a:latin typeface="Arial"/>
              </a:rPr>
              <a:t>]);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Exactement 2 éléments dans l'ordre :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db.stock.find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 { couleur: ["rouge", "blanc"] } 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Au moins ces éléments: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db.stock.find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 { couleur: { $all: ["rouge", "blanc"] } } 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 dirty="0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 dirty="0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223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Manipuler les données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Dans l'exemple précédent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tous les objets qui peuvent être rouge ou blanc et uniquement ces couleurs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tous les objets qui peuvent éventuellement être vert.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tous les objets dont une des dimensions est supérieure à 20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Sélectionner tous les objets dont toutes les dimensions sont supérieures à 20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05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Opération sur les curseurs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La fonction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find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() construit un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cursor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. Il s'agit d'un objet qui possède également des méthodes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  <a:hlinkClick r:id="rId2"/>
              </a:rPr>
              <a:t>https://www.mongodb.com/docs/manual/reference/method/js-cursor/</a:t>
            </a: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Il est possible de connaitre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Le nombre d'éléments :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().count()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Fixer un maximum: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().max()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Fixer un minimum: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().min()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Les éléments triés: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().sort()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 dirty="0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 dirty="0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550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Opération sur les curseurs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Voici un exemple d'utilisation de la fonction sort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solidFill>
                  <a:srgbClr val="376092"/>
                </a:solidFill>
                <a:latin typeface="Arial"/>
              </a:rPr>
              <a:t>Db.collection.find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().sort({"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name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": 1})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documentation vous donne les paramètres à renseigner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1 : Tri ascendant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-1 : tri descendant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2275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Opération sur les curseurs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MongoDB vous permet aussi de limiter la recherche lors d'une sélection.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Soit en limitant le nombre de documents affichés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dirty="0" err="1">
                <a:latin typeface="Arial"/>
              </a:rPr>
              <a:t>db.collection.find</a:t>
            </a:r>
            <a:r>
              <a:rPr lang="fr-FR" sz="2400" spc="-1" dirty="0">
                <a:latin typeface="Arial"/>
              </a:rPr>
              <a:t>().</a:t>
            </a:r>
            <a:r>
              <a:rPr lang="fr-FR" sz="2400" spc="-1" dirty="0" err="1">
                <a:latin typeface="Arial"/>
              </a:rPr>
              <a:t>limit</a:t>
            </a:r>
            <a:r>
              <a:rPr lang="fr-FR" sz="2400" spc="-1" dirty="0">
                <a:latin typeface="Arial"/>
              </a:rPr>
              <a:t>(5);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Soit en sautant séquentiellement les premiers enregistrements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dirty="0" err="1">
                <a:latin typeface="Arial"/>
              </a:rPr>
              <a:t>db.collection.find</a:t>
            </a:r>
            <a:r>
              <a:rPr lang="fr-FR" sz="2400" spc="-1" dirty="0">
                <a:latin typeface="Arial"/>
              </a:rPr>
              <a:t>().skip(5);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En utilisant les deux fonctions il est donc possible d'afficher des documents au milieu de la collection à l'image de ce que fait la fonction </a:t>
            </a:r>
            <a:r>
              <a:rPr lang="fr-FR" sz="2400" spc="-1" dirty="0" err="1">
                <a:solidFill>
                  <a:srgbClr val="376092"/>
                </a:solidFill>
                <a:latin typeface="Arial"/>
              </a:rPr>
              <a:t>substring</a:t>
            </a:r>
            <a:r>
              <a:rPr lang="fr-FR" sz="2400" spc="-1" dirty="0">
                <a:solidFill>
                  <a:srgbClr val="376092"/>
                </a:solidFill>
                <a:latin typeface="Arial"/>
              </a:rPr>
              <a:t>() pour une chaine de caractères.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 dirty="0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 dirty="0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242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Opération sur les curseurs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 partir de éléments vus, donner les instructions qui permettent de récupérer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 nombre de documents dans une collection 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 nombre de personnes possédant une Audi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5 premières personnes triées par nom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personnes du rang 10 à 15 triés par nom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personne la plus âgée 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689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Agrégation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agrégation vont nous permettre de grouper les données et de travailler sur plusieurs documents.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fonctions d'agrégation sont nombreuses et sont introduites par des mots clés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$count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$group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$sort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….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Toutes ces fonctions sont cumulables entre elles.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agrégations nous offrent donc un moyen de réaliser des actions complexes.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82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Agrégation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agrégations utilisent la fonction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aggregate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db.collection.aggregate</a:t>
            </a:r>
            <a:r>
              <a:rPr lang="fr-FR" sz="2400" spc="-1">
                <a:latin typeface="Arial"/>
              </a:rPr>
              <a:t>(pipeline, options)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 pipeline est un tableau qui contient les données à agréger et les fonctions qui explique l'agrégation voulue.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liste exhaustive des fonctions d'agrégation peut être retrouvée dans la documentation de MongoDB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  <a:hlinkClick r:id="rId2"/>
              </a:rPr>
              <a:t>https://www.mongodb.com/docs/manual/reference/operator/aggregation-pipeline/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allons voir aux travers de quelques exemples comment les agrégations fonctionnes.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332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Agrégation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différentes opérations se combinent entre-elles. Maintenant que le tableau est trié, nous voulons juste les 5 premières lignes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suffit de modifier le pipeline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var pipeline = [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	{$sort: {"Nom" : 1}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	{$</a:t>
            </a:r>
            <a:r>
              <a:rPr lang="fr-FR" sz="2400" spc="-1" err="1">
                <a:latin typeface="Arial"/>
              </a:rPr>
              <a:t>limit</a:t>
            </a:r>
            <a:r>
              <a:rPr lang="fr-FR" sz="2400" spc="-1">
                <a:latin typeface="Arial"/>
              </a:rPr>
              <a:t> : 5} 	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];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ne reste donc plus qu'à utiliser la fonction d'agrégation: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db.collection.aggregate</a:t>
            </a:r>
            <a:r>
              <a:rPr lang="fr-FR" sz="2400" spc="-1">
                <a:latin typeface="Arial"/>
              </a:rPr>
              <a:t>(pipeline);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6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Installation de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98485"/>
            <a:ext cx="8229240" cy="49272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allons installer un server MongoDB localement.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L'installation de MongoDB nous fourni également un panel d'outils pour nous aider.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Rendez-vous sur la page d'installation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  <a:hlinkClick r:id="rId2"/>
              </a:rPr>
              <a:t>https://www.mongodb.com/try/download/community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Plusieurs  utilisations sont possibles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En tant que service en ligne à travers la plateforme Atlas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En local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Téléchargeons la version courante.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96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Agrégation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pouvons aussi grouper les lignes par rapport à la valeur d'une colonne.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suffit de modifier le pipeline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var pipeline = [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    	{$group: {"_id": "$Voiture", "count": {"$</a:t>
            </a:r>
            <a:r>
              <a:rPr lang="fr-FR" sz="2400" spc="-1" err="1">
                <a:latin typeface="Arial"/>
              </a:rPr>
              <a:t>sum</a:t>
            </a:r>
            <a:r>
              <a:rPr lang="fr-FR" sz="2400" spc="-1">
                <a:latin typeface="Arial"/>
              </a:rPr>
              <a:t>": 1}}},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	{$sort: {« count" : 1} 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];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ne reste donc plus qu'à utiliser la fonction d'agrégation: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db.collection.aggregate</a:t>
            </a:r>
            <a:r>
              <a:rPr lang="fr-FR" sz="2400" spc="-1">
                <a:latin typeface="Arial"/>
              </a:rPr>
              <a:t>(pipeline);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Cette manière de faire est le pendant du groupe by que nous avons observé avec MySQL.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Que se passe t'il si on remplace 1 par $Age ?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404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Agrégation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pouvons encore rajouter des conditions. Par exemple si nous voulons grouper par voiture mais que nous voulons seulement les lignes où la somme est supérieure à une valeur donnée.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suffit de modifier le pipeline 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var pipeline = [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    	{$group: {"_id": "$Voiture", "count": {"$</a:t>
            </a:r>
            <a:r>
              <a:rPr lang="fr-FR" sz="2400" spc="-1" err="1">
                <a:latin typeface="Arial"/>
              </a:rPr>
              <a:t>sum</a:t>
            </a:r>
            <a:r>
              <a:rPr lang="fr-FR" sz="2400" spc="-1">
                <a:latin typeface="Arial"/>
              </a:rPr>
              <a:t>": 1}}},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	{$sort: {« count" : 1}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	{$match : {"count" : {"$</a:t>
            </a:r>
            <a:r>
              <a:rPr lang="fr-FR" sz="2400" spc="-1" err="1">
                <a:latin typeface="Arial"/>
              </a:rPr>
              <a:t>gte</a:t>
            </a:r>
            <a:r>
              <a:rPr lang="fr-FR" sz="2400" spc="-1">
                <a:latin typeface="Arial"/>
              </a:rPr>
              <a:t>" : 10 } } }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];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ne reste donc plus qu'à utiliser la fonction d'agrégation: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db.collection.aggregate</a:t>
            </a:r>
            <a:r>
              <a:rPr lang="fr-FR" sz="2400" spc="-1">
                <a:latin typeface="Arial"/>
              </a:rPr>
              <a:t>(pipeline);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900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Agrégation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Avec les agrégations essayons de retrouver les informations suivantes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Age max ($max), âge min ($min) et âge moyen ($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avg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) des possesseurs de voiture regroupés par marques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Marques de voiture dont l'âge moyen des conducteurs est supérieur à 50.</a:t>
            </a:r>
            <a:endParaRPr lang="fr-FR" sz="2400" spc="-1"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928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Agrégation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Voyons comment construire une agrégation avec Compass.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Sélectionnons notre collection et utilisons l'onglet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aggregations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 chaque étape, nous allons avoir le résultat des commandes que nous allons effectuer.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Sur la première commande, utilisons $projet pour sélectionner les colonnes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nomColonne:0 ou 1 suivant si nous voulons l'affichage ou non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Cette première étape est un filtre sur les champs.</a:t>
            </a:r>
            <a:endParaRPr lang="fr-FR" sz="2400" spc="-1"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18471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Agrégation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Dans un second temps nous allons utiliser une fonction $match pour faire une sélection.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possible à partir de là d'activer ou non chaque partie de notre agrégation.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Ajoutons une fonction $group pour récupérer l'âge moyen des conducteurs.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Une fois terminé, il est possible d'exporter la fonction d'agrégation au complet.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Cette méthode vous permet de bénéficier d'énormément d'aide pour concevoir des agrégations complexes.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005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Index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Les index permettent d'accéder plus rapidement en lecture aux documents.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Les index, dans leur fonctionnement, sont assez similaires à ce que nous avons pu voir en SQL.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En MongoDB, par défaut, un index est créé sur la clé "_id".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La création d'un index se fait avec la fonction suivante: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dirty="0" err="1">
                <a:latin typeface="Arial"/>
              </a:rPr>
              <a:t>db.collection.createIndex</a:t>
            </a:r>
            <a:r>
              <a:rPr lang="fr-FR" sz="2400" spc="-1" dirty="0">
                <a:latin typeface="Arial"/>
              </a:rPr>
              <a:t>({"nom": 1})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Le chiffre 1 correspond à un index ascendant, -1 à un index descendant.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376092"/>
                </a:solidFill>
                <a:latin typeface="Arial"/>
              </a:rPr>
              <a:t>La différence entre les deux index n'a de sens que si la requête est triée de la même façon.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 dirty="0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 dirty="0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 dirty="0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242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Index en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possible d'obtenir la liste de tous les index rattachés à une collection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db.collection.getIndexes</a:t>
            </a:r>
            <a:r>
              <a:rPr lang="fr-FR" sz="2400" spc="-1">
                <a:latin typeface="Arial"/>
              </a:rPr>
              <a:t>()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naturellement possible également de supprimer définitivement un index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db.collection.dropIndex</a:t>
            </a:r>
            <a:r>
              <a:rPr lang="fr-FR" sz="2400" spc="-1">
                <a:latin typeface="Arial"/>
              </a:rPr>
              <a:t>(« &lt;</a:t>
            </a:r>
            <a:r>
              <a:rPr lang="fr-FR" sz="2400" spc="-1" err="1">
                <a:latin typeface="Arial"/>
              </a:rPr>
              <a:t>nomIndex</a:t>
            </a:r>
            <a:r>
              <a:rPr lang="fr-FR" sz="2400" spc="-1">
                <a:latin typeface="Arial"/>
              </a:rPr>
              <a:t>&gt; »)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Une fois l'index créé, il n'est pas possible de le modifier ou de le renommer. Il faudra le supprimer et le recréer.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167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Vues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vues sont des résultats d'agrégations liés à des collections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Elles sont accessibles en lecture uniquement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Elles permettent de garder active une sélection même en ajoutant des éléments dans la collection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Elles permettent également de sécuriser votre base de données en ne donnant accès qu'à la vue et pas à la collection elle-même.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possible de créer une vue grâce au Shell mais aussi avec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MongoDBCompass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20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Vues - Shell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vue se base donc sur une collection et sur des critères qui vont filtrer la collection.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création se fait au travers de l'instruction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Db.createView</a:t>
            </a:r>
            <a:r>
              <a:rPr lang="fr-FR" sz="2400" spc="-1">
                <a:latin typeface="Arial"/>
              </a:rPr>
              <a:t>("</a:t>
            </a:r>
            <a:r>
              <a:rPr lang="fr-FR" sz="2400" spc="-1" err="1">
                <a:latin typeface="Arial"/>
              </a:rPr>
              <a:t>nom_vue</a:t>
            </a:r>
            <a:r>
              <a:rPr lang="fr-FR" sz="2400" spc="-1">
                <a:latin typeface="Arial"/>
              </a:rPr>
              <a:t>", "collection" {&lt;</a:t>
            </a:r>
            <a:r>
              <a:rPr lang="fr-FR" sz="2400" spc="-1" err="1">
                <a:latin typeface="Arial"/>
              </a:rPr>
              <a:t>aggrégation</a:t>
            </a:r>
            <a:r>
              <a:rPr lang="fr-FR" sz="2400" spc="-1">
                <a:latin typeface="Arial"/>
              </a:rPr>
              <a:t>&gt;}}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Prenons l'exemple des utilisateurs présents dans le fichier source.txt.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Créons une vue qui contient tous les utilisateurs dont la couleur préférée est le rouge.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Dans un second temps, créons un nouvel utilisateur dont la couleur préférée est le rouge et voyons comment notre vue réagit.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873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Vues - Shell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Création de notre vue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db.createView</a:t>
            </a:r>
            <a:r>
              <a:rPr lang="fr-FR" sz="2400" spc="-1">
                <a:latin typeface="Arial"/>
              </a:rPr>
              <a:t>("</a:t>
            </a:r>
            <a:r>
              <a:rPr lang="fr-FR" sz="2400" spc="-1" err="1">
                <a:latin typeface="Arial"/>
              </a:rPr>
              <a:t>util_rouge</a:t>
            </a:r>
            <a:r>
              <a:rPr lang="fr-FR" sz="2400" spc="-1">
                <a:latin typeface="Arial"/>
              </a:rPr>
              <a:t>", "utilisateur", {$match : {couleur: "rouge"}})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vue a été ajoutée à la base comme une collection et on peut donc la retrouver avec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latin typeface="Arial"/>
              </a:rPr>
              <a:t>Show collections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possible de voir le contenu de la vue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db.util_rouge.find</a:t>
            </a:r>
            <a:r>
              <a:rPr lang="fr-FR" sz="2400" spc="-1">
                <a:latin typeface="Arial"/>
              </a:rPr>
              <a:t>()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Ajoutons maintenant un nouvel utilisateur avec une couleur préférée rouge et voyons le contenu de la vue.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vue n'est pas figée mais s'adapte au nouveau contenu de la collection.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023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Installation de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98485"/>
            <a:ext cx="8229240" cy="49272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Installation complète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Installer MongoDB comme un service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Run service as Network Service User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Ajouter le répertoire bin de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mongoDB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dans le PATH.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Lancer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(mongo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deamon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server) dans le répertoire bin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Créer C:\data\db\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Ou lancer le démon sur un autre répertoire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Créer d’abord votre répertoire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--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dbpath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= ‘’ &lt;chemin absolu du nouveau répertoire &gt; ’’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78404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Vues - Shell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vue étant considérée sous plusieurs aspect comme une collection, je peux donc utiliser des méthodes déjà vues.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Trions les utilisateurs qui aiment le rouge par leur nom en ascendant et en descendant. 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possible de faire une vue à partir d'une vue. Maintenant que nous avons dans une vue les gens qui aiment le rouge, créons à partir de cette vue une autre vue pour les utilisateurs qui aiment le rouge et sont nés après 1980.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Voyons ce qui se passe lorsque l'on essaie d'insérer des informations dans une vue.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7378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Vues - Shell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naturellement possible de supprimer une vue et cela fonctionne comme pour une collection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 err="1">
                <a:latin typeface="Arial"/>
              </a:rPr>
              <a:t>Db</a:t>
            </a:r>
            <a:r>
              <a:rPr lang="fr-FR" sz="2400" spc="-1">
                <a:latin typeface="Arial"/>
              </a:rPr>
              <a:t>.&lt;</a:t>
            </a:r>
            <a:r>
              <a:rPr lang="fr-FR" sz="2400" spc="-1" err="1">
                <a:latin typeface="Arial"/>
              </a:rPr>
              <a:t>nom_vue</a:t>
            </a:r>
            <a:r>
              <a:rPr lang="fr-FR" sz="2400" spc="-1">
                <a:latin typeface="Arial"/>
              </a:rPr>
              <a:t>&gt;.drop()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Les vues peuvent nous permettre de filtrer les informations et de ne pas laisser la collection accessible.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cela, nous pouvons une fois de plus filtrer par colonne.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Imaginons que la date de naissance soit une donnée confidentielle, créer une vue qui ne contient que les noms et couleurs. (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aggregation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$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project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).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La méthode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find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() sur une vue renvoie un curseur comme pour une collection. Nous pouvons donc utiliser les méthodes déjà vues (sort,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limit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…) 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3156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Vues - Shell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est également possible de créer une vue qui est une jointure de plusieurs collections.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cela nous utilisons $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lookup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dans l'agrégation :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 err="1">
                <a:latin typeface="Arial"/>
              </a:rPr>
              <a:t>db.createView</a:t>
            </a:r>
            <a:r>
              <a:rPr lang="fr-FR" spc="-1">
                <a:latin typeface="Arial"/>
              </a:rPr>
              <a:t>("&lt;</a:t>
            </a:r>
            <a:r>
              <a:rPr lang="fr-FR" spc="-1" err="1">
                <a:latin typeface="Arial"/>
              </a:rPr>
              <a:t>nomVue</a:t>
            </a:r>
            <a:r>
              <a:rPr lang="fr-FR" spc="-1">
                <a:latin typeface="Arial"/>
              </a:rPr>
              <a:t>&gt;", "&lt;col1&gt;", { 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            "$</a:t>
            </a:r>
            <a:r>
              <a:rPr lang="fr-FR" spc="-1" err="1">
                <a:latin typeface="Arial"/>
              </a:rPr>
              <a:t>lookup</a:t>
            </a:r>
            <a:r>
              <a:rPr lang="fr-FR" spc="-1">
                <a:latin typeface="Arial"/>
              </a:rPr>
              <a:t>" : { 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                "</a:t>
            </a:r>
            <a:r>
              <a:rPr lang="fr-FR" spc="-1" err="1">
                <a:latin typeface="Arial"/>
              </a:rPr>
              <a:t>from</a:t>
            </a:r>
            <a:r>
              <a:rPr lang="fr-FR" spc="-1">
                <a:latin typeface="Arial"/>
              </a:rPr>
              <a:t>" : "&lt;col2&gt;", 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                "</a:t>
            </a:r>
            <a:r>
              <a:rPr lang="fr-FR" spc="-1" err="1">
                <a:latin typeface="Arial"/>
              </a:rPr>
              <a:t>localField</a:t>
            </a:r>
            <a:r>
              <a:rPr lang="fr-FR" spc="-1">
                <a:latin typeface="Arial"/>
              </a:rPr>
              <a:t>" : "&lt;champs dans col1&gt;", 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                "</a:t>
            </a:r>
            <a:r>
              <a:rPr lang="fr-FR" spc="-1" err="1">
                <a:latin typeface="Arial"/>
              </a:rPr>
              <a:t>foreignField</a:t>
            </a:r>
            <a:r>
              <a:rPr lang="fr-FR" spc="-1">
                <a:latin typeface="Arial"/>
              </a:rPr>
              <a:t>" : "&lt;Champs dans col2&gt;",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                "as" : "&lt;Nom jointure&gt;"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            }</a:t>
            </a: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        })</a:t>
            </a:r>
          </a:p>
          <a:p>
            <a:pPr marL="4320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Utilisons cette structure pour récupérer dans une vue qui conduit quoi.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404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Vues - Compass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Dans Compass, nous avons déjà vu qu'il est possible de mettre en place des agrégations.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Ces agrégations peuvent être sauvegardées de deux manières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Soit on sauvegarde le pipeline et il sera donc possible de le réutiliser pour de prochaines agrégations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Soit on sauvegarde directement l'agrégation dans une vue.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Nous avons compris que les agrégations et les vues sont fortement liées.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401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Mise en place d'une base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5421"/>
            <a:ext cx="8229240" cy="51403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Reprenons notre base de données des artistes pour la représenter en MongoDB :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565200" lvl="1">
              <a:spcAft>
                <a:spcPts val="1060"/>
              </a:spcAft>
              <a:buClr>
                <a:srgbClr val="000000"/>
              </a:buClr>
              <a:buSzPct val="45000"/>
            </a:pPr>
            <a:endParaRPr lang="fr-FR" sz="2400" spc="-1"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6EB2F5-72C5-8C64-1E5E-338872F3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35" y="1793713"/>
            <a:ext cx="5791729" cy="44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473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39169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r>
              <a:rPr lang="fr-FR" sz="3200" b="0" strike="noStrike" spc="-1">
                <a:solidFill>
                  <a:srgbClr val="376092"/>
                </a:solidFill>
                <a:latin typeface="Arial"/>
              </a:rPr>
              <a:t>Bilan</a:t>
            </a:r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242874"/>
            <a:ext cx="8229240" cy="56111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Résumé des notions abordées.</a:t>
            </a:r>
            <a:endParaRPr lang="en-US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Questions.</a:t>
            </a:r>
            <a:endParaRPr lang="en-US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Difficultés particulières ?</a:t>
            </a:r>
            <a:endParaRPr lang="en-US" sz="2400" b="0" strike="noStrike" spc="-1">
              <a:solidFill>
                <a:srgbClr val="376092"/>
              </a:solidFill>
              <a:latin typeface="Arial"/>
            </a:endParaRP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			</a:t>
            </a:r>
            <a:endParaRPr lang="en-US" sz="2400" b="0" strike="noStrike" spc="-1">
              <a:solidFill>
                <a:srgbClr val="376092"/>
              </a:solidFill>
              <a:latin typeface="Arial"/>
            </a:endParaRP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400" b="0" strike="noStrike" spc="-1">
              <a:solidFill>
                <a:srgbClr val="376092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Installation de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982494"/>
            <a:ext cx="8229240" cy="51432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reste à installer la version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shell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  <a:hlinkClick r:id="rId2"/>
              </a:rPr>
              <a:t>https://www.mongodb.com/try/download/shell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Il suffit ensuite de lancer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mongodb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version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shell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: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mongosh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Show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dbs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nous permet de voir les tables présentes.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Créons notre première base de données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Use "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nomBase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"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le moment cette base n'est pas visible car elle ne contient aucune données.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Si ce n’est déjà fait installer Compass complet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  <a:hlinkClick r:id="rId3"/>
              </a:rPr>
              <a:t>https://www.mongodb.com/try/download/compass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Ceci devrait installer l'application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mongoDBCompass</a:t>
            </a: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01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Installation de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Pour plus de fonctionnalités, nous allons aussi installer les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Databases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tools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: https://www.mongodb.com/try/download/database-tools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Ces outils vont nous permettre de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Importer/Exporter des données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Créer des fichiers dump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Obtenir des stats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Vous pouvez copier les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éxécutables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dans le répertoire bin de </a:t>
            </a: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mongodb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.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spc="-1">
              <a:solidFill>
                <a:srgbClr val="376092"/>
              </a:solidFill>
              <a:latin typeface="Arial"/>
            </a:endParaRP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81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z="3200" spc="-1">
                <a:solidFill>
                  <a:srgbClr val="376092"/>
                </a:solidFill>
                <a:latin typeface="Arial"/>
              </a:rPr>
              <a:t>Installation de MongoDB</a:t>
            </a:r>
          </a:p>
          <a:p>
            <a:endParaRPr lang="en-US" sz="3200" b="0" strike="noStrike" spc="-1">
              <a:solidFill>
                <a:srgbClr val="376092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err="1">
                <a:solidFill>
                  <a:srgbClr val="376092"/>
                </a:solidFill>
                <a:latin typeface="Arial"/>
              </a:rPr>
              <a:t>mongoDBCompass</a:t>
            </a:r>
            <a:r>
              <a:rPr lang="fr-FR" sz="2400" spc="-1">
                <a:solidFill>
                  <a:srgbClr val="376092"/>
                </a:solidFill>
                <a:latin typeface="Arial"/>
              </a:rPr>
              <a:t> indique les bases de données de base de MongoDB (admin, config, local).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Créons une nouvelle base de données de test contenant une collection.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376092"/>
                </a:solidFill>
                <a:latin typeface="Arial"/>
              </a:rPr>
              <a:t>Nous allons créer un document :</a:t>
            </a:r>
          </a:p>
          <a:p>
            <a:pPr marL="889200" lvl="1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  <a:latin typeface="Arial"/>
              </a:rPr>
              <a:t>ADD DATA &gt; Insert Document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{  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	"_id": {    "$</a:t>
            </a:r>
            <a:r>
              <a:rPr lang="fr-FR" spc="-1" err="1">
                <a:latin typeface="Arial"/>
              </a:rPr>
              <a:t>oid</a:t>
            </a:r>
            <a:r>
              <a:rPr lang="fr-FR" spc="-1">
                <a:latin typeface="Arial"/>
              </a:rPr>
              <a:t>": "627a203cafe1a285d96e6170"  },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	"</a:t>
            </a:r>
            <a:r>
              <a:rPr lang="fr-FR" spc="-1" err="1">
                <a:latin typeface="Arial"/>
              </a:rPr>
              <a:t>name</a:t>
            </a:r>
            <a:r>
              <a:rPr lang="fr-FR" spc="-1">
                <a:latin typeface="Arial"/>
              </a:rPr>
              <a:t>" : "Tom",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	"</a:t>
            </a:r>
            <a:r>
              <a:rPr lang="fr-FR" spc="-1" err="1">
                <a:latin typeface="Arial"/>
              </a:rPr>
              <a:t>lastname</a:t>
            </a:r>
            <a:r>
              <a:rPr lang="fr-FR" spc="-1">
                <a:latin typeface="Arial"/>
              </a:rPr>
              <a:t>" : "</a:t>
            </a:r>
            <a:r>
              <a:rPr lang="fr-FR" spc="-1" err="1">
                <a:latin typeface="Arial"/>
              </a:rPr>
              <a:t>Bombadil</a:t>
            </a:r>
            <a:r>
              <a:rPr lang="fr-FR" spc="-1">
                <a:latin typeface="Arial"/>
              </a:rPr>
              <a:t>"</a:t>
            </a:r>
          </a:p>
          <a:p>
            <a:pPr marL="108000">
              <a:spcAft>
                <a:spcPts val="1060"/>
              </a:spcAft>
              <a:buClr>
                <a:srgbClr val="000000"/>
              </a:buClr>
              <a:buSzPct val="45000"/>
            </a:pPr>
            <a:r>
              <a:rPr lang="fr-FR" spc="-1">
                <a:latin typeface="Arial"/>
              </a:rPr>
              <a:t>}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>
                <a:solidFill>
                  <a:srgbClr val="376092"/>
                </a:solidFill>
              </a:rPr>
              <a:t>Essayons d'insérer des enregistrements différents.</a:t>
            </a: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  <a:p>
            <a:pPr marL="432000" indent="-324000" algn="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400" b="0" strike="noStrike" spc="-1">
              <a:solidFill>
                <a:srgbClr val="37609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98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34446308C6F04EA105D5E9182B8AE8" ma:contentTypeVersion="12" ma:contentTypeDescription="Crée un document." ma:contentTypeScope="" ma:versionID="6534ae0a11f131844f177bb1c69cfbbb">
  <xsd:schema xmlns:xsd="http://www.w3.org/2001/XMLSchema" xmlns:xs="http://www.w3.org/2001/XMLSchema" xmlns:p="http://schemas.microsoft.com/office/2006/metadata/properties" xmlns:ns2="1ec2da86-5f62-43da-8d72-7ed239a3d4f2" xmlns:ns3="5980cb3a-0623-49e8-aa2d-506ecdcc4f68" targetNamespace="http://schemas.microsoft.com/office/2006/metadata/properties" ma:root="true" ma:fieldsID="c3f2c039d8f0115b1882c651393ee08d" ns2:_="" ns3:_="">
    <xsd:import namespace="1ec2da86-5f62-43da-8d72-7ed239a3d4f2"/>
    <xsd:import namespace="5980cb3a-0623-49e8-aa2d-506ecdcc4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2da86-5f62-43da-8d72-7ed239a3d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0cb3a-0623-49e8-aa2d-506ecdcc4f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745e83-f720-4f6b-849e-1e8fdd91bf79}" ma:internalName="TaxCatchAll" ma:showField="CatchAllData" ma:web="5980cb3a-0623-49e8-aa2d-506ecdcc4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80cb3a-0623-49e8-aa2d-506ecdcc4f68" xsi:nil="true"/>
    <lcf76f155ced4ddcb4097134ff3c332f xmlns="1ec2da86-5f62-43da-8d72-7ed239a3d4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31BA29-E29E-4F9D-B023-EF665BF43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F5D663-42CC-4DB1-AFF1-ABC40D91D67B}">
  <ds:schemaRefs>
    <ds:schemaRef ds:uri="1ec2da86-5f62-43da-8d72-7ed239a3d4f2"/>
    <ds:schemaRef ds:uri="5980cb3a-0623-49e8-aa2d-506ecdcc4f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093557F-18F5-4523-A247-7BD1088847DA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1ec2da86-5f62-43da-8d72-7ed239a3d4f2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980cb3a-0623-49e8-aa2d-506ecdcc4f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5280</Words>
  <Application>Microsoft Office PowerPoint</Application>
  <PresentationFormat>Affichage à l'écran (4:3)</PresentationFormat>
  <Paragraphs>905</Paragraphs>
  <Slides>65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65</vt:i4>
      </vt:variant>
    </vt:vector>
  </HeadingPairs>
  <TitlesOfParts>
    <vt:vector size="7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1-0020 - Template - Clean Wavy (blue)</dc:title>
  <dc:subject/>
  <dc:creator/>
  <dc:description>Free template released by Showeet.</dc:description>
  <cp:lastModifiedBy>HUBER Jean-Francçois</cp:lastModifiedBy>
  <cp:revision>1</cp:revision>
  <dcterms:created xsi:type="dcterms:W3CDTF">2012-01-17T22:15:29Z</dcterms:created>
  <dcterms:modified xsi:type="dcterms:W3CDTF">2023-01-13T13:59:49Z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">
    <vt:lpwstr>Templates</vt:lpwstr>
  </property>
  <property fmtid="{D5CDD505-2E9C-101B-9397-08002B2CF9AE}" pid="3" name="Conditions of use">
    <vt:lpwstr>http://creativecommons.org/licenses/by-nd/3.0/</vt:lpwstr>
  </property>
  <property fmtid="{D5CDD505-2E9C-101B-9397-08002B2CF9AE}" pid="4" name="Copyright">
    <vt:lpwstr>© Copyright Showeet.com</vt:lpwstr>
  </property>
  <property fmtid="{D5CDD505-2E9C-101B-9397-08002B2CF9AE}" pid="5" name="ID">
    <vt:lpwstr>#1-0020</vt:lpwstr>
  </property>
  <property fmtid="{D5CDD505-2E9C-101B-9397-08002B2CF9AE}" pid="6" name="Source">
    <vt:lpwstr>http://www.showeet.com</vt:lpwstr>
  </property>
  <property fmtid="{D5CDD505-2E9C-101B-9397-08002B2CF9AE}" pid="7" name="ContentTypeId">
    <vt:lpwstr>0x0101005434446308C6F04EA105D5E9182B8AE8</vt:lpwstr>
  </property>
  <property fmtid="{D5CDD505-2E9C-101B-9397-08002B2CF9AE}" pid="8" name="MediaServiceImageTags">
    <vt:lpwstr/>
  </property>
</Properties>
</file>