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9"/>
  </p:notesMasterIdLst>
  <p:sldIdLst>
    <p:sldId id="256" r:id="rId4"/>
    <p:sldId id="257" r:id="rId5"/>
    <p:sldId id="323" r:id="rId6"/>
    <p:sldId id="344" r:id="rId7"/>
    <p:sldId id="343" r:id="rId8"/>
    <p:sldId id="352" r:id="rId9"/>
    <p:sldId id="345" r:id="rId10"/>
    <p:sldId id="354" r:id="rId11"/>
    <p:sldId id="346" r:id="rId12"/>
    <p:sldId id="355" r:id="rId13"/>
    <p:sldId id="356" r:id="rId14"/>
    <p:sldId id="347" r:id="rId15"/>
    <p:sldId id="348" r:id="rId16"/>
    <p:sldId id="357" r:id="rId17"/>
    <p:sldId id="349" r:id="rId18"/>
    <p:sldId id="358" r:id="rId19"/>
    <p:sldId id="359" r:id="rId20"/>
    <p:sldId id="360" r:id="rId21"/>
    <p:sldId id="350" r:id="rId22"/>
    <p:sldId id="361" r:id="rId23"/>
    <p:sldId id="351" r:id="rId24"/>
    <p:sldId id="362" r:id="rId25"/>
    <p:sldId id="363" r:id="rId26"/>
    <p:sldId id="364" r:id="rId27"/>
    <p:sldId id="365" r:id="rId28"/>
    <p:sldId id="366" r:id="rId29"/>
    <p:sldId id="367" r:id="rId30"/>
    <p:sldId id="368" r:id="rId31"/>
    <p:sldId id="369" r:id="rId32"/>
    <p:sldId id="370" r:id="rId33"/>
    <p:sldId id="371" r:id="rId34"/>
    <p:sldId id="377" r:id="rId35"/>
    <p:sldId id="372" r:id="rId36"/>
    <p:sldId id="378" r:id="rId37"/>
    <p:sldId id="379" r:id="rId38"/>
    <p:sldId id="373" r:id="rId39"/>
    <p:sldId id="380" r:id="rId40"/>
    <p:sldId id="374" r:id="rId41"/>
    <p:sldId id="381" r:id="rId42"/>
    <p:sldId id="375" r:id="rId43"/>
    <p:sldId id="382" r:id="rId44"/>
    <p:sldId id="376" r:id="rId45"/>
    <p:sldId id="383" r:id="rId46"/>
    <p:sldId id="384" r:id="rId47"/>
    <p:sldId id="281" r:id="rId48"/>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108" d="100"/>
          <a:sy n="108" d="100"/>
        </p:scale>
        <p:origin x="1704" y="126"/>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ustomXml" Target="../customXml/item3.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21/10/2021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mailto:dupond@fai.fr" TargetMode="External"/><Relationship Id="rId2" Type="http://schemas.openxmlformats.org/officeDocument/2006/relationships/hyperlink" Target="mailto:durand@fai.fr" TargetMode="External"/><Relationship Id="rId1" Type="http://schemas.openxmlformats.org/officeDocument/2006/relationships/slideLayout" Target="../slideLayouts/slideLayout15.xml"/><Relationship Id="rId5" Type="http://schemas.openxmlformats.org/officeDocument/2006/relationships/hyperlink" Target="mailto:michel@fai.fr" TargetMode="External"/><Relationship Id="rId4" Type="http://schemas.openxmlformats.org/officeDocument/2006/relationships/hyperlink" Target="mailto:martin@fai.fr"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mailto:dupond@fai.fr" TargetMode="External"/><Relationship Id="rId2" Type="http://schemas.openxmlformats.org/officeDocument/2006/relationships/hyperlink" Target="mailto:durand@fai.fr" TargetMode="External"/><Relationship Id="rId1" Type="http://schemas.openxmlformats.org/officeDocument/2006/relationships/slideLayout" Target="../slideLayouts/slideLayout15.xml"/><Relationship Id="rId5" Type="http://schemas.openxmlformats.org/officeDocument/2006/relationships/hyperlink" Target="mailto:michel@fai.fr" TargetMode="External"/><Relationship Id="rId4" Type="http://schemas.openxmlformats.org/officeDocument/2006/relationships/hyperlink" Target="mailto:martin@fai.fr"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spc="-1" dirty="0">
                <a:solidFill>
                  <a:srgbClr val="376092"/>
                </a:solidFill>
                <a:latin typeface="Arial"/>
              </a:rPr>
              <a:t>Vers le modèle physique</a:t>
            </a:r>
            <a:r>
              <a:rPr lang="fr-FR" sz="4400" b="0" strike="noStrike" spc="-1" dirty="0">
                <a:solidFill>
                  <a:srgbClr val="376092"/>
                </a:solidFill>
                <a:latin typeface="Arial"/>
              </a:rPr>
              <a:t> </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a:t>
            </a: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 optionnel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ce genre de cas, il y a plusieurs solutions. Il faut essayer de limiter la place perdue. Si la majorité des livres appartiennent à une série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5" name="Image 4">
            <a:extLst>
              <a:ext uri="{FF2B5EF4-FFF2-40B4-BE49-F238E27FC236}">
                <a16:creationId xmlns:a16="http://schemas.microsoft.com/office/drawing/2014/main" id="{F2AF622A-280B-4EC8-B6E6-F5D4F6C76733}"/>
              </a:ext>
            </a:extLst>
          </p:cNvPr>
          <p:cNvPicPr>
            <a:picLocks noChangeAspect="1"/>
          </p:cNvPicPr>
          <p:nvPr/>
        </p:nvPicPr>
        <p:blipFill>
          <a:blip r:embed="rId2"/>
          <a:stretch>
            <a:fillRect/>
          </a:stretch>
        </p:blipFill>
        <p:spPr>
          <a:xfrm>
            <a:off x="404632" y="2729190"/>
            <a:ext cx="8334375" cy="1914525"/>
          </a:xfrm>
          <a:prstGeom prst="rect">
            <a:avLst/>
          </a:prstGeom>
        </p:spPr>
      </p:pic>
      <p:graphicFrame>
        <p:nvGraphicFramePr>
          <p:cNvPr id="7" name="Tableau 6">
            <a:extLst>
              <a:ext uri="{FF2B5EF4-FFF2-40B4-BE49-F238E27FC236}">
                <a16:creationId xmlns:a16="http://schemas.microsoft.com/office/drawing/2014/main" id="{4626DA63-A411-4E03-8868-1D661540352E}"/>
              </a:ext>
            </a:extLst>
          </p:cNvPr>
          <p:cNvGraphicFramePr>
            <a:graphicFrameLocks noGrp="1"/>
          </p:cNvGraphicFramePr>
          <p:nvPr>
            <p:extLst>
              <p:ext uri="{D42A27DB-BD31-4B8C-83A1-F6EECF244321}">
                <p14:modId xmlns:p14="http://schemas.microsoft.com/office/powerpoint/2010/main" val="650591061"/>
              </p:ext>
            </p:extLst>
          </p:nvPr>
        </p:nvGraphicFramePr>
        <p:xfrm>
          <a:off x="483124" y="4549938"/>
          <a:ext cx="8229599" cy="1758702"/>
        </p:xfrm>
        <a:graphic>
          <a:graphicData uri="http://schemas.openxmlformats.org/drawingml/2006/table">
            <a:tbl>
              <a:tblPr/>
              <a:tblGrid>
                <a:gridCol w="838045">
                  <a:extLst>
                    <a:ext uri="{9D8B030D-6E8A-4147-A177-3AD203B41FA5}">
                      <a16:colId xmlns:a16="http://schemas.microsoft.com/office/drawing/2014/main" val="1286241306"/>
                    </a:ext>
                  </a:extLst>
                </a:gridCol>
                <a:gridCol w="2723646">
                  <a:extLst>
                    <a:ext uri="{9D8B030D-6E8A-4147-A177-3AD203B41FA5}">
                      <a16:colId xmlns:a16="http://schemas.microsoft.com/office/drawing/2014/main" val="2629678675"/>
                    </a:ext>
                  </a:extLst>
                </a:gridCol>
                <a:gridCol w="804523">
                  <a:extLst>
                    <a:ext uri="{9D8B030D-6E8A-4147-A177-3AD203B41FA5}">
                      <a16:colId xmlns:a16="http://schemas.microsoft.com/office/drawing/2014/main" val="283572368"/>
                    </a:ext>
                  </a:extLst>
                </a:gridCol>
                <a:gridCol w="670435">
                  <a:extLst>
                    <a:ext uri="{9D8B030D-6E8A-4147-A177-3AD203B41FA5}">
                      <a16:colId xmlns:a16="http://schemas.microsoft.com/office/drawing/2014/main" val="810826350"/>
                    </a:ext>
                  </a:extLst>
                </a:gridCol>
                <a:gridCol w="804523">
                  <a:extLst>
                    <a:ext uri="{9D8B030D-6E8A-4147-A177-3AD203B41FA5}">
                      <a16:colId xmlns:a16="http://schemas.microsoft.com/office/drawing/2014/main" val="2813942113"/>
                    </a:ext>
                  </a:extLst>
                </a:gridCol>
                <a:gridCol w="2388427">
                  <a:extLst>
                    <a:ext uri="{9D8B030D-6E8A-4147-A177-3AD203B41FA5}">
                      <a16:colId xmlns:a16="http://schemas.microsoft.com/office/drawing/2014/main" val="3828749071"/>
                    </a:ext>
                  </a:extLst>
                </a:gridCol>
              </a:tblGrid>
              <a:tr h="293117">
                <a:tc gridSpan="2">
                  <a:txBody>
                    <a:bodyPr/>
                    <a:lstStyle/>
                    <a:p>
                      <a:pPr algn="ctr" fontAlgn="b"/>
                      <a:r>
                        <a:rPr lang="fr-FR" sz="1800" b="0" i="0" u="none" strike="noStrike">
                          <a:solidFill>
                            <a:srgbClr val="FFFFFF"/>
                          </a:solidFill>
                          <a:effectLst/>
                          <a:latin typeface="Calibri" panose="020F0502020204030204" pitchFamily="34" charset="0"/>
                        </a:rPr>
                        <a:t>Livre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ctr" fontAlgn="b"/>
                      <a:r>
                        <a:rPr lang="fr-FR" sz="1800" b="0" i="0" u="none" strike="noStrike">
                          <a:solidFill>
                            <a:srgbClr val="FFFFFF"/>
                          </a:solidFill>
                          <a:effectLst/>
                          <a:latin typeface="Calibri" panose="020F0502020204030204" pitchFamily="34" charset="0"/>
                        </a:rPr>
                        <a:t> </a:t>
                      </a:r>
                    </a:p>
                  </a:txBody>
                  <a:tcPr marL="8375" marR="8375" marT="8375" marB="0" anchor="b">
                    <a:lnL w="6350" cap="flat" cmpd="sng" algn="ctr">
                      <a:solidFill>
                        <a:srgbClr val="000000"/>
                      </a:solidFill>
                      <a:prstDash val="solid"/>
                      <a:round/>
                      <a:headEnd type="none" w="med" len="med"/>
                      <a:tailEnd type="none" w="med" len="med"/>
                    </a:lnL>
                    <a:lnR>
                      <a:noFill/>
                    </a:lnR>
                    <a:lnT>
                      <a:noFill/>
                    </a:lnT>
                    <a:lnB>
                      <a:noFill/>
                    </a:lnB>
                    <a:solidFill>
                      <a:srgbClr val="000000"/>
                    </a:solidFill>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800" b="0" i="0" u="none" strike="noStrike">
                          <a:solidFill>
                            <a:srgbClr val="FFFFFF"/>
                          </a:solidFill>
                          <a:effectLst/>
                          <a:latin typeface="Calibri" panose="020F0502020204030204" pitchFamily="34" charset="0"/>
                        </a:rPr>
                        <a:t>Série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2349734739"/>
                  </a:ext>
                </a:extLst>
              </a:tr>
              <a:tr h="293117">
                <a:tc>
                  <a:txBody>
                    <a:bodyPr/>
                    <a:lstStyle/>
                    <a:p>
                      <a:pPr algn="ctr" fontAlgn="b"/>
                      <a:r>
                        <a:rPr lang="fr-FR" sz="1800" b="0" i="0" u="none" strike="noStrike">
                          <a:solidFill>
                            <a:srgbClr val="FFFFFF"/>
                          </a:solidFill>
                          <a:effectLst/>
                          <a:latin typeface="Calibri" panose="020F0502020204030204" pitchFamily="34" charset="0"/>
                        </a:rPr>
                        <a:t>ref_livre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titre_livre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id_série</a:t>
                      </a:r>
                    </a:p>
                  </a:txBody>
                  <a:tcPr marL="8375" marR="8375" marT="837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800" b="0" i="0" u="none" strike="noStrike">
                          <a:solidFill>
                            <a:srgbClr val="FFFFFF"/>
                          </a:solidFill>
                          <a:effectLst/>
                          <a:latin typeface="Calibri" panose="020F0502020204030204" pitchFamily="34" charset="0"/>
                        </a:rPr>
                        <a:t>id_série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nom_série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14398095"/>
                  </a:ext>
                </a:extLst>
              </a:tr>
              <a:tr h="293117">
                <a:tc>
                  <a:txBody>
                    <a:bodyPr/>
                    <a:lstStyle/>
                    <a:p>
                      <a:pPr algn="r" fontAlgn="b"/>
                      <a:r>
                        <a:rPr lang="fr-FR" sz="1800" b="0" i="0" u="none" strike="noStrike">
                          <a:solidFill>
                            <a:srgbClr val="000000"/>
                          </a:solidFill>
                          <a:effectLst/>
                          <a:latin typeface="Calibri" panose="020F0502020204030204" pitchFamily="34" charset="0"/>
                        </a:rPr>
                        <a:t>1</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La communauté de l'anneau</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101</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101</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Le seigneur des Anneaux</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962185"/>
                  </a:ext>
                </a:extLst>
              </a:tr>
              <a:tr h="293117">
                <a:tc>
                  <a:txBody>
                    <a:bodyPr/>
                    <a:lstStyle/>
                    <a:p>
                      <a:pPr algn="r" fontAlgn="b"/>
                      <a:r>
                        <a:rPr lang="fr-FR" sz="1800" b="0" i="0" u="none" strike="noStrike">
                          <a:solidFill>
                            <a:srgbClr val="000000"/>
                          </a:solidFill>
                          <a:effectLst/>
                          <a:latin typeface="Calibri" panose="020F0502020204030204" pitchFamily="34" charset="0"/>
                        </a:rPr>
                        <a:t>2</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Le retour du roi</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101</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102</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Le cycle des robots</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1185779"/>
                  </a:ext>
                </a:extLst>
              </a:tr>
              <a:tr h="293117">
                <a:tc>
                  <a:txBody>
                    <a:bodyPr/>
                    <a:lstStyle/>
                    <a:p>
                      <a:pPr algn="r" fontAlgn="b"/>
                      <a:r>
                        <a:rPr lang="fr-FR" sz="1800" b="0" i="0" u="none" strike="noStrike">
                          <a:solidFill>
                            <a:srgbClr val="000000"/>
                          </a:solidFill>
                          <a:effectLst/>
                          <a:latin typeface="Calibri" panose="020F0502020204030204" pitchFamily="34" charset="0"/>
                        </a:rPr>
                        <a:t>3</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Les Robots</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102</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103</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L'assassin royal</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526143"/>
                  </a:ext>
                </a:extLst>
              </a:tr>
              <a:tr h="293117">
                <a:tc>
                  <a:txBody>
                    <a:bodyPr/>
                    <a:lstStyle/>
                    <a:p>
                      <a:pPr algn="r" fontAlgn="b"/>
                      <a:r>
                        <a:rPr lang="fr-FR" sz="1800" b="0" i="0" u="none" strike="noStrike">
                          <a:solidFill>
                            <a:srgbClr val="000000"/>
                          </a:solidFill>
                          <a:effectLst/>
                          <a:latin typeface="Calibri" panose="020F0502020204030204" pitchFamily="34" charset="0"/>
                        </a:rPr>
                        <a:t>4</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Neverwhere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NULL</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104</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Hunger Games</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9298737"/>
                  </a:ext>
                </a:extLst>
              </a:tr>
            </a:tbl>
          </a:graphicData>
        </a:graphic>
      </p:graphicFrame>
    </p:spTree>
    <p:extLst>
      <p:ext uri="{BB962C8B-B14F-4D97-AF65-F5344CB8AC3E}">
        <p14:creationId xmlns:p14="http://schemas.microsoft.com/office/powerpoint/2010/main" val="334232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 optionnel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seconde solution est à privilégier dans le cas ou peu de livres appartiennent à une série, toujours dans un soucis d’éviter une majorité de champs vides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23670073-7D92-4CF9-8C48-EA10003482A9}"/>
              </a:ext>
            </a:extLst>
          </p:cNvPr>
          <p:cNvPicPr>
            <a:picLocks noChangeAspect="1"/>
          </p:cNvPicPr>
          <p:nvPr/>
        </p:nvPicPr>
        <p:blipFill>
          <a:blip r:embed="rId2"/>
          <a:stretch>
            <a:fillRect/>
          </a:stretch>
        </p:blipFill>
        <p:spPr>
          <a:xfrm>
            <a:off x="540273" y="2854494"/>
            <a:ext cx="8172450" cy="1362075"/>
          </a:xfrm>
          <a:prstGeom prst="rect">
            <a:avLst/>
          </a:prstGeom>
        </p:spPr>
      </p:pic>
      <p:graphicFrame>
        <p:nvGraphicFramePr>
          <p:cNvPr id="6" name="Tableau 5">
            <a:extLst>
              <a:ext uri="{FF2B5EF4-FFF2-40B4-BE49-F238E27FC236}">
                <a16:creationId xmlns:a16="http://schemas.microsoft.com/office/drawing/2014/main" id="{669A8865-8D07-4F35-9328-4B17DBFE5EC4}"/>
              </a:ext>
            </a:extLst>
          </p:cNvPr>
          <p:cNvGraphicFramePr>
            <a:graphicFrameLocks noGrp="1"/>
          </p:cNvGraphicFramePr>
          <p:nvPr>
            <p:extLst>
              <p:ext uri="{D42A27DB-BD31-4B8C-83A1-F6EECF244321}">
                <p14:modId xmlns:p14="http://schemas.microsoft.com/office/powerpoint/2010/main" val="227549259"/>
              </p:ext>
            </p:extLst>
          </p:nvPr>
        </p:nvGraphicFramePr>
        <p:xfrm>
          <a:off x="483123" y="4727652"/>
          <a:ext cx="8229600" cy="1486422"/>
        </p:xfrm>
        <a:graphic>
          <a:graphicData uri="http://schemas.openxmlformats.org/drawingml/2006/table">
            <a:tbl>
              <a:tblPr/>
              <a:tblGrid>
                <a:gridCol w="708227">
                  <a:extLst>
                    <a:ext uri="{9D8B030D-6E8A-4147-A177-3AD203B41FA5}">
                      <a16:colId xmlns:a16="http://schemas.microsoft.com/office/drawing/2014/main" val="1917140134"/>
                    </a:ext>
                  </a:extLst>
                </a:gridCol>
                <a:gridCol w="2301739">
                  <a:extLst>
                    <a:ext uri="{9D8B030D-6E8A-4147-A177-3AD203B41FA5}">
                      <a16:colId xmlns:a16="http://schemas.microsoft.com/office/drawing/2014/main" val="1484009147"/>
                    </a:ext>
                  </a:extLst>
                </a:gridCol>
                <a:gridCol w="566582">
                  <a:extLst>
                    <a:ext uri="{9D8B030D-6E8A-4147-A177-3AD203B41FA5}">
                      <a16:colId xmlns:a16="http://schemas.microsoft.com/office/drawing/2014/main" val="3150557221"/>
                    </a:ext>
                  </a:extLst>
                </a:gridCol>
                <a:gridCol w="708227">
                  <a:extLst>
                    <a:ext uri="{9D8B030D-6E8A-4147-A177-3AD203B41FA5}">
                      <a16:colId xmlns:a16="http://schemas.microsoft.com/office/drawing/2014/main" val="484102672"/>
                    </a:ext>
                  </a:extLst>
                </a:gridCol>
                <a:gridCol w="679898">
                  <a:extLst>
                    <a:ext uri="{9D8B030D-6E8A-4147-A177-3AD203B41FA5}">
                      <a16:colId xmlns:a16="http://schemas.microsoft.com/office/drawing/2014/main" val="2539717705"/>
                    </a:ext>
                  </a:extLst>
                </a:gridCol>
                <a:gridCol w="566582">
                  <a:extLst>
                    <a:ext uri="{9D8B030D-6E8A-4147-A177-3AD203B41FA5}">
                      <a16:colId xmlns:a16="http://schemas.microsoft.com/office/drawing/2014/main" val="3709020487"/>
                    </a:ext>
                  </a:extLst>
                </a:gridCol>
                <a:gridCol w="679898">
                  <a:extLst>
                    <a:ext uri="{9D8B030D-6E8A-4147-A177-3AD203B41FA5}">
                      <a16:colId xmlns:a16="http://schemas.microsoft.com/office/drawing/2014/main" val="4060119608"/>
                    </a:ext>
                  </a:extLst>
                </a:gridCol>
                <a:gridCol w="2018447">
                  <a:extLst>
                    <a:ext uri="{9D8B030D-6E8A-4147-A177-3AD203B41FA5}">
                      <a16:colId xmlns:a16="http://schemas.microsoft.com/office/drawing/2014/main" val="3179867586"/>
                    </a:ext>
                  </a:extLst>
                </a:gridCol>
              </a:tblGrid>
              <a:tr h="247737">
                <a:tc gridSpan="2">
                  <a:txBody>
                    <a:bodyPr/>
                    <a:lstStyle/>
                    <a:p>
                      <a:pPr algn="ctr" fontAlgn="b"/>
                      <a:r>
                        <a:rPr lang="fr-FR" sz="1500" b="0" i="0" u="none" strike="noStrike">
                          <a:solidFill>
                            <a:srgbClr val="FFFFFF"/>
                          </a:solidFill>
                          <a:effectLst/>
                          <a:latin typeface="Calibri" panose="020F0502020204030204" pitchFamily="34" charset="0"/>
                        </a:rPr>
                        <a:t>Livre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b"/>
                      <a:r>
                        <a:rPr lang="fr-FR" sz="1500" b="0" i="0" u="none" strike="noStrike">
                          <a:solidFill>
                            <a:srgbClr val="FFFFFF"/>
                          </a:solidFill>
                          <a:effectLst/>
                          <a:latin typeface="Calibri" panose="020F0502020204030204" pitchFamily="34" charset="0"/>
                        </a:rPr>
                        <a:t>compose</a:t>
                      </a:r>
                    </a:p>
                  </a:txBody>
                  <a:tcPr marL="7078" marR="7078" marT="7078"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500" b="0" i="0" u="none" strike="noStrike">
                          <a:solidFill>
                            <a:srgbClr val="FFFFFF"/>
                          </a:solidFill>
                          <a:effectLst/>
                          <a:latin typeface="Calibri" panose="020F0502020204030204" pitchFamily="34" charset="0"/>
                        </a:rPr>
                        <a:t>Série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637424915"/>
                  </a:ext>
                </a:extLst>
              </a:tr>
              <a:tr h="247737">
                <a:tc>
                  <a:txBody>
                    <a:bodyPr/>
                    <a:lstStyle/>
                    <a:p>
                      <a:pPr algn="ctr" fontAlgn="b"/>
                      <a:r>
                        <a:rPr lang="fr-FR" sz="1500" b="0" i="0" u="none" strike="noStrike">
                          <a:solidFill>
                            <a:srgbClr val="FFFFFF"/>
                          </a:solidFill>
                          <a:effectLst/>
                          <a:latin typeface="Calibri" panose="020F0502020204030204" pitchFamily="34" charset="0"/>
                        </a:rPr>
                        <a:t>ref_livre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titre_livre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500" b="0" i="0" u="none" strike="noStrike">
                          <a:solidFill>
                            <a:srgbClr val="FFFFFF"/>
                          </a:solidFill>
                          <a:effectLst/>
                          <a:latin typeface="Calibri" panose="020F0502020204030204" pitchFamily="34" charset="0"/>
                        </a:rPr>
                        <a:t>ref_livre</a:t>
                      </a:r>
                    </a:p>
                  </a:txBody>
                  <a:tcPr marL="7078" marR="7078" marT="7078"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id_série</a:t>
                      </a:r>
                    </a:p>
                  </a:txBody>
                  <a:tcPr marL="7078" marR="7078" marT="7078"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500" b="0" i="0" u="none" strike="noStrike">
                          <a:solidFill>
                            <a:srgbClr val="FFFFFF"/>
                          </a:solidFill>
                          <a:effectLst/>
                          <a:latin typeface="Calibri" panose="020F0502020204030204" pitchFamily="34" charset="0"/>
                        </a:rPr>
                        <a:t>id_série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nom_série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76871762"/>
                  </a:ext>
                </a:extLst>
              </a:tr>
              <a:tr h="247737">
                <a:tc>
                  <a:txBody>
                    <a:bodyPr/>
                    <a:lstStyle/>
                    <a:p>
                      <a:pPr algn="r" fontAlgn="b"/>
                      <a:r>
                        <a:rPr lang="fr-FR" sz="1500" b="0" i="0" u="none" strike="noStrike">
                          <a:solidFill>
                            <a:srgbClr val="000000"/>
                          </a:solidFill>
                          <a:effectLst/>
                          <a:latin typeface="Calibri" panose="020F0502020204030204" pitchFamily="34" charset="0"/>
                        </a:rPr>
                        <a:t>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La communauté de l'anneau</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500" b="0" i="0" u="none" strike="noStrike">
                          <a:solidFill>
                            <a:srgbClr val="000000"/>
                          </a:solidFill>
                          <a:effectLst/>
                          <a:latin typeface="Calibri" panose="020F0502020204030204" pitchFamily="34" charset="0"/>
                        </a:rPr>
                        <a:t>101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101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Le seigneur des Anneaux</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976797"/>
                  </a:ext>
                </a:extLst>
              </a:tr>
              <a:tr h="247737">
                <a:tc>
                  <a:txBody>
                    <a:bodyPr/>
                    <a:lstStyle/>
                    <a:p>
                      <a:pPr algn="r" fontAlgn="b"/>
                      <a:r>
                        <a:rPr lang="fr-FR" sz="1500" b="0" i="0" u="none" strike="noStrike">
                          <a:solidFill>
                            <a:srgbClr val="000000"/>
                          </a:solidFill>
                          <a:effectLst/>
                          <a:latin typeface="Calibri" panose="020F0502020204030204" pitchFamily="34" charset="0"/>
                        </a:rPr>
                        <a:t>2</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Le retour du roi</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2</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500" b="0" i="0" u="none" strike="noStrike">
                          <a:solidFill>
                            <a:srgbClr val="000000"/>
                          </a:solidFill>
                          <a:effectLst/>
                          <a:latin typeface="Calibri" panose="020F0502020204030204" pitchFamily="34" charset="0"/>
                        </a:rPr>
                        <a:t>101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102</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Le cycle des robots</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5536109"/>
                  </a:ext>
                </a:extLst>
              </a:tr>
              <a:tr h="247737">
                <a:tc>
                  <a:txBody>
                    <a:bodyPr/>
                    <a:lstStyle/>
                    <a:p>
                      <a:pPr algn="r" fontAlgn="b"/>
                      <a:r>
                        <a:rPr lang="fr-FR" sz="1500" b="0" i="0" u="none" strike="noStrike">
                          <a:solidFill>
                            <a:srgbClr val="000000"/>
                          </a:solidFill>
                          <a:effectLst/>
                          <a:latin typeface="Calibri" panose="020F0502020204030204" pitchFamily="34" charset="0"/>
                        </a:rPr>
                        <a:t>3</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Les Robots</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3</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500" b="0" i="0" u="none" strike="noStrike">
                          <a:solidFill>
                            <a:srgbClr val="000000"/>
                          </a:solidFill>
                          <a:effectLst/>
                          <a:latin typeface="Calibri" panose="020F0502020204030204" pitchFamily="34" charset="0"/>
                        </a:rPr>
                        <a:t>102</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103</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L'assassin royal</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231396"/>
                  </a:ext>
                </a:extLst>
              </a:tr>
              <a:tr h="247737">
                <a:tc>
                  <a:txBody>
                    <a:bodyPr/>
                    <a:lstStyle/>
                    <a:p>
                      <a:pPr algn="r" fontAlgn="b"/>
                      <a:r>
                        <a:rPr lang="fr-FR" sz="1500" b="0" i="0" u="none" strike="noStrike">
                          <a:solidFill>
                            <a:srgbClr val="000000"/>
                          </a:solidFill>
                          <a:effectLst/>
                          <a:latin typeface="Calibri" panose="020F0502020204030204" pitchFamily="34" charset="0"/>
                        </a:rPr>
                        <a:t>4</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Neverwhere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7078" marR="7078" marT="70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7078" marR="7078" marT="70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104</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dirty="0">
                          <a:solidFill>
                            <a:srgbClr val="000000"/>
                          </a:solidFill>
                          <a:effectLst/>
                          <a:latin typeface="Calibri" panose="020F0502020204030204" pitchFamily="34" charset="0"/>
                        </a:rPr>
                        <a:t>Hunger Games</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431538"/>
                  </a:ext>
                </a:extLst>
              </a:tr>
            </a:tbl>
          </a:graphicData>
        </a:graphic>
      </p:graphicFrame>
    </p:spTree>
    <p:extLst>
      <p:ext uri="{BB962C8B-B14F-4D97-AF65-F5344CB8AC3E}">
        <p14:creationId xmlns:p14="http://schemas.microsoft.com/office/powerpoint/2010/main" val="87461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 Unique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C’est un cas assez peu répandu mais qui peut arriver de temps en temps :</a:t>
            </a:r>
          </a:p>
          <a:p>
            <a:pPr marL="108000">
              <a:spcAft>
                <a:spcPts val="1060"/>
              </a:spcAft>
              <a:buClr>
                <a:srgbClr val="000000"/>
              </a:buClr>
              <a:buSzPct val="45000"/>
            </a:pPr>
            <a:r>
              <a:rPr lang="fr-FR" sz="2400" spc="-1" dirty="0">
                <a:latin typeface="Arial"/>
              </a:rPr>
              <a:t>Une agence à un et un seul directeur, un directeur dirige une seule agence.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Looping ne vous permet pas de représenter une relation « Unique – Unique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 cas d’une relation « Unique – Unique » il faut voir s’il ne faudrait pas fusionner les deux entités.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ce n’est pas possible, il faut la traiter comme si la relation était de type « Unique – Unique optionnel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4529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 Unique optionnel</a:t>
            </a:r>
            <a:endParaRPr lang="en-US" sz="3200" b="0" strike="noStrike" spc="-1" dirty="0">
              <a:solidFill>
                <a:srgbClr val="376092"/>
              </a:solidFill>
              <a:latin typeface="Arial"/>
            </a:endParaRPr>
          </a:p>
        </p:txBody>
      </p:sp>
      <p:sp>
        <p:nvSpPr>
          <p:cNvPr id="140" name="TextShape 2"/>
          <p:cNvSpPr txBox="1"/>
          <p:nvPr/>
        </p:nvSpPr>
        <p:spPr>
          <a:xfrm>
            <a:off x="395056"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relation « Unique – Unique optionnel » se traite comme une relation « Unique – Multiple ».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5" name="Image 4">
            <a:extLst>
              <a:ext uri="{FF2B5EF4-FFF2-40B4-BE49-F238E27FC236}">
                <a16:creationId xmlns:a16="http://schemas.microsoft.com/office/drawing/2014/main" id="{9BEB96D3-F97E-4AC9-BFD1-ED02B7247A4D}"/>
              </a:ext>
            </a:extLst>
          </p:cNvPr>
          <p:cNvPicPr>
            <a:picLocks noChangeAspect="1"/>
          </p:cNvPicPr>
          <p:nvPr/>
        </p:nvPicPr>
        <p:blipFill>
          <a:blip r:embed="rId2"/>
          <a:stretch>
            <a:fillRect/>
          </a:stretch>
        </p:blipFill>
        <p:spPr>
          <a:xfrm>
            <a:off x="200025" y="2510440"/>
            <a:ext cx="8943975" cy="1428750"/>
          </a:xfrm>
          <a:prstGeom prst="rect">
            <a:avLst/>
          </a:prstGeom>
        </p:spPr>
      </p:pic>
      <p:graphicFrame>
        <p:nvGraphicFramePr>
          <p:cNvPr id="6" name="Tableau 5">
            <a:extLst>
              <a:ext uri="{FF2B5EF4-FFF2-40B4-BE49-F238E27FC236}">
                <a16:creationId xmlns:a16="http://schemas.microsoft.com/office/drawing/2014/main" id="{F6D0C501-A422-4DC1-8066-E0900EC4DD64}"/>
              </a:ext>
            </a:extLst>
          </p:cNvPr>
          <p:cNvGraphicFramePr>
            <a:graphicFrameLocks noGrp="1"/>
          </p:cNvGraphicFramePr>
          <p:nvPr>
            <p:extLst>
              <p:ext uri="{D42A27DB-BD31-4B8C-83A1-F6EECF244321}">
                <p14:modId xmlns:p14="http://schemas.microsoft.com/office/powerpoint/2010/main" val="1324628071"/>
              </p:ext>
            </p:extLst>
          </p:nvPr>
        </p:nvGraphicFramePr>
        <p:xfrm>
          <a:off x="869955" y="4257675"/>
          <a:ext cx="7137399" cy="2000250"/>
        </p:xfrm>
        <a:graphic>
          <a:graphicData uri="http://schemas.openxmlformats.org/drawingml/2006/table">
            <a:tbl>
              <a:tblPr/>
              <a:tblGrid>
                <a:gridCol w="1307518">
                  <a:extLst>
                    <a:ext uri="{9D8B030D-6E8A-4147-A177-3AD203B41FA5}">
                      <a16:colId xmlns:a16="http://schemas.microsoft.com/office/drawing/2014/main" val="1891574696"/>
                    </a:ext>
                  </a:extLst>
                </a:gridCol>
                <a:gridCol w="1599488">
                  <a:extLst>
                    <a:ext uri="{9D8B030D-6E8A-4147-A177-3AD203B41FA5}">
                      <a16:colId xmlns:a16="http://schemas.microsoft.com/office/drawing/2014/main" val="3516504970"/>
                    </a:ext>
                  </a:extLst>
                </a:gridCol>
                <a:gridCol w="761661">
                  <a:extLst>
                    <a:ext uri="{9D8B030D-6E8A-4147-A177-3AD203B41FA5}">
                      <a16:colId xmlns:a16="http://schemas.microsoft.com/office/drawing/2014/main" val="2986881522"/>
                    </a:ext>
                  </a:extLst>
                </a:gridCol>
                <a:gridCol w="1421768">
                  <a:extLst>
                    <a:ext uri="{9D8B030D-6E8A-4147-A177-3AD203B41FA5}">
                      <a16:colId xmlns:a16="http://schemas.microsoft.com/office/drawing/2014/main" val="3295787559"/>
                    </a:ext>
                  </a:extLst>
                </a:gridCol>
                <a:gridCol w="2046964">
                  <a:extLst>
                    <a:ext uri="{9D8B030D-6E8A-4147-A177-3AD203B41FA5}">
                      <a16:colId xmlns:a16="http://schemas.microsoft.com/office/drawing/2014/main" val="203419422"/>
                    </a:ext>
                  </a:extLst>
                </a:gridCol>
              </a:tblGrid>
              <a:tr h="333375">
                <a:tc>
                  <a:txBody>
                    <a:bodyPr/>
                    <a:lstStyle/>
                    <a:p>
                      <a:pPr algn="ctr" fontAlgn="b"/>
                      <a:r>
                        <a:rPr lang="fr-FR" sz="2000" b="0" i="0" u="none" strike="noStrike" dirty="0">
                          <a:solidFill>
                            <a:srgbClr val="FFFFFF"/>
                          </a:solidFill>
                          <a:effectLst/>
                          <a:latin typeface="Calibri" panose="020F0502020204030204" pitchFamily="34" charset="0"/>
                        </a:rPr>
                        <a:t>Habitant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Logement</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dirty="0">
                          <a:solidFill>
                            <a:srgbClr val="FFFFFF"/>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980621431"/>
                  </a:ext>
                </a:extLst>
              </a:tr>
              <a:tr h="333375">
                <a:tc>
                  <a:txBody>
                    <a:bodyPr/>
                    <a:lstStyle/>
                    <a:p>
                      <a:pPr algn="ctr" fontAlgn="b"/>
                      <a:r>
                        <a:rPr lang="fr-FR" sz="2000" b="0" i="0" u="none" strike="noStrike">
                          <a:solidFill>
                            <a:srgbClr val="FFFFFF"/>
                          </a:solidFill>
                          <a:effectLst/>
                          <a:latin typeface="Calibri" panose="020F0502020204030204" pitchFamily="34" charset="0"/>
                        </a:rPr>
                        <a:t>id_habitant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nom_habitant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id_logement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dirty="0" err="1">
                          <a:solidFill>
                            <a:srgbClr val="FFFFFF"/>
                          </a:solidFill>
                          <a:effectLst/>
                          <a:latin typeface="Calibri" panose="020F0502020204030204" pitchFamily="34" charset="0"/>
                        </a:rPr>
                        <a:t>adresse_logement</a:t>
                      </a:r>
                      <a:endParaRPr lang="fr-FR" sz="2000" b="0"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25792054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Rue de la liberté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79222"/>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Rue de la paix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450813"/>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Rue des bois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512197"/>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Rue des tulipes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8957253"/>
                  </a:ext>
                </a:extLst>
              </a:tr>
            </a:tbl>
          </a:graphicData>
        </a:graphic>
      </p:graphicFrame>
    </p:spTree>
    <p:extLst>
      <p:ext uri="{BB962C8B-B14F-4D97-AF65-F5344CB8AC3E}">
        <p14:creationId xmlns:p14="http://schemas.microsoft.com/office/powerpoint/2010/main" val="235696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 Unique optionnel</a:t>
            </a:r>
            <a:endParaRPr lang="en-US" sz="3200" b="0" strike="noStrike" spc="-1" dirty="0">
              <a:solidFill>
                <a:srgbClr val="376092"/>
              </a:solidFill>
              <a:latin typeface="Arial"/>
            </a:endParaRPr>
          </a:p>
        </p:txBody>
      </p:sp>
      <p:sp>
        <p:nvSpPr>
          <p:cNvPr id="140" name="TextShape 2"/>
          <p:cNvSpPr txBox="1"/>
          <p:nvPr/>
        </p:nvSpPr>
        <p:spPr>
          <a:xfrm>
            <a:off x="395056"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êtes sûr qu’une entité partage à coup sûr une relation, elle est une bonne candidate pour accueillir une clé externe.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E7329E2B-327B-4303-AAAA-15F802924400}"/>
              </a:ext>
            </a:extLst>
          </p:cNvPr>
          <p:cNvPicPr>
            <a:picLocks noChangeAspect="1"/>
          </p:cNvPicPr>
          <p:nvPr/>
        </p:nvPicPr>
        <p:blipFill>
          <a:blip r:embed="rId2"/>
          <a:stretch>
            <a:fillRect/>
          </a:stretch>
        </p:blipFill>
        <p:spPr>
          <a:xfrm>
            <a:off x="142875" y="2676165"/>
            <a:ext cx="9001125" cy="1724025"/>
          </a:xfrm>
          <a:prstGeom prst="rect">
            <a:avLst/>
          </a:prstGeom>
        </p:spPr>
      </p:pic>
      <p:graphicFrame>
        <p:nvGraphicFramePr>
          <p:cNvPr id="4" name="Tableau 3">
            <a:extLst>
              <a:ext uri="{FF2B5EF4-FFF2-40B4-BE49-F238E27FC236}">
                <a16:creationId xmlns:a16="http://schemas.microsoft.com/office/drawing/2014/main" id="{6A85FDB0-4D2A-4B57-A535-6E0331C8325C}"/>
              </a:ext>
            </a:extLst>
          </p:cNvPr>
          <p:cNvGraphicFramePr>
            <a:graphicFrameLocks noGrp="1"/>
          </p:cNvGraphicFramePr>
          <p:nvPr>
            <p:extLst>
              <p:ext uri="{D42A27DB-BD31-4B8C-83A1-F6EECF244321}">
                <p14:modId xmlns:p14="http://schemas.microsoft.com/office/powerpoint/2010/main" val="3536742875"/>
              </p:ext>
            </p:extLst>
          </p:nvPr>
        </p:nvGraphicFramePr>
        <p:xfrm>
          <a:off x="456840" y="4534176"/>
          <a:ext cx="8229600" cy="1883958"/>
        </p:xfrm>
        <a:graphic>
          <a:graphicData uri="http://schemas.openxmlformats.org/drawingml/2006/table">
            <a:tbl>
              <a:tblPr/>
              <a:tblGrid>
                <a:gridCol w="1229504">
                  <a:extLst>
                    <a:ext uri="{9D8B030D-6E8A-4147-A177-3AD203B41FA5}">
                      <a16:colId xmlns:a16="http://schemas.microsoft.com/office/drawing/2014/main" val="4210416866"/>
                    </a:ext>
                  </a:extLst>
                </a:gridCol>
                <a:gridCol w="1507713">
                  <a:extLst>
                    <a:ext uri="{9D8B030D-6E8A-4147-A177-3AD203B41FA5}">
                      <a16:colId xmlns:a16="http://schemas.microsoft.com/office/drawing/2014/main" val="283302000"/>
                    </a:ext>
                  </a:extLst>
                </a:gridCol>
                <a:gridCol w="1507713">
                  <a:extLst>
                    <a:ext uri="{9D8B030D-6E8A-4147-A177-3AD203B41FA5}">
                      <a16:colId xmlns:a16="http://schemas.microsoft.com/office/drawing/2014/main" val="2958243880"/>
                    </a:ext>
                  </a:extLst>
                </a:gridCol>
                <a:gridCol w="717959">
                  <a:extLst>
                    <a:ext uri="{9D8B030D-6E8A-4147-A177-3AD203B41FA5}">
                      <a16:colId xmlns:a16="http://schemas.microsoft.com/office/drawing/2014/main" val="4061931765"/>
                    </a:ext>
                  </a:extLst>
                </a:gridCol>
                <a:gridCol w="1337198">
                  <a:extLst>
                    <a:ext uri="{9D8B030D-6E8A-4147-A177-3AD203B41FA5}">
                      <a16:colId xmlns:a16="http://schemas.microsoft.com/office/drawing/2014/main" val="3608526766"/>
                    </a:ext>
                  </a:extLst>
                </a:gridCol>
                <a:gridCol w="1929513">
                  <a:extLst>
                    <a:ext uri="{9D8B030D-6E8A-4147-A177-3AD203B41FA5}">
                      <a16:colId xmlns:a16="http://schemas.microsoft.com/office/drawing/2014/main" val="699420119"/>
                    </a:ext>
                  </a:extLst>
                </a:gridCol>
              </a:tblGrid>
              <a:tr h="313993">
                <a:tc gridSpan="3">
                  <a:txBody>
                    <a:bodyPr/>
                    <a:lstStyle/>
                    <a:p>
                      <a:pPr algn="ctr" fontAlgn="b"/>
                      <a:r>
                        <a:rPr lang="fr-FR" sz="1900" b="0" i="0" u="none" strike="noStrike">
                          <a:solidFill>
                            <a:srgbClr val="FFFFFF"/>
                          </a:solidFill>
                          <a:effectLst/>
                          <a:latin typeface="Calibri" panose="020F0502020204030204" pitchFamily="34" charset="0"/>
                        </a:rPr>
                        <a:t>Habitant</a:t>
                      </a:r>
                    </a:p>
                  </a:txBody>
                  <a:tcPr marL="8971" marR="8971" marT="897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tc>
                  <a:txBody>
                    <a:bodyPr/>
                    <a:lstStyle/>
                    <a:p>
                      <a:pPr algn="l" fontAlgn="b"/>
                      <a:endParaRPr lang="fr-FR" sz="1000" b="0" i="0" u="none" strike="noStrike">
                        <a:solidFill>
                          <a:srgbClr val="000000"/>
                        </a:solidFill>
                        <a:effectLst/>
                        <a:latin typeface="Calibri" panose="020F0502020204030204" pitchFamily="34" charset="0"/>
                      </a:endParaRPr>
                    </a:p>
                  </a:txBody>
                  <a:tcPr marL="8971" marR="8971" marT="8971"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900" b="0" i="0" u="none" strike="noStrike">
                          <a:solidFill>
                            <a:srgbClr val="FFFFFF"/>
                          </a:solidFill>
                          <a:effectLst/>
                          <a:latin typeface="Calibri" panose="020F0502020204030204" pitchFamily="34" charset="0"/>
                        </a:rPr>
                        <a:t>Logement</a:t>
                      </a:r>
                    </a:p>
                  </a:txBody>
                  <a:tcPr marL="8971" marR="8971" marT="897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1250519833"/>
                  </a:ext>
                </a:extLst>
              </a:tr>
              <a:tr h="313993">
                <a:tc>
                  <a:txBody>
                    <a:bodyPr/>
                    <a:lstStyle/>
                    <a:p>
                      <a:pPr algn="ctr" fontAlgn="b"/>
                      <a:r>
                        <a:rPr lang="fr-FR" sz="1900" b="0" i="0" u="none" strike="noStrike">
                          <a:solidFill>
                            <a:srgbClr val="FFFFFF"/>
                          </a:solidFill>
                          <a:effectLst/>
                          <a:latin typeface="Calibri" panose="020F0502020204030204" pitchFamily="34" charset="0"/>
                        </a:rPr>
                        <a:t>id_habitant</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nom_habitant</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id_logement</a:t>
                      </a:r>
                    </a:p>
                  </a:txBody>
                  <a:tcPr marL="8971" marR="8971" marT="897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000" b="0" i="0" u="none" strike="noStrike">
                        <a:solidFill>
                          <a:srgbClr val="000000"/>
                        </a:solidFill>
                        <a:effectLst/>
                        <a:latin typeface="Calibri" panose="020F0502020204030204" pitchFamily="34" charset="0"/>
                      </a:endParaRPr>
                    </a:p>
                  </a:txBody>
                  <a:tcPr marL="8971" marR="8971" marT="89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900" b="0" i="0" u="none" strike="noStrike">
                          <a:solidFill>
                            <a:srgbClr val="FFFFFF"/>
                          </a:solidFill>
                          <a:effectLst/>
                          <a:latin typeface="Calibri" panose="020F0502020204030204" pitchFamily="34" charset="0"/>
                        </a:rPr>
                        <a:t>id_logement</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adresse_logement</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21690024"/>
                  </a:ext>
                </a:extLst>
              </a:tr>
              <a:tr h="313993">
                <a:tc>
                  <a:txBody>
                    <a:bodyPr/>
                    <a:lstStyle/>
                    <a:p>
                      <a:pPr algn="r" fontAlgn="b"/>
                      <a:r>
                        <a:rPr lang="fr-FR" sz="1900" b="0" i="0" u="none" strike="noStrike">
                          <a:solidFill>
                            <a:srgbClr val="000000"/>
                          </a:solidFill>
                          <a:effectLst/>
                          <a:latin typeface="Calibri" panose="020F0502020204030204" pitchFamily="34" charset="0"/>
                        </a:rPr>
                        <a:t>1</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Bob</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dirty="0">
                          <a:solidFill>
                            <a:srgbClr val="000000"/>
                          </a:solidFill>
                          <a:effectLst/>
                          <a:latin typeface="Calibri" panose="020F0502020204030204" pitchFamily="34" charset="0"/>
                        </a:rPr>
                        <a:t>101</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dirty="0">
                          <a:solidFill>
                            <a:srgbClr val="000000"/>
                          </a:solidFill>
                          <a:effectLst/>
                          <a:latin typeface="Calibri" panose="020F0502020204030204" pitchFamily="34" charset="0"/>
                        </a:rPr>
                        <a:t>101</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Rue de la liberté</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141442"/>
                  </a:ext>
                </a:extLst>
              </a:tr>
              <a:tr h="313993">
                <a:tc>
                  <a:txBody>
                    <a:bodyPr/>
                    <a:lstStyle/>
                    <a:p>
                      <a:pPr algn="r" fontAlgn="b"/>
                      <a:r>
                        <a:rPr lang="fr-FR" sz="1900" b="0" i="0" u="none" strike="noStrike" dirty="0">
                          <a:solidFill>
                            <a:srgbClr val="000000"/>
                          </a:solidFill>
                          <a:effectLst/>
                          <a:latin typeface="Calibri" panose="020F0502020204030204" pitchFamily="34" charset="0"/>
                        </a:rPr>
                        <a:t>2</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Jack</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dirty="0">
                          <a:solidFill>
                            <a:srgbClr val="000000"/>
                          </a:solidFill>
                          <a:effectLst/>
                          <a:latin typeface="Calibri" panose="020F0502020204030204" pitchFamily="34" charset="0"/>
                        </a:rPr>
                        <a:t>104</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dirty="0">
                          <a:solidFill>
                            <a:srgbClr val="000000"/>
                          </a:solidFill>
                          <a:effectLst/>
                          <a:latin typeface="Calibri" panose="020F0502020204030204" pitchFamily="34" charset="0"/>
                        </a:rPr>
                        <a:t>102</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Rue de la paix</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578650"/>
                  </a:ext>
                </a:extLst>
              </a:tr>
              <a:tr h="313993">
                <a:tc>
                  <a:txBody>
                    <a:bodyPr/>
                    <a:lstStyle/>
                    <a:p>
                      <a:pPr algn="r" fontAlgn="b"/>
                      <a:r>
                        <a:rPr lang="fr-FR" sz="1900" b="0" i="0" u="none" strike="noStrike" dirty="0">
                          <a:solidFill>
                            <a:srgbClr val="000000"/>
                          </a:solidFill>
                          <a:effectLst/>
                          <a:latin typeface="Calibri" panose="020F0502020204030204" pitchFamily="34" charset="0"/>
                        </a:rPr>
                        <a:t>3</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Kim</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dirty="0">
                          <a:solidFill>
                            <a:srgbClr val="000000"/>
                          </a:solidFill>
                          <a:effectLst/>
                          <a:latin typeface="Calibri" panose="020F0502020204030204" pitchFamily="34" charset="0"/>
                        </a:rPr>
                        <a:t>103</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dirty="0">
                          <a:solidFill>
                            <a:srgbClr val="000000"/>
                          </a:solidFill>
                          <a:effectLst/>
                          <a:latin typeface="Calibri" panose="020F0502020204030204" pitchFamily="34" charset="0"/>
                        </a:rPr>
                        <a:t>103</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Rue des bois</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648441"/>
                  </a:ext>
                </a:extLst>
              </a:tr>
              <a:tr h="313993">
                <a:tc>
                  <a:txBody>
                    <a:bodyPr/>
                    <a:lstStyle/>
                    <a:p>
                      <a:pPr algn="r" fontAlgn="b"/>
                      <a:r>
                        <a:rPr lang="fr-FR" sz="1900" b="0" i="0" u="none" strike="noStrike" dirty="0">
                          <a:solidFill>
                            <a:srgbClr val="000000"/>
                          </a:solidFill>
                          <a:effectLst/>
                          <a:latin typeface="Calibri" panose="020F0502020204030204" pitchFamily="34" charset="0"/>
                        </a:rPr>
                        <a:t>4</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Alison</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a:solidFill>
                            <a:srgbClr val="000000"/>
                          </a:solidFill>
                          <a:effectLst/>
                          <a:latin typeface="Calibri" panose="020F0502020204030204" pitchFamily="34" charset="0"/>
                        </a:rPr>
                        <a:t>102</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104</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Rue des tulipes</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292001"/>
                  </a:ext>
                </a:extLst>
              </a:tr>
            </a:tbl>
          </a:graphicData>
        </a:graphic>
      </p:graphicFrame>
    </p:spTree>
    <p:extLst>
      <p:ext uri="{BB962C8B-B14F-4D97-AF65-F5344CB8AC3E}">
        <p14:creationId xmlns:p14="http://schemas.microsoft.com/office/powerpoint/2010/main" val="26131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optionnel – Unique optionnel</a:t>
            </a:r>
            <a:endParaRPr lang="en-US" sz="3200" b="0" strike="noStrike" spc="-1" dirty="0">
              <a:solidFill>
                <a:srgbClr val="376092"/>
              </a:solidFill>
              <a:latin typeface="Arial"/>
            </a:endParaRPr>
          </a:p>
        </p:txBody>
      </p:sp>
      <p:sp>
        <p:nvSpPr>
          <p:cNvPr id="140" name="TextShape 2"/>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 Unique </a:t>
            </a:r>
            <a:r>
              <a:rPr lang="fr-FR" sz="2400" spc="-1" dirty="0" err="1">
                <a:solidFill>
                  <a:srgbClr val="376092"/>
                </a:solidFill>
                <a:latin typeface="Arial"/>
              </a:rPr>
              <a:t>Opt</a:t>
            </a:r>
            <a:r>
              <a:rPr lang="fr-FR" sz="2400" spc="-1" dirty="0">
                <a:solidFill>
                  <a:srgbClr val="376092"/>
                </a:solidFill>
                <a:latin typeface="Arial"/>
              </a:rPr>
              <a:t> – Unique </a:t>
            </a:r>
            <a:r>
              <a:rPr lang="fr-FR" sz="2400" spc="-1" dirty="0" err="1">
                <a:solidFill>
                  <a:srgbClr val="376092"/>
                </a:solidFill>
                <a:latin typeface="Arial"/>
              </a:rPr>
              <a:t>Opt</a:t>
            </a:r>
            <a:r>
              <a:rPr lang="fr-FR" sz="2400" spc="-1" dirty="0">
                <a:solidFill>
                  <a:srgbClr val="376092"/>
                </a:solidFill>
                <a:latin typeface="Arial"/>
              </a:rPr>
              <a:t> » est une relation ou chacune des entités partage 1 ou aucune relation avec l’association.</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55EE8522-5060-4915-8760-2306FEDF3C4E}"/>
              </a:ext>
            </a:extLst>
          </p:cNvPr>
          <p:cNvPicPr>
            <a:picLocks noChangeAspect="1"/>
          </p:cNvPicPr>
          <p:nvPr/>
        </p:nvPicPr>
        <p:blipFill>
          <a:blip r:embed="rId2"/>
          <a:stretch>
            <a:fillRect/>
          </a:stretch>
        </p:blipFill>
        <p:spPr>
          <a:xfrm>
            <a:off x="66675" y="2914695"/>
            <a:ext cx="9077325" cy="1419225"/>
          </a:xfrm>
          <a:prstGeom prst="rect">
            <a:avLst/>
          </a:prstGeom>
        </p:spPr>
      </p:pic>
      <p:graphicFrame>
        <p:nvGraphicFramePr>
          <p:cNvPr id="5" name="Tableau 4">
            <a:extLst>
              <a:ext uri="{FF2B5EF4-FFF2-40B4-BE49-F238E27FC236}">
                <a16:creationId xmlns:a16="http://schemas.microsoft.com/office/drawing/2014/main" id="{581B2149-AA24-474D-976D-7A7445DC366B}"/>
              </a:ext>
            </a:extLst>
          </p:cNvPr>
          <p:cNvGraphicFramePr>
            <a:graphicFrameLocks noGrp="1"/>
          </p:cNvGraphicFramePr>
          <p:nvPr>
            <p:extLst>
              <p:ext uri="{D42A27DB-BD31-4B8C-83A1-F6EECF244321}">
                <p14:modId xmlns:p14="http://schemas.microsoft.com/office/powerpoint/2010/main" val="2580561506"/>
              </p:ext>
            </p:extLst>
          </p:nvPr>
        </p:nvGraphicFramePr>
        <p:xfrm>
          <a:off x="1650820" y="4481834"/>
          <a:ext cx="5842000" cy="2000250"/>
        </p:xfrm>
        <a:graphic>
          <a:graphicData uri="http://schemas.openxmlformats.org/drawingml/2006/table">
            <a:tbl>
              <a:tblPr/>
              <a:tblGrid>
                <a:gridCol w="925938">
                  <a:extLst>
                    <a:ext uri="{9D8B030D-6E8A-4147-A177-3AD203B41FA5}">
                      <a16:colId xmlns:a16="http://schemas.microsoft.com/office/drawing/2014/main" val="721155252"/>
                    </a:ext>
                  </a:extLst>
                </a:gridCol>
                <a:gridCol w="1536866">
                  <a:extLst>
                    <a:ext uri="{9D8B030D-6E8A-4147-A177-3AD203B41FA5}">
                      <a16:colId xmlns:a16="http://schemas.microsoft.com/office/drawing/2014/main" val="3878483236"/>
                    </a:ext>
                  </a:extLst>
                </a:gridCol>
                <a:gridCol w="763660">
                  <a:extLst>
                    <a:ext uri="{9D8B030D-6E8A-4147-A177-3AD203B41FA5}">
                      <a16:colId xmlns:a16="http://schemas.microsoft.com/office/drawing/2014/main" val="2673003819"/>
                    </a:ext>
                  </a:extLst>
                </a:gridCol>
                <a:gridCol w="801843">
                  <a:extLst>
                    <a:ext uri="{9D8B030D-6E8A-4147-A177-3AD203B41FA5}">
                      <a16:colId xmlns:a16="http://schemas.microsoft.com/office/drawing/2014/main" val="2310093776"/>
                    </a:ext>
                  </a:extLst>
                </a:gridCol>
                <a:gridCol w="1813693">
                  <a:extLst>
                    <a:ext uri="{9D8B030D-6E8A-4147-A177-3AD203B41FA5}">
                      <a16:colId xmlns:a16="http://schemas.microsoft.com/office/drawing/2014/main" val="2411066215"/>
                    </a:ext>
                  </a:extLst>
                </a:gridCol>
              </a:tblGrid>
              <a:tr h="333375">
                <a:tc gridSpan="2">
                  <a:txBody>
                    <a:bodyPr/>
                    <a:lstStyle/>
                    <a:p>
                      <a:pPr algn="ctr" fontAlgn="b"/>
                      <a:r>
                        <a:rPr lang="fr-FR" sz="2000" b="0" i="0" u="none" strike="noStrike" dirty="0">
                          <a:solidFill>
                            <a:srgbClr val="FFFFFF"/>
                          </a:solidFill>
                          <a:effectLst/>
                          <a:latin typeface="Calibri" panose="020F0502020204030204" pitchFamily="34" charset="0"/>
                        </a:rPr>
                        <a:t>Ordinateur</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Lecteur CD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163530874"/>
                  </a:ext>
                </a:extLst>
              </a:tr>
              <a:tr h="333375">
                <a:tc>
                  <a:txBody>
                    <a:bodyPr/>
                    <a:lstStyle/>
                    <a:p>
                      <a:pPr algn="ctr" fontAlgn="b"/>
                      <a:r>
                        <a:rPr lang="fr-FR" sz="2000" b="0" i="0" u="none" strike="noStrike">
                          <a:solidFill>
                            <a:srgbClr val="FFFFFF"/>
                          </a:solidFill>
                          <a:effectLst/>
                          <a:latin typeface="Calibri" panose="020F0502020204030204" pitchFamily="34" charset="0"/>
                        </a:rPr>
                        <a:t>ref_ordi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ref_lec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87251957"/>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MSI I7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6609703"/>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ASUS Ryzen 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blue-ray001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435918"/>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ACER Ryzen9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1294065"/>
                  </a:ext>
                </a:extLst>
              </a:tr>
              <a:tr h="333375">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LENOVO I5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DVD001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681492"/>
                  </a:ext>
                </a:extLst>
              </a:tr>
            </a:tbl>
          </a:graphicData>
        </a:graphic>
      </p:graphicFrame>
    </p:spTree>
    <p:extLst>
      <p:ext uri="{BB962C8B-B14F-4D97-AF65-F5344CB8AC3E}">
        <p14:creationId xmlns:p14="http://schemas.microsoft.com/office/powerpoint/2010/main" val="236791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optionnel – Unique optionnel</a:t>
            </a:r>
            <a:endParaRPr lang="en-US" sz="3200" b="0" strike="noStrike" spc="-1" dirty="0">
              <a:solidFill>
                <a:srgbClr val="376092"/>
              </a:solidFill>
              <a:latin typeface="Arial"/>
            </a:endParaRPr>
          </a:p>
        </p:txBody>
      </p:sp>
      <p:sp>
        <p:nvSpPr>
          <p:cNvPr id="140" name="TextShape 2"/>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 </a:t>
            </a:r>
            <a:r>
              <a:rPr lang="fr-FR" sz="2400" spc="-1" dirty="0">
                <a:solidFill>
                  <a:srgbClr val="376092"/>
                </a:solidFill>
                <a:latin typeface="Arial"/>
              </a:rPr>
              <a:t>genre de relation peut également évoluer de plusieurs façons. Si pratiquement tous les ordinateurs possèdent un lecteur alors la clé étrangère migre dans cette classe. </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0044A68D-824B-4CA6-B0D0-A331C0DC726C}"/>
              </a:ext>
            </a:extLst>
          </p:cNvPr>
          <p:cNvPicPr>
            <a:picLocks noChangeAspect="1"/>
          </p:cNvPicPr>
          <p:nvPr/>
        </p:nvPicPr>
        <p:blipFill>
          <a:blip r:embed="rId2"/>
          <a:stretch>
            <a:fillRect/>
          </a:stretch>
        </p:blipFill>
        <p:spPr>
          <a:xfrm>
            <a:off x="-180" y="2873846"/>
            <a:ext cx="9144000" cy="1838276"/>
          </a:xfrm>
          <a:prstGeom prst="rect">
            <a:avLst/>
          </a:prstGeom>
        </p:spPr>
      </p:pic>
      <p:graphicFrame>
        <p:nvGraphicFramePr>
          <p:cNvPr id="6" name="Tableau 5">
            <a:extLst>
              <a:ext uri="{FF2B5EF4-FFF2-40B4-BE49-F238E27FC236}">
                <a16:creationId xmlns:a16="http://schemas.microsoft.com/office/drawing/2014/main" id="{6C23EA34-B595-4B39-86F7-791800C83195}"/>
              </a:ext>
            </a:extLst>
          </p:cNvPr>
          <p:cNvGraphicFramePr>
            <a:graphicFrameLocks noGrp="1"/>
          </p:cNvGraphicFramePr>
          <p:nvPr>
            <p:extLst>
              <p:ext uri="{D42A27DB-BD31-4B8C-83A1-F6EECF244321}">
                <p14:modId xmlns:p14="http://schemas.microsoft.com/office/powerpoint/2010/main" val="3948416141"/>
              </p:ext>
            </p:extLst>
          </p:nvPr>
        </p:nvGraphicFramePr>
        <p:xfrm>
          <a:off x="1111070" y="4712122"/>
          <a:ext cx="6921500" cy="2000250"/>
        </p:xfrm>
        <a:graphic>
          <a:graphicData uri="http://schemas.openxmlformats.org/drawingml/2006/table">
            <a:tbl>
              <a:tblPr/>
              <a:tblGrid>
                <a:gridCol w="924773">
                  <a:extLst>
                    <a:ext uri="{9D8B030D-6E8A-4147-A177-3AD203B41FA5}">
                      <a16:colId xmlns:a16="http://schemas.microsoft.com/office/drawing/2014/main" val="1505164340"/>
                    </a:ext>
                  </a:extLst>
                </a:gridCol>
                <a:gridCol w="1534933">
                  <a:extLst>
                    <a:ext uri="{9D8B030D-6E8A-4147-A177-3AD203B41FA5}">
                      <a16:colId xmlns:a16="http://schemas.microsoft.com/office/drawing/2014/main" val="3443043316"/>
                    </a:ext>
                  </a:extLst>
                </a:gridCol>
                <a:gridCol w="1534933">
                  <a:extLst>
                    <a:ext uri="{9D8B030D-6E8A-4147-A177-3AD203B41FA5}">
                      <a16:colId xmlns:a16="http://schemas.microsoft.com/office/drawing/2014/main" val="3510086455"/>
                    </a:ext>
                  </a:extLst>
                </a:gridCol>
                <a:gridCol w="762700">
                  <a:extLst>
                    <a:ext uri="{9D8B030D-6E8A-4147-A177-3AD203B41FA5}">
                      <a16:colId xmlns:a16="http://schemas.microsoft.com/office/drawing/2014/main" val="588366062"/>
                    </a:ext>
                  </a:extLst>
                </a:gridCol>
                <a:gridCol w="800835">
                  <a:extLst>
                    <a:ext uri="{9D8B030D-6E8A-4147-A177-3AD203B41FA5}">
                      <a16:colId xmlns:a16="http://schemas.microsoft.com/office/drawing/2014/main" val="775377765"/>
                    </a:ext>
                  </a:extLst>
                </a:gridCol>
                <a:gridCol w="1363326">
                  <a:extLst>
                    <a:ext uri="{9D8B030D-6E8A-4147-A177-3AD203B41FA5}">
                      <a16:colId xmlns:a16="http://schemas.microsoft.com/office/drawing/2014/main" val="3667259542"/>
                    </a:ext>
                  </a:extLst>
                </a:gridCol>
              </a:tblGrid>
              <a:tr h="333375">
                <a:tc gridSpan="3">
                  <a:txBody>
                    <a:bodyPr/>
                    <a:lstStyle/>
                    <a:p>
                      <a:pPr algn="ctr" fontAlgn="b"/>
                      <a:r>
                        <a:rPr lang="fr-FR" sz="2000" b="0" i="0" u="none" strike="noStrike">
                          <a:solidFill>
                            <a:srgbClr val="FFFFFF"/>
                          </a:solidFill>
                          <a:effectLst/>
                          <a:latin typeface="Calibri" panose="020F0502020204030204" pitchFamily="34" charset="0"/>
                        </a:rPr>
                        <a:t>Ordinateur</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Lecteur CD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637057260"/>
                  </a:ext>
                </a:extLst>
              </a:tr>
              <a:tr h="333375">
                <a:tc>
                  <a:txBody>
                    <a:bodyPr/>
                    <a:lstStyle/>
                    <a:p>
                      <a:pPr algn="ctr" fontAlgn="b"/>
                      <a:r>
                        <a:rPr lang="fr-FR" sz="2000" b="0" i="0" u="none" strike="noStrike">
                          <a:solidFill>
                            <a:srgbClr val="FFFFFF"/>
                          </a:solidFill>
                          <a:effectLst/>
                          <a:latin typeface="Calibri" panose="020F0502020204030204" pitchFamily="34" charset="0"/>
                        </a:rPr>
                        <a:t>ref_ordi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ref_lec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ref_lec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96477781"/>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MSI I7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582282"/>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ASUS Ryzen 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blue-ray001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924501"/>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ACER Ryzen9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912127"/>
                  </a:ext>
                </a:extLst>
              </a:tr>
              <a:tr h="333375">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LENOVO I5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DVD001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248863"/>
                  </a:ext>
                </a:extLst>
              </a:tr>
            </a:tbl>
          </a:graphicData>
        </a:graphic>
      </p:graphicFrame>
    </p:spTree>
    <p:extLst>
      <p:ext uri="{BB962C8B-B14F-4D97-AF65-F5344CB8AC3E}">
        <p14:creationId xmlns:p14="http://schemas.microsoft.com/office/powerpoint/2010/main" val="2034899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optionnel – Unique optionnel</a:t>
            </a:r>
            <a:endParaRPr lang="en-US" sz="3200" b="0" strike="noStrike" spc="-1" dirty="0">
              <a:solidFill>
                <a:srgbClr val="376092"/>
              </a:solidFill>
              <a:latin typeface="Arial"/>
            </a:endParaRPr>
          </a:p>
        </p:txBody>
      </p:sp>
      <p:sp>
        <p:nvSpPr>
          <p:cNvPr id="140" name="TextShape 2"/>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pratiquement tous les lecteurs sont installés dans un ordinateur alors la clé étrangère migre dans cette classe. </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941FD65E-CCCA-42D0-9176-10F124169589}"/>
              </a:ext>
            </a:extLst>
          </p:cNvPr>
          <p:cNvPicPr>
            <a:picLocks noChangeAspect="1"/>
          </p:cNvPicPr>
          <p:nvPr/>
        </p:nvPicPr>
        <p:blipFill>
          <a:blip r:embed="rId2"/>
          <a:stretch>
            <a:fillRect/>
          </a:stretch>
        </p:blipFill>
        <p:spPr>
          <a:xfrm>
            <a:off x="19050" y="2595562"/>
            <a:ext cx="9105900" cy="1666875"/>
          </a:xfrm>
          <a:prstGeom prst="rect">
            <a:avLst/>
          </a:prstGeom>
        </p:spPr>
      </p:pic>
      <p:graphicFrame>
        <p:nvGraphicFramePr>
          <p:cNvPr id="7" name="Tableau 6">
            <a:extLst>
              <a:ext uri="{FF2B5EF4-FFF2-40B4-BE49-F238E27FC236}">
                <a16:creationId xmlns:a16="http://schemas.microsoft.com/office/drawing/2014/main" id="{7719C841-4B33-43B0-8AC6-6D03D9B76172}"/>
              </a:ext>
            </a:extLst>
          </p:cNvPr>
          <p:cNvGraphicFramePr>
            <a:graphicFrameLocks noGrp="1"/>
          </p:cNvGraphicFramePr>
          <p:nvPr>
            <p:extLst>
              <p:ext uri="{D42A27DB-BD31-4B8C-83A1-F6EECF244321}">
                <p14:modId xmlns:p14="http://schemas.microsoft.com/office/powerpoint/2010/main" val="2032343682"/>
              </p:ext>
            </p:extLst>
          </p:nvPr>
        </p:nvGraphicFramePr>
        <p:xfrm>
          <a:off x="1415870" y="4262437"/>
          <a:ext cx="6311899" cy="2000250"/>
        </p:xfrm>
        <a:graphic>
          <a:graphicData uri="http://schemas.openxmlformats.org/drawingml/2006/table">
            <a:tbl>
              <a:tblPr/>
              <a:tblGrid>
                <a:gridCol w="924855">
                  <a:extLst>
                    <a:ext uri="{9D8B030D-6E8A-4147-A177-3AD203B41FA5}">
                      <a16:colId xmlns:a16="http://schemas.microsoft.com/office/drawing/2014/main" val="1771549711"/>
                    </a:ext>
                  </a:extLst>
                </a:gridCol>
                <a:gridCol w="1535069">
                  <a:extLst>
                    <a:ext uri="{9D8B030D-6E8A-4147-A177-3AD203B41FA5}">
                      <a16:colId xmlns:a16="http://schemas.microsoft.com/office/drawing/2014/main" val="3010384434"/>
                    </a:ext>
                  </a:extLst>
                </a:gridCol>
                <a:gridCol w="762767">
                  <a:extLst>
                    <a:ext uri="{9D8B030D-6E8A-4147-A177-3AD203B41FA5}">
                      <a16:colId xmlns:a16="http://schemas.microsoft.com/office/drawing/2014/main" val="2592143598"/>
                    </a:ext>
                  </a:extLst>
                </a:gridCol>
                <a:gridCol w="800906">
                  <a:extLst>
                    <a:ext uri="{9D8B030D-6E8A-4147-A177-3AD203B41FA5}">
                      <a16:colId xmlns:a16="http://schemas.microsoft.com/office/drawing/2014/main" val="3626610954"/>
                    </a:ext>
                  </a:extLst>
                </a:gridCol>
                <a:gridCol w="1363447">
                  <a:extLst>
                    <a:ext uri="{9D8B030D-6E8A-4147-A177-3AD203B41FA5}">
                      <a16:colId xmlns:a16="http://schemas.microsoft.com/office/drawing/2014/main" val="1579073006"/>
                    </a:ext>
                  </a:extLst>
                </a:gridCol>
                <a:gridCol w="924855">
                  <a:extLst>
                    <a:ext uri="{9D8B030D-6E8A-4147-A177-3AD203B41FA5}">
                      <a16:colId xmlns:a16="http://schemas.microsoft.com/office/drawing/2014/main" val="226830793"/>
                    </a:ext>
                  </a:extLst>
                </a:gridCol>
              </a:tblGrid>
              <a:tr h="333375">
                <a:tc gridSpan="2">
                  <a:txBody>
                    <a:bodyPr/>
                    <a:lstStyle/>
                    <a:p>
                      <a:pPr algn="ctr" fontAlgn="b"/>
                      <a:r>
                        <a:rPr lang="fr-FR" sz="2000" b="0" i="0" u="none" strike="noStrike">
                          <a:solidFill>
                            <a:srgbClr val="FFFFFF"/>
                          </a:solidFill>
                          <a:effectLst/>
                          <a:latin typeface="Calibri" panose="020F0502020204030204" pitchFamily="34" charset="0"/>
                        </a:rPr>
                        <a:t>Ordinateur</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fr-FR" sz="2000" b="0" i="0" u="none" strike="noStrike">
                          <a:solidFill>
                            <a:srgbClr val="FFFFFF"/>
                          </a:solidFill>
                          <a:effectLst/>
                          <a:latin typeface="Calibri" panose="020F0502020204030204" pitchFamily="34" charset="0"/>
                        </a:rPr>
                        <a:t>Lecteur CD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12186790"/>
                  </a:ext>
                </a:extLst>
              </a:tr>
              <a:tr h="333375">
                <a:tc>
                  <a:txBody>
                    <a:bodyPr/>
                    <a:lstStyle/>
                    <a:p>
                      <a:pPr algn="ctr" fontAlgn="b"/>
                      <a:r>
                        <a:rPr lang="fr-FR" sz="2000" b="0" i="0" u="none" strike="noStrike">
                          <a:solidFill>
                            <a:srgbClr val="FFFFFF"/>
                          </a:solidFill>
                          <a:effectLst/>
                          <a:latin typeface="Calibri" panose="020F0502020204030204" pitchFamily="34" charset="0"/>
                        </a:rPr>
                        <a:t>ref_ordi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ref_lec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ref_ordi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619908372"/>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MSI I7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534168"/>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ASUS Ryzen 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blue-ray001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6981322"/>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ACER Ryzen9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3795958"/>
                  </a:ext>
                </a:extLst>
              </a:tr>
              <a:tr h="333375">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LENOVO I5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DVD001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374363"/>
                  </a:ext>
                </a:extLst>
              </a:tr>
            </a:tbl>
          </a:graphicData>
        </a:graphic>
      </p:graphicFrame>
    </p:spTree>
    <p:extLst>
      <p:ext uri="{BB962C8B-B14F-4D97-AF65-F5344CB8AC3E}">
        <p14:creationId xmlns:p14="http://schemas.microsoft.com/office/powerpoint/2010/main" val="183157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optionnel – Unique optionnel</a:t>
            </a:r>
            <a:endParaRPr lang="en-US" sz="3200" b="0" strike="noStrike" spc="-1" dirty="0">
              <a:solidFill>
                <a:srgbClr val="376092"/>
              </a:solidFill>
              <a:latin typeface="Arial"/>
            </a:endParaRPr>
          </a:p>
        </p:txBody>
      </p:sp>
      <p:sp>
        <p:nvSpPr>
          <p:cNvPr id="140" name="TextShape 2"/>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on a un gros stock de lecteurs non équipés et un grand nombre d’ordinateurs non équipés de lecteur, alors il convient de créer une nouvelle entité. </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88A8DC58-AC89-4773-A137-A1B6D4BD1D9C}"/>
              </a:ext>
            </a:extLst>
          </p:cNvPr>
          <p:cNvPicPr>
            <a:picLocks noChangeAspect="1"/>
          </p:cNvPicPr>
          <p:nvPr/>
        </p:nvPicPr>
        <p:blipFill>
          <a:blip r:embed="rId2"/>
          <a:stretch>
            <a:fillRect/>
          </a:stretch>
        </p:blipFill>
        <p:spPr>
          <a:xfrm>
            <a:off x="61732" y="2907760"/>
            <a:ext cx="9020175" cy="1362075"/>
          </a:xfrm>
          <a:prstGeom prst="rect">
            <a:avLst/>
          </a:prstGeom>
        </p:spPr>
      </p:pic>
      <p:graphicFrame>
        <p:nvGraphicFramePr>
          <p:cNvPr id="5" name="Tableau 4">
            <a:extLst>
              <a:ext uri="{FF2B5EF4-FFF2-40B4-BE49-F238E27FC236}">
                <a16:creationId xmlns:a16="http://schemas.microsoft.com/office/drawing/2014/main" id="{5CDEF923-4B3C-4258-AA62-46C173A94A10}"/>
              </a:ext>
            </a:extLst>
          </p:cNvPr>
          <p:cNvGraphicFramePr>
            <a:graphicFrameLocks noGrp="1"/>
          </p:cNvGraphicFramePr>
          <p:nvPr>
            <p:extLst>
              <p:ext uri="{D42A27DB-BD31-4B8C-83A1-F6EECF244321}">
                <p14:modId xmlns:p14="http://schemas.microsoft.com/office/powerpoint/2010/main" val="70879371"/>
              </p:ext>
            </p:extLst>
          </p:nvPr>
        </p:nvGraphicFramePr>
        <p:xfrm>
          <a:off x="456840" y="4366452"/>
          <a:ext cx="8229600" cy="1923090"/>
        </p:xfrm>
        <a:graphic>
          <a:graphicData uri="http://schemas.openxmlformats.org/drawingml/2006/table">
            <a:tbl>
              <a:tblPr/>
              <a:tblGrid>
                <a:gridCol w="888614">
                  <a:extLst>
                    <a:ext uri="{9D8B030D-6E8A-4147-A177-3AD203B41FA5}">
                      <a16:colId xmlns:a16="http://schemas.microsoft.com/office/drawing/2014/main" val="2433139336"/>
                    </a:ext>
                  </a:extLst>
                </a:gridCol>
                <a:gridCol w="1474915">
                  <a:extLst>
                    <a:ext uri="{9D8B030D-6E8A-4147-A177-3AD203B41FA5}">
                      <a16:colId xmlns:a16="http://schemas.microsoft.com/office/drawing/2014/main" val="2884081987"/>
                    </a:ext>
                  </a:extLst>
                </a:gridCol>
                <a:gridCol w="732877">
                  <a:extLst>
                    <a:ext uri="{9D8B030D-6E8A-4147-A177-3AD203B41FA5}">
                      <a16:colId xmlns:a16="http://schemas.microsoft.com/office/drawing/2014/main" val="1437144089"/>
                    </a:ext>
                  </a:extLst>
                </a:gridCol>
                <a:gridCol w="888614">
                  <a:extLst>
                    <a:ext uri="{9D8B030D-6E8A-4147-A177-3AD203B41FA5}">
                      <a16:colId xmlns:a16="http://schemas.microsoft.com/office/drawing/2014/main" val="1478568304"/>
                    </a:ext>
                  </a:extLst>
                </a:gridCol>
                <a:gridCol w="1310018">
                  <a:extLst>
                    <a:ext uri="{9D8B030D-6E8A-4147-A177-3AD203B41FA5}">
                      <a16:colId xmlns:a16="http://schemas.microsoft.com/office/drawing/2014/main" val="1891906767"/>
                    </a:ext>
                  </a:extLst>
                </a:gridCol>
                <a:gridCol w="891667">
                  <a:extLst>
                    <a:ext uri="{9D8B030D-6E8A-4147-A177-3AD203B41FA5}">
                      <a16:colId xmlns:a16="http://schemas.microsoft.com/office/drawing/2014/main" val="4225249643"/>
                    </a:ext>
                  </a:extLst>
                </a:gridCol>
                <a:gridCol w="732877">
                  <a:extLst>
                    <a:ext uri="{9D8B030D-6E8A-4147-A177-3AD203B41FA5}">
                      <a16:colId xmlns:a16="http://schemas.microsoft.com/office/drawing/2014/main" val="229596501"/>
                    </a:ext>
                  </a:extLst>
                </a:gridCol>
                <a:gridCol w="1310018">
                  <a:extLst>
                    <a:ext uri="{9D8B030D-6E8A-4147-A177-3AD203B41FA5}">
                      <a16:colId xmlns:a16="http://schemas.microsoft.com/office/drawing/2014/main" val="2863326273"/>
                    </a:ext>
                  </a:extLst>
                </a:gridCol>
              </a:tblGrid>
              <a:tr h="320515">
                <a:tc gridSpan="2">
                  <a:txBody>
                    <a:bodyPr/>
                    <a:lstStyle/>
                    <a:p>
                      <a:pPr algn="ctr" fontAlgn="b"/>
                      <a:r>
                        <a:rPr lang="fr-FR" sz="1900" b="0" i="0" u="none" strike="noStrike">
                          <a:solidFill>
                            <a:srgbClr val="FFFFFF"/>
                          </a:solidFill>
                          <a:effectLst/>
                          <a:latin typeface="Calibri" panose="020F0502020204030204" pitchFamily="34" charset="0"/>
                        </a:rPr>
                        <a:t>Ordinateur</a:t>
                      </a:r>
                    </a:p>
                  </a:txBody>
                  <a:tcPr marL="9158" marR="9158" marT="915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900" b="0" i="0" u="none" strike="noStrike">
                          <a:solidFill>
                            <a:srgbClr val="FFFFFF"/>
                          </a:solidFill>
                          <a:effectLst/>
                          <a:latin typeface="Calibri" panose="020F0502020204030204" pitchFamily="34" charset="0"/>
                        </a:rPr>
                        <a:t>équipe</a:t>
                      </a:r>
                    </a:p>
                  </a:txBody>
                  <a:tcPr marL="9158" marR="9158" marT="915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900" b="0" i="0" u="none" strike="noStrike">
                          <a:solidFill>
                            <a:srgbClr val="FFFFFF"/>
                          </a:solidFill>
                          <a:effectLst/>
                          <a:latin typeface="Calibri" panose="020F0502020204030204" pitchFamily="34" charset="0"/>
                        </a:rPr>
                        <a:t>Lecteur CD</a:t>
                      </a:r>
                    </a:p>
                  </a:txBody>
                  <a:tcPr marL="9158" marR="9158" marT="915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908623657"/>
                  </a:ext>
                </a:extLst>
              </a:tr>
              <a:tr h="320515">
                <a:tc>
                  <a:txBody>
                    <a:bodyPr/>
                    <a:lstStyle/>
                    <a:p>
                      <a:pPr algn="ctr" fontAlgn="b"/>
                      <a:r>
                        <a:rPr lang="fr-FR" sz="1900" b="0" i="0" u="none" strike="noStrike">
                          <a:solidFill>
                            <a:srgbClr val="FFFFFF"/>
                          </a:solidFill>
                          <a:effectLst/>
                          <a:latin typeface="Calibri" panose="020F0502020204030204" pitchFamily="34" charset="0"/>
                        </a:rPr>
                        <a:t>ref_ordi</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des_ordi</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900" b="0" i="0" u="none" strike="noStrike">
                          <a:solidFill>
                            <a:srgbClr val="FFFFFF"/>
                          </a:solidFill>
                          <a:effectLst/>
                          <a:latin typeface="Calibri" panose="020F0502020204030204" pitchFamily="34" charset="0"/>
                        </a:rPr>
                        <a:t>ref_ordi</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ref_lec</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900" b="0" i="0" u="none" strike="noStrike">
                          <a:solidFill>
                            <a:srgbClr val="FFFFFF"/>
                          </a:solidFill>
                          <a:effectLst/>
                          <a:latin typeface="Calibri" panose="020F0502020204030204" pitchFamily="34" charset="0"/>
                        </a:rPr>
                        <a:t>ref_lec</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des_lec</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804746820"/>
                  </a:ext>
                </a:extLst>
              </a:tr>
              <a:tr h="320515">
                <a:tc>
                  <a:txBody>
                    <a:bodyPr/>
                    <a:lstStyle/>
                    <a:p>
                      <a:pPr algn="r" fontAlgn="b"/>
                      <a:r>
                        <a:rPr lang="fr-FR" sz="1900" b="0" i="0" u="none" strike="noStrike">
                          <a:solidFill>
                            <a:srgbClr val="000000"/>
                          </a:solidFill>
                          <a:effectLst/>
                          <a:latin typeface="Calibri" panose="020F0502020204030204" pitchFamily="34" charset="0"/>
                        </a:rPr>
                        <a:t>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MSI I7</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3</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a:solidFill>
                            <a:srgbClr val="000000"/>
                          </a:solidFill>
                          <a:effectLst/>
                          <a:latin typeface="Calibri" panose="020F0502020204030204" pitchFamily="34" charset="0"/>
                        </a:rPr>
                        <a:t>102</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CD001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453072"/>
                  </a:ext>
                </a:extLst>
              </a:tr>
              <a:tr h="320515">
                <a:tc>
                  <a:txBody>
                    <a:bodyPr/>
                    <a:lstStyle/>
                    <a:p>
                      <a:pPr algn="r" fontAlgn="b"/>
                      <a:r>
                        <a:rPr lang="fr-FR" sz="1900" b="0" i="0" u="none" strike="noStrike">
                          <a:solidFill>
                            <a:srgbClr val="000000"/>
                          </a:solidFill>
                          <a:effectLst/>
                          <a:latin typeface="Calibri" panose="020F0502020204030204" pitchFamily="34" charset="0"/>
                        </a:rPr>
                        <a:t>2</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ASUS Ryzen 7</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102</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blue-ray001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8231970"/>
                  </a:ext>
                </a:extLst>
              </a:tr>
              <a:tr h="320515">
                <a:tc>
                  <a:txBody>
                    <a:bodyPr/>
                    <a:lstStyle/>
                    <a:p>
                      <a:pPr algn="r" fontAlgn="b"/>
                      <a:r>
                        <a:rPr lang="fr-FR" sz="1900" b="0" i="0" u="none" strike="noStrike">
                          <a:solidFill>
                            <a:srgbClr val="000000"/>
                          </a:solidFill>
                          <a:effectLst/>
                          <a:latin typeface="Calibri" panose="020F0502020204030204" pitchFamily="34" charset="0"/>
                        </a:rPr>
                        <a:t>3</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ACER Ryzen9</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103</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CD002</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9355971"/>
                  </a:ext>
                </a:extLst>
              </a:tr>
              <a:tr h="320515">
                <a:tc>
                  <a:txBody>
                    <a:bodyPr/>
                    <a:lstStyle/>
                    <a:p>
                      <a:pPr algn="r" fontAlgn="b"/>
                      <a:r>
                        <a:rPr lang="fr-FR" sz="1900" b="0" i="0" u="none" strike="noStrike">
                          <a:solidFill>
                            <a:srgbClr val="000000"/>
                          </a:solidFill>
                          <a:effectLst/>
                          <a:latin typeface="Calibri" panose="020F0502020204030204" pitchFamily="34" charset="0"/>
                        </a:rPr>
                        <a:t>4</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LENOVO I5</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104</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DVD001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263314"/>
                  </a:ext>
                </a:extLst>
              </a:tr>
            </a:tbl>
          </a:graphicData>
        </a:graphic>
      </p:graphicFrame>
    </p:spTree>
    <p:extLst>
      <p:ext uri="{BB962C8B-B14F-4D97-AF65-F5344CB8AC3E}">
        <p14:creationId xmlns:p14="http://schemas.microsoft.com/office/powerpoint/2010/main" val="4000564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a:extLst>
              <a:ext uri="{FF2B5EF4-FFF2-40B4-BE49-F238E27FC236}">
                <a16:creationId xmlns:a16="http://schemas.microsoft.com/office/drawing/2014/main" id="{F654459D-7981-4423-9E5E-1E67AE437D30}"/>
              </a:ext>
            </a:extLst>
          </p:cNvPr>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Da</a:t>
            </a:r>
            <a:r>
              <a:rPr lang="fr-FR" sz="2400" spc="-1" dirty="0">
                <a:solidFill>
                  <a:srgbClr val="376092"/>
                </a:solidFill>
                <a:latin typeface="Arial"/>
              </a:rPr>
              <a:t>ns une relation n-aire, une même association rassemble plusieurs entités.</a:t>
            </a:r>
            <a:endParaRPr lang="fr-FR" sz="2400" b="0" strike="noStrike" spc="-1" dirty="0">
              <a:solidFill>
                <a:srgbClr val="376092"/>
              </a:solidFill>
              <a:latin typeface="Arial"/>
            </a:endParaRPr>
          </a:p>
        </p:txBody>
      </p:sp>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n-aire</a:t>
            </a:r>
            <a:endParaRPr lang="en-US" sz="3200" b="0" strike="noStrike" spc="-1" dirty="0">
              <a:solidFill>
                <a:srgbClr val="376092"/>
              </a:solidFill>
              <a:latin typeface="Arial"/>
            </a:endParaRPr>
          </a:p>
        </p:txBody>
      </p:sp>
      <p:pic>
        <p:nvPicPr>
          <p:cNvPr id="3" name="Image 2">
            <a:extLst>
              <a:ext uri="{FF2B5EF4-FFF2-40B4-BE49-F238E27FC236}">
                <a16:creationId xmlns:a16="http://schemas.microsoft.com/office/drawing/2014/main" id="{767D5F1C-C59B-499F-8919-F57F63BB5E71}"/>
              </a:ext>
            </a:extLst>
          </p:cNvPr>
          <p:cNvPicPr>
            <a:picLocks noChangeAspect="1"/>
          </p:cNvPicPr>
          <p:nvPr/>
        </p:nvPicPr>
        <p:blipFill>
          <a:blip r:embed="rId2"/>
          <a:stretch>
            <a:fillRect/>
          </a:stretch>
        </p:blipFill>
        <p:spPr>
          <a:xfrm>
            <a:off x="685620" y="2725630"/>
            <a:ext cx="7772400" cy="2933700"/>
          </a:xfrm>
          <a:prstGeom prst="rect">
            <a:avLst/>
          </a:prstGeom>
        </p:spPr>
      </p:pic>
    </p:spTree>
    <p:extLst>
      <p:ext uri="{BB962C8B-B14F-4D97-AF65-F5344CB8AC3E}">
        <p14:creationId xmlns:p14="http://schemas.microsoft.com/office/powerpoint/2010/main" val="220252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Initiation </a:t>
            </a:r>
            <a:r>
              <a:rPr lang="fr-FR" sz="3200" b="0" strike="noStrike" spc="-1" dirty="0">
                <a:solidFill>
                  <a:srgbClr val="376092"/>
                </a:solidFill>
                <a:latin typeface="Arial"/>
              </a:rPr>
              <a:t>à la base 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Vers le modèle physique</a:t>
            </a:r>
            <a:endParaRPr lang="fr-FR" sz="2400" b="0" strike="noStrike" spc="-1" dirty="0">
              <a:solidFill>
                <a:srgbClr val="376092"/>
              </a:solidFill>
              <a:latin typeface="Arial"/>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Du modèle conceptuel au modèle logique.</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Du modèle logique au modèle physique</a:t>
            </a:r>
            <a:r>
              <a:rPr lang="fr-FR" sz="2400" b="0" strike="noStrike"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Les 5 formes normales et la forme de Boyce-</a:t>
            </a:r>
            <a:r>
              <a:rPr lang="fr-FR" sz="2400" spc="-1" dirty="0" err="1">
                <a:solidFill>
                  <a:srgbClr val="376092"/>
                </a:solidFill>
                <a:latin typeface="Calibri"/>
              </a:rPr>
              <a:t>codd</a:t>
            </a:r>
            <a:r>
              <a:rPr lang="fr-FR" sz="2400" spc="-1" dirty="0">
                <a:solidFill>
                  <a:srgbClr val="376092"/>
                </a:solidFill>
                <a:latin typeface="Calibri"/>
              </a:rPr>
              <a:t>.</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Quelques cas concrets.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n-aire</a:t>
            </a:r>
            <a:endParaRPr lang="en-US" sz="3200" b="0" strike="noStrike" spc="-1" dirty="0">
              <a:solidFill>
                <a:srgbClr val="376092"/>
              </a:solidFill>
              <a:latin typeface="Arial"/>
            </a:endParaRPr>
          </a:p>
        </p:txBody>
      </p:sp>
      <p:sp>
        <p:nvSpPr>
          <p:cNvPr id="6" name="TextShape 2">
            <a:extLst>
              <a:ext uri="{FF2B5EF4-FFF2-40B4-BE49-F238E27FC236}">
                <a16:creationId xmlns:a16="http://schemas.microsoft.com/office/drawing/2014/main" id="{F654459D-7981-4423-9E5E-1E67AE437D30}"/>
              </a:ext>
            </a:extLst>
          </p:cNvPr>
          <p:cNvSpPr txBox="1"/>
          <p:nvPr/>
        </p:nvSpPr>
        <p:spPr>
          <a:xfrm>
            <a:off x="457200" y="1740023"/>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Dans le cas d’une relation n-aire, la transformation se fait comme dans le cas de la relation « Multiple – Multiple ». Tous les identifiants migrent dans l’entité relation.</a:t>
            </a:r>
          </a:p>
        </p:txBody>
      </p:sp>
      <p:pic>
        <p:nvPicPr>
          <p:cNvPr id="4" name="Image 3">
            <a:extLst>
              <a:ext uri="{FF2B5EF4-FFF2-40B4-BE49-F238E27FC236}">
                <a16:creationId xmlns:a16="http://schemas.microsoft.com/office/drawing/2014/main" id="{0F811ED5-E42E-430E-9DFA-3FBF4855B67D}"/>
              </a:ext>
            </a:extLst>
          </p:cNvPr>
          <p:cNvPicPr>
            <a:picLocks noChangeAspect="1"/>
          </p:cNvPicPr>
          <p:nvPr/>
        </p:nvPicPr>
        <p:blipFill>
          <a:blip r:embed="rId2"/>
          <a:stretch>
            <a:fillRect/>
          </a:stretch>
        </p:blipFill>
        <p:spPr>
          <a:xfrm>
            <a:off x="834594" y="3017390"/>
            <a:ext cx="8096250" cy="3752850"/>
          </a:xfrm>
          <a:prstGeom prst="rect">
            <a:avLst/>
          </a:prstGeom>
        </p:spPr>
      </p:pic>
    </p:spTree>
    <p:extLst>
      <p:ext uri="{BB962C8B-B14F-4D97-AF65-F5344CB8AC3E}">
        <p14:creationId xmlns:p14="http://schemas.microsoft.com/office/powerpoint/2010/main" val="131700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réflexive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relations réflexives relient la même entité mais les règles peuvent être respectées comme pour les autres associations.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E85C90F2-BB46-4507-927B-34C787EDE974}"/>
              </a:ext>
            </a:extLst>
          </p:cNvPr>
          <p:cNvPicPr>
            <a:picLocks noChangeAspect="1"/>
          </p:cNvPicPr>
          <p:nvPr/>
        </p:nvPicPr>
        <p:blipFill>
          <a:blip r:embed="rId2"/>
          <a:stretch>
            <a:fillRect/>
          </a:stretch>
        </p:blipFill>
        <p:spPr>
          <a:xfrm>
            <a:off x="2148118" y="2771174"/>
            <a:ext cx="4972050" cy="1724025"/>
          </a:xfrm>
          <a:prstGeom prst="rect">
            <a:avLst/>
          </a:prstGeom>
        </p:spPr>
      </p:pic>
      <p:graphicFrame>
        <p:nvGraphicFramePr>
          <p:cNvPr id="5" name="Tableau 4">
            <a:extLst>
              <a:ext uri="{FF2B5EF4-FFF2-40B4-BE49-F238E27FC236}">
                <a16:creationId xmlns:a16="http://schemas.microsoft.com/office/drawing/2014/main" id="{4981E565-EC35-447D-A677-B6105BC3DC8C}"/>
              </a:ext>
            </a:extLst>
          </p:cNvPr>
          <p:cNvGraphicFramePr>
            <a:graphicFrameLocks noGrp="1"/>
          </p:cNvGraphicFramePr>
          <p:nvPr>
            <p:extLst>
              <p:ext uri="{D42A27DB-BD31-4B8C-83A1-F6EECF244321}">
                <p14:modId xmlns:p14="http://schemas.microsoft.com/office/powerpoint/2010/main" val="3991196021"/>
              </p:ext>
            </p:extLst>
          </p:nvPr>
        </p:nvGraphicFramePr>
        <p:xfrm>
          <a:off x="3289120" y="4495199"/>
          <a:ext cx="2565400" cy="2000250"/>
        </p:xfrm>
        <a:graphic>
          <a:graphicData uri="http://schemas.openxmlformats.org/drawingml/2006/table">
            <a:tbl>
              <a:tblPr/>
              <a:tblGrid>
                <a:gridCol w="1282700">
                  <a:extLst>
                    <a:ext uri="{9D8B030D-6E8A-4147-A177-3AD203B41FA5}">
                      <a16:colId xmlns:a16="http://schemas.microsoft.com/office/drawing/2014/main" val="2272736103"/>
                    </a:ext>
                  </a:extLst>
                </a:gridCol>
                <a:gridCol w="1282700">
                  <a:extLst>
                    <a:ext uri="{9D8B030D-6E8A-4147-A177-3AD203B41FA5}">
                      <a16:colId xmlns:a16="http://schemas.microsoft.com/office/drawing/2014/main" val="3019542824"/>
                    </a:ext>
                  </a:extLst>
                </a:gridCol>
              </a:tblGrid>
              <a:tr h="333375">
                <a:tc gridSpan="2">
                  <a:txBody>
                    <a:bodyPr/>
                    <a:lstStyle/>
                    <a:p>
                      <a:pPr algn="ctr" fontAlgn="b"/>
                      <a:r>
                        <a:rPr lang="fr-FR" sz="2000" b="1" i="0" u="none" strike="noStrike" dirty="0">
                          <a:solidFill>
                            <a:srgbClr val="FFFFFF"/>
                          </a:solidFill>
                          <a:effectLst/>
                          <a:latin typeface="Calibri" panose="020F0502020204030204" pitchFamily="34" charset="0"/>
                        </a:rPr>
                        <a:t>Client</a:t>
                      </a:r>
                    </a:p>
                  </a:txBody>
                  <a:tcPr marL="9525" marR="9525" marT="9525"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679743572"/>
                  </a:ext>
                </a:extLst>
              </a:tr>
              <a:tr h="333375">
                <a:tc>
                  <a:txBody>
                    <a:bodyPr/>
                    <a:lstStyle/>
                    <a:p>
                      <a:pPr algn="ctr" fontAlgn="b"/>
                      <a:r>
                        <a:rPr lang="fr-FR" sz="2000" b="1" i="0" u="none" strike="noStrike">
                          <a:solidFill>
                            <a:srgbClr val="FFFFFF"/>
                          </a:solidFill>
                          <a:effectLst/>
                          <a:latin typeface="Calibri" panose="020F0502020204030204" pitchFamily="34" charset="0"/>
                        </a:rPr>
                        <a:t>num_client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nom_client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93671736"/>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249413"/>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0077617"/>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8585317"/>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750382"/>
                  </a:ext>
                </a:extLst>
              </a:tr>
            </a:tbl>
          </a:graphicData>
        </a:graphic>
      </p:graphicFrame>
    </p:spTree>
    <p:extLst>
      <p:ext uri="{BB962C8B-B14F-4D97-AF65-F5344CB8AC3E}">
        <p14:creationId xmlns:p14="http://schemas.microsoft.com/office/powerpoint/2010/main" val="94564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réflexive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notre exemple il y a aussi plusieurs stratégies. Soit on estime que la majorité des clients seront parrainés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79566AAE-59F6-4ABA-BA82-954ED2C05929}"/>
              </a:ext>
            </a:extLst>
          </p:cNvPr>
          <p:cNvPicPr>
            <a:picLocks noChangeAspect="1"/>
          </p:cNvPicPr>
          <p:nvPr/>
        </p:nvPicPr>
        <p:blipFill>
          <a:blip r:embed="rId2"/>
          <a:stretch>
            <a:fillRect/>
          </a:stretch>
        </p:blipFill>
        <p:spPr>
          <a:xfrm>
            <a:off x="2495370" y="2485977"/>
            <a:ext cx="4152900" cy="1714500"/>
          </a:xfrm>
          <a:prstGeom prst="rect">
            <a:avLst/>
          </a:prstGeom>
        </p:spPr>
      </p:pic>
      <p:graphicFrame>
        <p:nvGraphicFramePr>
          <p:cNvPr id="7" name="Tableau 6">
            <a:extLst>
              <a:ext uri="{FF2B5EF4-FFF2-40B4-BE49-F238E27FC236}">
                <a16:creationId xmlns:a16="http://schemas.microsoft.com/office/drawing/2014/main" id="{85F44371-E156-40C0-AD00-0BDE70E48044}"/>
              </a:ext>
            </a:extLst>
          </p:cNvPr>
          <p:cNvGraphicFramePr>
            <a:graphicFrameLocks noGrp="1"/>
          </p:cNvGraphicFramePr>
          <p:nvPr>
            <p:extLst>
              <p:ext uri="{D42A27DB-BD31-4B8C-83A1-F6EECF244321}">
                <p14:modId xmlns:p14="http://schemas.microsoft.com/office/powerpoint/2010/main" val="2553264086"/>
              </p:ext>
            </p:extLst>
          </p:nvPr>
        </p:nvGraphicFramePr>
        <p:xfrm>
          <a:off x="2171520" y="4308390"/>
          <a:ext cx="4800600" cy="2000250"/>
        </p:xfrm>
        <a:graphic>
          <a:graphicData uri="http://schemas.openxmlformats.org/drawingml/2006/table">
            <a:tbl>
              <a:tblPr/>
              <a:tblGrid>
                <a:gridCol w="1281435">
                  <a:extLst>
                    <a:ext uri="{9D8B030D-6E8A-4147-A177-3AD203B41FA5}">
                      <a16:colId xmlns:a16="http://schemas.microsoft.com/office/drawing/2014/main" val="1880363753"/>
                    </a:ext>
                  </a:extLst>
                </a:gridCol>
                <a:gridCol w="1281435">
                  <a:extLst>
                    <a:ext uri="{9D8B030D-6E8A-4147-A177-3AD203B41FA5}">
                      <a16:colId xmlns:a16="http://schemas.microsoft.com/office/drawing/2014/main" val="1930732168"/>
                    </a:ext>
                  </a:extLst>
                </a:gridCol>
                <a:gridCol w="2237730">
                  <a:extLst>
                    <a:ext uri="{9D8B030D-6E8A-4147-A177-3AD203B41FA5}">
                      <a16:colId xmlns:a16="http://schemas.microsoft.com/office/drawing/2014/main" val="1907433229"/>
                    </a:ext>
                  </a:extLst>
                </a:gridCol>
              </a:tblGrid>
              <a:tr h="333375">
                <a:tc gridSpan="3">
                  <a:txBody>
                    <a:bodyPr/>
                    <a:lstStyle/>
                    <a:p>
                      <a:pPr algn="ctr" fontAlgn="b"/>
                      <a:r>
                        <a:rPr lang="fr-FR" sz="2000" b="1" i="0" u="none" strike="noStrike">
                          <a:solidFill>
                            <a:srgbClr val="FFFFFF"/>
                          </a:solidFill>
                          <a:effectLst/>
                          <a:latin typeface="Calibri" panose="020F0502020204030204" pitchFamily="34" charset="0"/>
                        </a:rPr>
                        <a:t>Client</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93531408"/>
                  </a:ext>
                </a:extLst>
              </a:tr>
              <a:tr h="333375">
                <a:tc>
                  <a:txBody>
                    <a:bodyPr/>
                    <a:lstStyle/>
                    <a:p>
                      <a:pPr algn="ctr" fontAlgn="b"/>
                      <a:r>
                        <a:rPr lang="fr-FR" sz="2000" b="1" i="0" u="none" strike="noStrike">
                          <a:solidFill>
                            <a:srgbClr val="FFFFFF"/>
                          </a:solidFill>
                          <a:effectLst/>
                          <a:latin typeface="Calibri" panose="020F0502020204030204" pitchFamily="34" charset="0"/>
                        </a:rPr>
                        <a:t>num_client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nom_client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num_client_parrain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397499982"/>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714934"/>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036547"/>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544822"/>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err="1">
                          <a:solidFill>
                            <a:srgbClr val="000000"/>
                          </a:solidFill>
                          <a:effectLst/>
                          <a:latin typeface="Calibri" panose="020F0502020204030204" pitchFamily="34" charset="0"/>
                        </a:rPr>
                        <a:t>Null</a:t>
                      </a:r>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4894752"/>
                  </a:ext>
                </a:extLst>
              </a:tr>
            </a:tbl>
          </a:graphicData>
        </a:graphic>
      </p:graphicFrame>
    </p:spTree>
    <p:extLst>
      <p:ext uri="{BB962C8B-B14F-4D97-AF65-F5344CB8AC3E}">
        <p14:creationId xmlns:p14="http://schemas.microsoft.com/office/powerpoint/2010/main" val="4259217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réflexive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également estimé que peu de nos client auront un parrain et on peut alors décider d’éviter d’avoir un champ souvent vide dans la table client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934DFC7D-3356-4D32-8E8C-3F9BED078187}"/>
              </a:ext>
            </a:extLst>
          </p:cNvPr>
          <p:cNvPicPr>
            <a:picLocks noChangeAspect="1"/>
          </p:cNvPicPr>
          <p:nvPr/>
        </p:nvPicPr>
        <p:blipFill>
          <a:blip r:embed="rId2"/>
          <a:stretch>
            <a:fillRect/>
          </a:stretch>
        </p:blipFill>
        <p:spPr>
          <a:xfrm>
            <a:off x="1995307" y="2747962"/>
            <a:ext cx="5153025" cy="1362075"/>
          </a:xfrm>
          <a:prstGeom prst="rect">
            <a:avLst/>
          </a:prstGeom>
        </p:spPr>
      </p:pic>
      <p:graphicFrame>
        <p:nvGraphicFramePr>
          <p:cNvPr id="6" name="Tableau 5">
            <a:extLst>
              <a:ext uri="{FF2B5EF4-FFF2-40B4-BE49-F238E27FC236}">
                <a16:creationId xmlns:a16="http://schemas.microsoft.com/office/drawing/2014/main" id="{62B98D35-8A71-4965-B9D2-8001A5B03BBE}"/>
              </a:ext>
            </a:extLst>
          </p:cNvPr>
          <p:cNvGraphicFramePr>
            <a:graphicFrameLocks noGrp="1"/>
          </p:cNvGraphicFramePr>
          <p:nvPr>
            <p:extLst>
              <p:ext uri="{D42A27DB-BD31-4B8C-83A1-F6EECF244321}">
                <p14:modId xmlns:p14="http://schemas.microsoft.com/office/powerpoint/2010/main" val="2870692442"/>
              </p:ext>
            </p:extLst>
          </p:nvPr>
        </p:nvGraphicFramePr>
        <p:xfrm>
          <a:off x="831669" y="4308390"/>
          <a:ext cx="7480300" cy="2000250"/>
        </p:xfrm>
        <a:graphic>
          <a:graphicData uri="http://schemas.openxmlformats.org/drawingml/2006/table">
            <a:tbl>
              <a:tblPr/>
              <a:tblGrid>
                <a:gridCol w="1278521">
                  <a:extLst>
                    <a:ext uri="{9D8B030D-6E8A-4147-A177-3AD203B41FA5}">
                      <a16:colId xmlns:a16="http://schemas.microsoft.com/office/drawing/2014/main" val="809066043"/>
                    </a:ext>
                  </a:extLst>
                </a:gridCol>
                <a:gridCol w="1278521">
                  <a:extLst>
                    <a:ext uri="{9D8B030D-6E8A-4147-A177-3AD203B41FA5}">
                      <a16:colId xmlns:a16="http://schemas.microsoft.com/office/drawing/2014/main" val="4187954675"/>
                    </a:ext>
                  </a:extLst>
                </a:gridCol>
                <a:gridCol w="763296">
                  <a:extLst>
                    <a:ext uri="{9D8B030D-6E8A-4147-A177-3AD203B41FA5}">
                      <a16:colId xmlns:a16="http://schemas.microsoft.com/office/drawing/2014/main" val="2165246052"/>
                    </a:ext>
                  </a:extLst>
                </a:gridCol>
                <a:gridCol w="1984569">
                  <a:extLst>
                    <a:ext uri="{9D8B030D-6E8A-4147-A177-3AD203B41FA5}">
                      <a16:colId xmlns:a16="http://schemas.microsoft.com/office/drawing/2014/main" val="2119850361"/>
                    </a:ext>
                  </a:extLst>
                </a:gridCol>
                <a:gridCol w="2175393">
                  <a:extLst>
                    <a:ext uri="{9D8B030D-6E8A-4147-A177-3AD203B41FA5}">
                      <a16:colId xmlns:a16="http://schemas.microsoft.com/office/drawing/2014/main" val="2206188176"/>
                    </a:ext>
                  </a:extLst>
                </a:gridCol>
              </a:tblGrid>
              <a:tr h="333375">
                <a:tc gridSpan="2">
                  <a:txBody>
                    <a:bodyPr/>
                    <a:lstStyle/>
                    <a:p>
                      <a:pPr algn="ctr" fontAlgn="b"/>
                      <a:r>
                        <a:rPr lang="fr-FR" sz="2000" b="1" i="0" u="none" strike="noStrike">
                          <a:solidFill>
                            <a:srgbClr val="FFFFFF"/>
                          </a:solidFill>
                          <a:effectLst/>
                          <a:latin typeface="Calibri" panose="020F0502020204030204" pitchFamily="34" charset="0"/>
                        </a:rPr>
                        <a:t>Client</a:t>
                      </a:r>
                    </a:p>
                  </a:txBody>
                  <a:tcPr marL="9525" marR="9525" marT="9525"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ctr" fontAlgn="b"/>
                      <a:r>
                        <a:rPr lang="fr-FR" sz="2000" b="1" i="0" u="none" strike="noStrike">
                          <a:solidFill>
                            <a:srgbClr val="FFFFFF"/>
                          </a:solidFill>
                          <a:effectLst/>
                          <a:latin typeface="Calibri" panose="020F0502020204030204" pitchFamily="34" charset="0"/>
                        </a:rPr>
                        <a:t>Parraine</a:t>
                      </a:r>
                    </a:p>
                  </a:txBody>
                  <a:tcPr marL="9525" marR="9525" marT="9525"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1251104385"/>
                  </a:ext>
                </a:extLst>
              </a:tr>
              <a:tr h="333375">
                <a:tc>
                  <a:txBody>
                    <a:bodyPr/>
                    <a:lstStyle/>
                    <a:p>
                      <a:pPr algn="ctr" fontAlgn="b"/>
                      <a:r>
                        <a:rPr lang="fr-FR" sz="2000" b="1" i="0" u="none" strike="noStrike">
                          <a:solidFill>
                            <a:srgbClr val="FFFFFF"/>
                          </a:solidFill>
                          <a:effectLst/>
                          <a:latin typeface="Calibri" panose="020F0502020204030204" pitchFamily="34" charset="0"/>
                        </a:rPr>
                        <a:t>num_client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nom_client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fr-FR" sz="2000" b="1" i="0" u="none" strike="noStrike">
                          <a:solidFill>
                            <a:srgbClr val="FFFFFF"/>
                          </a:solidFill>
                          <a:effectLst/>
                          <a:latin typeface="Calibri" panose="020F0502020204030204" pitchFamily="34" charset="0"/>
                        </a:rPr>
                        <a:t>num_client_filleul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num_client_parrain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273544768"/>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7607082"/>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3632560"/>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7639851"/>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620035353"/>
                  </a:ext>
                </a:extLst>
              </a:tr>
            </a:tbl>
          </a:graphicData>
        </a:graphic>
      </p:graphicFrame>
    </p:spTree>
    <p:extLst>
      <p:ext uri="{BB962C8B-B14F-4D97-AF65-F5344CB8AC3E}">
        <p14:creationId xmlns:p14="http://schemas.microsoft.com/office/powerpoint/2010/main" val="2147286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Discutons des exemples déjà vus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Organisation du cours CCI Campus - 001CoursCCICAMPUS_v2.loo</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Gestion de facturation - 002SiteFacturationFinDeMois.loo</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Gestion des films - 004Films.loo</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093450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Chaque étape de notre transformation nous rapproche de notre base de données SQL.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Après avoir listé les données à représenter et avoir converti les associations, il est temps de représenter la structure de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étape est la dernière avant la mise en place de la base de données dans MySQL</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3503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 – Cheminons avec un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utilisons l’exemple d’une facturation pour voir le résultat des différentes transformations. Voici le MCD que nous avons défini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D484BAE1-E2AC-4BCE-8704-00AF4A0F5A4A}"/>
              </a:ext>
            </a:extLst>
          </p:cNvPr>
          <p:cNvPicPr>
            <a:picLocks noChangeAspect="1"/>
          </p:cNvPicPr>
          <p:nvPr/>
        </p:nvPicPr>
        <p:blipFill>
          <a:blip r:embed="rId2"/>
          <a:stretch>
            <a:fillRect/>
          </a:stretch>
        </p:blipFill>
        <p:spPr>
          <a:xfrm>
            <a:off x="457200" y="3727311"/>
            <a:ext cx="8389398" cy="1196667"/>
          </a:xfrm>
          <a:prstGeom prst="rect">
            <a:avLst/>
          </a:prstGeom>
        </p:spPr>
      </p:pic>
    </p:spTree>
    <p:extLst>
      <p:ext uri="{BB962C8B-B14F-4D97-AF65-F5344CB8AC3E}">
        <p14:creationId xmlns:p14="http://schemas.microsoft.com/office/powerpoint/2010/main" val="4004709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 – Cheminons avec un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modèle conceptuel de notre exemple de facturation est ensuite converti en modèle logique à l’aide des règles que nous avons vu plus haut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4FC63072-7B42-4D5A-A6B7-D2EA25D1DC06}"/>
              </a:ext>
            </a:extLst>
          </p:cNvPr>
          <p:cNvPicPr>
            <a:picLocks noChangeAspect="1"/>
          </p:cNvPicPr>
          <p:nvPr/>
        </p:nvPicPr>
        <p:blipFill>
          <a:blip r:embed="rId2"/>
          <a:stretch>
            <a:fillRect/>
          </a:stretch>
        </p:blipFill>
        <p:spPr>
          <a:xfrm>
            <a:off x="390165" y="3429000"/>
            <a:ext cx="8296275" cy="1371600"/>
          </a:xfrm>
          <a:prstGeom prst="rect">
            <a:avLst/>
          </a:prstGeom>
        </p:spPr>
      </p:pic>
    </p:spTree>
    <p:extLst>
      <p:ext uri="{BB962C8B-B14F-4D97-AF65-F5344CB8AC3E}">
        <p14:creationId xmlns:p14="http://schemas.microsoft.com/office/powerpoint/2010/main" val="243834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 – Cheminons avec un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abandonnons la représentation graphique en conservant les informations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Client (</a:t>
            </a:r>
            <a:r>
              <a:rPr lang="fr-FR" sz="2400" u="sng" spc="-1" dirty="0" err="1">
                <a:solidFill>
                  <a:srgbClr val="376092"/>
                </a:solidFill>
                <a:latin typeface="Arial"/>
              </a:rPr>
              <a:t>adresse_mail</a:t>
            </a:r>
            <a:r>
              <a:rPr lang="fr-FR" sz="2400" spc="-1" dirty="0">
                <a:solidFill>
                  <a:srgbClr val="376092"/>
                </a:solidFill>
                <a:latin typeface="Arial"/>
              </a:rPr>
              <a:t>, </a:t>
            </a:r>
            <a:r>
              <a:rPr lang="fr-FR" sz="2400" spc="-1" dirty="0" err="1">
                <a:solidFill>
                  <a:srgbClr val="376092"/>
                </a:solidFill>
                <a:latin typeface="Arial"/>
              </a:rPr>
              <a:t>nom_client</a:t>
            </a:r>
            <a:r>
              <a:rPr lang="fr-FR" sz="2400" spc="-1" dirty="0">
                <a:solidFill>
                  <a:srgbClr val="376092"/>
                </a:solidFill>
                <a:latin typeface="Arial"/>
              </a:rPr>
              <a:t>, </a:t>
            </a:r>
            <a:r>
              <a:rPr lang="fr-FR" sz="2400" spc="-1" dirty="0" err="1">
                <a:solidFill>
                  <a:srgbClr val="376092"/>
                </a:solidFill>
                <a:latin typeface="Arial"/>
              </a:rPr>
              <a:t>prénom_client</a:t>
            </a:r>
            <a:r>
              <a:rPr lang="fr-FR" sz="2400" spc="-1" dirty="0">
                <a:solidFill>
                  <a:srgbClr val="376092"/>
                </a:solidFill>
                <a:latin typeface="Arial"/>
              </a:rPr>
              <a:t>, </a:t>
            </a:r>
            <a:r>
              <a:rPr lang="fr-FR" sz="2400" spc="-1" dirty="0" err="1">
                <a:solidFill>
                  <a:srgbClr val="376092"/>
                </a:solidFill>
                <a:latin typeface="Arial"/>
              </a:rPr>
              <a:t>adresse_client</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Facture (</a:t>
            </a:r>
            <a:r>
              <a:rPr lang="fr-FR" sz="2400" u="sng" spc="-1" dirty="0" err="1">
                <a:solidFill>
                  <a:srgbClr val="376092"/>
                </a:solidFill>
                <a:latin typeface="Arial"/>
              </a:rPr>
              <a:t>num_facture</a:t>
            </a:r>
            <a:r>
              <a:rPr lang="fr-FR" sz="2400" spc="-1" dirty="0">
                <a:solidFill>
                  <a:srgbClr val="376092"/>
                </a:solidFill>
                <a:latin typeface="Arial"/>
              </a:rPr>
              <a:t>, </a:t>
            </a:r>
            <a:r>
              <a:rPr lang="fr-FR" sz="2400" spc="-1" dirty="0" err="1">
                <a:solidFill>
                  <a:srgbClr val="376092"/>
                </a:solidFill>
                <a:latin typeface="Arial"/>
              </a:rPr>
              <a:t>date_facture</a:t>
            </a:r>
            <a:r>
              <a:rPr lang="fr-FR" sz="2400" spc="-1" dirty="0">
                <a:solidFill>
                  <a:srgbClr val="376092"/>
                </a:solidFill>
                <a:latin typeface="Arial"/>
              </a:rPr>
              <a:t>, #adresse_mail)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Contient </a:t>
            </a:r>
            <a:r>
              <a:rPr lang="fr-FR" sz="2400" u="sng" spc="-1" dirty="0">
                <a:solidFill>
                  <a:srgbClr val="376092"/>
                </a:solidFill>
                <a:latin typeface="Arial"/>
              </a:rPr>
              <a:t>(#num_facture, #num_article</a:t>
            </a:r>
            <a:r>
              <a:rPr lang="fr-FR" sz="2400" spc="-1" dirty="0">
                <a:solidFill>
                  <a:srgbClr val="376092"/>
                </a:solidFill>
                <a:latin typeface="Arial"/>
              </a:rPr>
              <a:t>, quantité)</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Article (</a:t>
            </a:r>
            <a:r>
              <a:rPr lang="fr-FR" sz="2400" u="sng" spc="-1" dirty="0" err="1">
                <a:solidFill>
                  <a:srgbClr val="376092"/>
                </a:solidFill>
                <a:latin typeface="Arial"/>
              </a:rPr>
              <a:t>num_article</a:t>
            </a:r>
            <a:r>
              <a:rPr lang="fr-FR" sz="2400" spc="-1" dirty="0">
                <a:solidFill>
                  <a:srgbClr val="376092"/>
                </a:solidFill>
                <a:latin typeface="Arial"/>
              </a:rPr>
              <a:t>, Désignation, Prix)</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4FC63072-7B42-4D5A-A6B7-D2EA25D1DC06}"/>
              </a:ext>
            </a:extLst>
          </p:cNvPr>
          <p:cNvPicPr>
            <a:picLocks noChangeAspect="1"/>
          </p:cNvPicPr>
          <p:nvPr/>
        </p:nvPicPr>
        <p:blipFill>
          <a:blip r:embed="rId2"/>
          <a:stretch>
            <a:fillRect/>
          </a:stretch>
        </p:blipFill>
        <p:spPr>
          <a:xfrm>
            <a:off x="390165" y="1262848"/>
            <a:ext cx="8296275" cy="1371600"/>
          </a:xfrm>
          <a:prstGeom prst="rect">
            <a:avLst/>
          </a:prstGeom>
        </p:spPr>
      </p:pic>
    </p:spTree>
    <p:extLst>
      <p:ext uri="{BB962C8B-B14F-4D97-AF65-F5344CB8AC3E}">
        <p14:creationId xmlns:p14="http://schemas.microsoft.com/office/powerpoint/2010/main" val="149556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physique au langage SQL – Cheminons avec un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fois que nous avons le modèle physique, la création des tables en langages SQL en découle très facilement.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Prenons la table client en exemple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Client (</a:t>
            </a:r>
            <a:r>
              <a:rPr lang="fr-FR" sz="2400" u="sng" spc="-1" dirty="0" err="1">
                <a:solidFill>
                  <a:srgbClr val="376092"/>
                </a:solidFill>
                <a:latin typeface="Arial"/>
              </a:rPr>
              <a:t>adresse_mail</a:t>
            </a:r>
            <a:r>
              <a:rPr lang="fr-FR" sz="2400" spc="-1" dirty="0">
                <a:solidFill>
                  <a:srgbClr val="376092"/>
                </a:solidFill>
                <a:latin typeface="Arial"/>
              </a:rPr>
              <a:t>, </a:t>
            </a:r>
            <a:r>
              <a:rPr lang="fr-FR" sz="2400" spc="-1" dirty="0" err="1">
                <a:solidFill>
                  <a:srgbClr val="376092"/>
                </a:solidFill>
                <a:latin typeface="Arial"/>
              </a:rPr>
              <a:t>nom_client</a:t>
            </a:r>
            <a:r>
              <a:rPr lang="fr-FR" sz="2400" spc="-1" dirty="0">
                <a:solidFill>
                  <a:srgbClr val="376092"/>
                </a:solidFill>
                <a:latin typeface="Arial"/>
              </a:rPr>
              <a:t>, </a:t>
            </a:r>
            <a:r>
              <a:rPr lang="fr-FR" sz="2400" spc="-1" dirty="0" err="1">
                <a:solidFill>
                  <a:srgbClr val="376092"/>
                </a:solidFill>
                <a:latin typeface="Arial"/>
              </a:rPr>
              <a:t>prénom_client</a:t>
            </a:r>
            <a:r>
              <a:rPr lang="fr-FR" sz="2400" spc="-1" dirty="0">
                <a:solidFill>
                  <a:srgbClr val="376092"/>
                </a:solidFill>
                <a:latin typeface="Arial"/>
              </a:rPr>
              <a:t>, </a:t>
            </a:r>
            <a:r>
              <a:rPr lang="fr-FR" sz="2400" spc="-1" dirty="0" err="1">
                <a:solidFill>
                  <a:srgbClr val="376092"/>
                </a:solidFill>
                <a:latin typeface="Arial"/>
              </a:rPr>
              <a:t>adresse_client</a:t>
            </a:r>
            <a:r>
              <a:rPr lang="fr-FR" sz="2400" spc="-1" dirty="0">
                <a:solidFill>
                  <a:srgbClr val="376092"/>
                </a:solidFill>
                <a:latin typeface="Arial"/>
              </a:rPr>
              <a:t>)</a:t>
            </a:r>
          </a:p>
          <a:p>
            <a:pPr marL="108000">
              <a:spcAft>
                <a:spcPts val="1060"/>
              </a:spcAft>
              <a:buClr>
                <a:srgbClr val="000000"/>
              </a:buClr>
              <a:buSzPct val="45000"/>
            </a:pPr>
            <a:r>
              <a:rPr lang="fr-FR" sz="2000" spc="-1" dirty="0">
                <a:latin typeface="Arial"/>
              </a:rPr>
              <a:t>CREATE TABLE CLIENT (</a:t>
            </a:r>
          </a:p>
          <a:p>
            <a:pPr marL="108000">
              <a:spcAft>
                <a:spcPts val="1060"/>
              </a:spcAft>
              <a:buClr>
                <a:srgbClr val="000000"/>
              </a:buClr>
              <a:buSzPct val="45000"/>
            </a:pPr>
            <a:r>
              <a:rPr lang="fr-FR" sz="2000" spc="-1" dirty="0">
                <a:latin typeface="Arial"/>
              </a:rPr>
              <a:t>	</a:t>
            </a:r>
            <a:r>
              <a:rPr lang="fr-FR" sz="2000" spc="-1" dirty="0" err="1">
                <a:latin typeface="Arial"/>
              </a:rPr>
              <a:t>adresse_mail</a:t>
            </a:r>
            <a:r>
              <a:rPr lang="fr-FR" sz="2000" spc="-1" dirty="0">
                <a:latin typeface="Arial"/>
              </a:rPr>
              <a:t> CHAR(50) NOT NULL,</a:t>
            </a:r>
          </a:p>
          <a:p>
            <a:pPr marL="108000">
              <a:spcAft>
                <a:spcPts val="1060"/>
              </a:spcAft>
              <a:buClr>
                <a:srgbClr val="000000"/>
              </a:buClr>
              <a:buSzPct val="45000"/>
            </a:pPr>
            <a:r>
              <a:rPr lang="fr-FR" sz="2000" spc="-1" dirty="0">
                <a:latin typeface="Arial"/>
              </a:rPr>
              <a:t>	</a:t>
            </a:r>
            <a:r>
              <a:rPr lang="fr-FR" sz="2000" spc="-1" dirty="0" err="1">
                <a:latin typeface="Arial"/>
              </a:rPr>
              <a:t>nom_client</a:t>
            </a:r>
            <a:r>
              <a:rPr lang="fr-FR" sz="2000" spc="-1" dirty="0">
                <a:latin typeface="Arial"/>
              </a:rPr>
              <a:t> CHAR(20),</a:t>
            </a:r>
          </a:p>
          <a:p>
            <a:pPr marL="108000">
              <a:spcAft>
                <a:spcPts val="1060"/>
              </a:spcAft>
              <a:buClr>
                <a:srgbClr val="000000"/>
              </a:buClr>
              <a:buSzPct val="45000"/>
            </a:pPr>
            <a:r>
              <a:rPr lang="fr-FR" sz="2000" spc="-1" dirty="0">
                <a:latin typeface="Arial"/>
              </a:rPr>
              <a:t>	</a:t>
            </a:r>
            <a:r>
              <a:rPr lang="fr-FR" sz="2000" spc="-1" dirty="0" err="1">
                <a:latin typeface="Arial"/>
              </a:rPr>
              <a:t>prénom_client</a:t>
            </a:r>
            <a:r>
              <a:rPr lang="fr-FR" sz="2000" spc="-1" dirty="0">
                <a:latin typeface="Arial"/>
              </a:rPr>
              <a:t> CHAR(20)</a:t>
            </a:r>
          </a:p>
          <a:p>
            <a:pPr marL="108000">
              <a:spcAft>
                <a:spcPts val="1060"/>
              </a:spcAft>
              <a:buClr>
                <a:srgbClr val="000000"/>
              </a:buClr>
              <a:buSzPct val="45000"/>
            </a:pPr>
            <a:r>
              <a:rPr lang="fr-FR" sz="2000" spc="-1" dirty="0">
                <a:latin typeface="Arial"/>
              </a:rPr>
              <a:t>	PRIMARY KEY (</a:t>
            </a:r>
            <a:r>
              <a:rPr lang="fr-FR" sz="2000" spc="-1" dirty="0" err="1">
                <a:latin typeface="Arial"/>
              </a:rPr>
              <a:t>adresse_mail</a:t>
            </a:r>
            <a:r>
              <a:rPr lang="fr-FR" sz="2000" spc="-1" dirty="0">
                <a:latin typeface="Arial"/>
              </a:rPr>
              <a:t>) CONSTRAINT PK_CLIENT</a:t>
            </a:r>
          </a:p>
          <a:p>
            <a:pPr marL="108000">
              <a:spcAft>
                <a:spcPts val="1060"/>
              </a:spcAft>
              <a:buClr>
                <a:srgbClr val="000000"/>
              </a:buClr>
              <a:buSzPct val="45000"/>
            </a:pPr>
            <a:r>
              <a:rPr lang="fr-FR" sz="2000" spc="-1" dirty="0">
                <a:latin typeface="Arial"/>
              </a:rPr>
              <a:t>);</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3662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modèle conceptuel des données a mis en avant les entités a manipuler ainsi que les relations qui les unissent.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relations ne peuvent pas être utilisées en l’état dans les systèmes de bases de données relationnelles comme MySQL.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va donc falloir trouver un moyen de convertir les associations en des entités.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méthode MERISE propose des règles à suivre pour que cette conversion se fasse facilement.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572521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Consolidons notre modèle avec les formes normales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formes normales permettent de valider nos choix de conceptions et mettent parfois en lumière des solutions plus adaptées.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permettent d’éviter les problèmes de redondances des données qui pourraient occasionner des soucis lors des mises à jour et des suppressions.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Donc un modèle qui respecte les formes normales sera plus flexible et plus facile à utiliser.</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66357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1</a:t>
            </a:r>
            <a:r>
              <a:rPr lang="fr-FR" sz="3200" b="0" strike="noStrike" spc="-1" baseline="30000" dirty="0">
                <a:solidFill>
                  <a:srgbClr val="376092"/>
                </a:solidFill>
                <a:latin typeface="Arial"/>
              </a:rPr>
              <a:t>ère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351625"/>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1</a:t>
            </a:r>
            <a:r>
              <a:rPr lang="fr-FR" sz="2400" spc="-1" baseline="30000" dirty="0">
                <a:solidFill>
                  <a:srgbClr val="376092"/>
                </a:solidFill>
                <a:latin typeface="Arial"/>
              </a:rPr>
              <a:t>ère</a:t>
            </a:r>
            <a:r>
              <a:rPr lang="fr-FR" sz="2400" spc="-1" dirty="0">
                <a:solidFill>
                  <a:srgbClr val="376092"/>
                </a:solidFill>
                <a:latin typeface="Arial"/>
              </a:rPr>
              <a:t> forme normale si tous les attributs ne contiennent qu’une seule valeur atomique.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l’exemple de notre table client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Client (</a:t>
            </a:r>
            <a:r>
              <a:rPr lang="fr-FR" sz="2400" u="sng" spc="-1" dirty="0" err="1">
                <a:solidFill>
                  <a:srgbClr val="376092"/>
                </a:solidFill>
                <a:latin typeface="Arial"/>
              </a:rPr>
              <a:t>adresse_mail</a:t>
            </a:r>
            <a:r>
              <a:rPr lang="fr-FR" sz="2400" spc="-1" dirty="0">
                <a:solidFill>
                  <a:srgbClr val="376092"/>
                </a:solidFill>
                <a:latin typeface="Arial"/>
              </a:rPr>
              <a:t>, </a:t>
            </a:r>
            <a:r>
              <a:rPr lang="fr-FR" sz="2400" spc="-1" dirty="0" err="1">
                <a:solidFill>
                  <a:srgbClr val="376092"/>
                </a:solidFill>
                <a:latin typeface="Arial"/>
              </a:rPr>
              <a:t>nom_client</a:t>
            </a:r>
            <a:r>
              <a:rPr lang="fr-FR" sz="2400" spc="-1" dirty="0">
                <a:solidFill>
                  <a:srgbClr val="376092"/>
                </a:solidFill>
                <a:latin typeface="Arial"/>
              </a:rPr>
              <a:t>, </a:t>
            </a:r>
            <a:r>
              <a:rPr lang="fr-FR" sz="2400" spc="-1" dirty="0" err="1">
                <a:solidFill>
                  <a:srgbClr val="376092"/>
                </a:solidFill>
                <a:latin typeface="Arial"/>
              </a:rPr>
              <a:t>prénom_client</a:t>
            </a:r>
            <a:r>
              <a:rPr lang="fr-FR" sz="2400" spc="-1" dirty="0">
                <a:solidFill>
                  <a:srgbClr val="376092"/>
                </a:solidFill>
                <a:latin typeface="Arial"/>
              </a:rPr>
              <a:t>, </a:t>
            </a:r>
            <a:r>
              <a:rPr lang="fr-FR" sz="2400" spc="-1" dirty="0" err="1">
                <a:solidFill>
                  <a:srgbClr val="376092"/>
                </a:solidFill>
                <a:latin typeface="Arial"/>
              </a:rPr>
              <a:t>adresse_client</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L’adresse du client n’est pas atomique. Cette table ne permet pas de chercher des clients par ville.</a:t>
            </a:r>
          </a:p>
          <a:p>
            <a:pPr marL="565200" lvl="1">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9D0C5299-4583-4E0A-8A28-B97A1D2424C0}"/>
              </a:ext>
            </a:extLst>
          </p:cNvPr>
          <p:cNvGraphicFramePr>
            <a:graphicFrameLocks noGrp="1"/>
          </p:cNvGraphicFramePr>
          <p:nvPr>
            <p:extLst>
              <p:ext uri="{D42A27DB-BD31-4B8C-83A1-F6EECF244321}">
                <p14:modId xmlns:p14="http://schemas.microsoft.com/office/powerpoint/2010/main" val="3361067014"/>
              </p:ext>
            </p:extLst>
          </p:nvPr>
        </p:nvGraphicFramePr>
        <p:xfrm>
          <a:off x="457200" y="3614405"/>
          <a:ext cx="8229601" cy="1709976"/>
        </p:xfrm>
        <a:graphic>
          <a:graphicData uri="http://schemas.openxmlformats.org/drawingml/2006/table">
            <a:tbl>
              <a:tblPr/>
              <a:tblGrid>
                <a:gridCol w="1321304">
                  <a:extLst>
                    <a:ext uri="{9D8B030D-6E8A-4147-A177-3AD203B41FA5}">
                      <a16:colId xmlns:a16="http://schemas.microsoft.com/office/drawing/2014/main" val="1617760470"/>
                    </a:ext>
                  </a:extLst>
                </a:gridCol>
                <a:gridCol w="1125555">
                  <a:extLst>
                    <a:ext uri="{9D8B030D-6E8A-4147-A177-3AD203B41FA5}">
                      <a16:colId xmlns:a16="http://schemas.microsoft.com/office/drawing/2014/main" val="1540852080"/>
                    </a:ext>
                  </a:extLst>
                </a:gridCol>
                <a:gridCol w="1443647">
                  <a:extLst>
                    <a:ext uri="{9D8B030D-6E8A-4147-A177-3AD203B41FA5}">
                      <a16:colId xmlns:a16="http://schemas.microsoft.com/office/drawing/2014/main" val="1414005052"/>
                    </a:ext>
                  </a:extLst>
                </a:gridCol>
                <a:gridCol w="4339095">
                  <a:extLst>
                    <a:ext uri="{9D8B030D-6E8A-4147-A177-3AD203B41FA5}">
                      <a16:colId xmlns:a16="http://schemas.microsoft.com/office/drawing/2014/main" val="857317817"/>
                    </a:ext>
                  </a:extLst>
                </a:gridCol>
              </a:tblGrid>
              <a:tr h="284996">
                <a:tc gridSpan="4">
                  <a:txBody>
                    <a:bodyPr/>
                    <a:lstStyle/>
                    <a:p>
                      <a:pPr algn="ctr" fontAlgn="b"/>
                      <a:r>
                        <a:rPr lang="fr-FR" sz="1700" b="1" i="0" u="none" strike="noStrike" dirty="0">
                          <a:solidFill>
                            <a:srgbClr val="FFFFFF"/>
                          </a:solidFill>
                          <a:effectLst/>
                          <a:latin typeface="Calibri" panose="020F0502020204030204" pitchFamily="34" charset="0"/>
                        </a:rPr>
                        <a:t>Client</a:t>
                      </a:r>
                    </a:p>
                  </a:txBody>
                  <a:tcPr marL="8143" marR="8143" marT="8143"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67726364"/>
                  </a:ext>
                </a:extLst>
              </a:tr>
              <a:tr h="284996">
                <a:tc>
                  <a:txBody>
                    <a:bodyPr/>
                    <a:lstStyle/>
                    <a:p>
                      <a:pPr algn="ctr" fontAlgn="b"/>
                      <a:r>
                        <a:rPr lang="fr-FR" sz="1700" b="1" i="0" u="none" strike="noStrike">
                          <a:solidFill>
                            <a:srgbClr val="FFFFFF"/>
                          </a:solidFill>
                          <a:effectLst/>
                          <a:latin typeface="Calibri" panose="020F0502020204030204" pitchFamily="34" charset="0"/>
                        </a:rPr>
                        <a:t>adresse_mail</a:t>
                      </a: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700" b="1" i="0" u="none" strike="noStrike">
                          <a:solidFill>
                            <a:srgbClr val="FFFFFF"/>
                          </a:solidFill>
                          <a:effectLst/>
                          <a:latin typeface="Calibri" panose="020F0502020204030204" pitchFamily="34" charset="0"/>
                        </a:rPr>
                        <a:t>nom_client</a:t>
                      </a: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700" b="1" i="0" u="none" strike="noStrike">
                          <a:solidFill>
                            <a:srgbClr val="FFFFFF"/>
                          </a:solidFill>
                          <a:effectLst/>
                          <a:latin typeface="Calibri" panose="020F0502020204030204" pitchFamily="34" charset="0"/>
                        </a:rPr>
                        <a:t>prénom_client</a:t>
                      </a: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700" b="1" i="0" u="none" strike="noStrike">
                          <a:solidFill>
                            <a:srgbClr val="FFFFFF"/>
                          </a:solidFill>
                          <a:effectLst/>
                          <a:latin typeface="Calibri" panose="020F0502020204030204" pitchFamily="34" charset="0"/>
                        </a:rPr>
                        <a:t>adresse_client</a:t>
                      </a: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87903257"/>
                  </a:ext>
                </a:extLst>
              </a:tr>
              <a:tr h="284996">
                <a:tc>
                  <a:txBody>
                    <a:bodyPr/>
                    <a:lstStyle/>
                    <a:p>
                      <a:pPr algn="l" fontAlgn="b"/>
                      <a:r>
                        <a:rPr lang="fr-FR" sz="900" b="0" i="0" u="sng" strike="noStrike">
                          <a:solidFill>
                            <a:srgbClr val="0563C1"/>
                          </a:solidFill>
                          <a:effectLst/>
                          <a:latin typeface="Calibri" panose="020F0502020204030204" pitchFamily="34" charset="0"/>
                          <a:hlinkClick r:id="rId2"/>
                        </a:rPr>
                        <a:t>durand@fai.fr</a:t>
                      </a:r>
                      <a:endParaRPr lang="fr-FR" sz="900" b="0" i="0" u="sng" strike="noStrike">
                        <a:solidFill>
                          <a:srgbClr val="0563C1"/>
                        </a:solidFill>
                        <a:effectLst/>
                        <a:latin typeface="Calibri" panose="020F0502020204030204" pitchFamily="34" charset="0"/>
                      </a:endParaRP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Durand</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Jean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17, rue de la course 67000 Strasbourg</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079771"/>
                  </a:ext>
                </a:extLst>
              </a:tr>
              <a:tr h="284996">
                <a:tc>
                  <a:txBody>
                    <a:bodyPr/>
                    <a:lstStyle/>
                    <a:p>
                      <a:pPr algn="l" fontAlgn="b"/>
                      <a:r>
                        <a:rPr lang="fr-FR" sz="900" b="0" i="0" u="sng" strike="noStrike">
                          <a:solidFill>
                            <a:srgbClr val="0563C1"/>
                          </a:solidFill>
                          <a:effectLst/>
                          <a:latin typeface="Calibri" panose="020F0502020204030204" pitchFamily="34" charset="0"/>
                          <a:hlinkClick r:id="rId3"/>
                        </a:rPr>
                        <a:t>dupond@fai.fr</a:t>
                      </a:r>
                      <a:endParaRPr lang="fr-FR" sz="900" b="0" i="0" u="sng" strike="noStrike">
                        <a:solidFill>
                          <a:srgbClr val="0563C1"/>
                        </a:solidFill>
                        <a:effectLst/>
                        <a:latin typeface="Calibri" panose="020F0502020204030204" pitchFamily="34" charset="0"/>
                      </a:endParaRP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Dupond</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Paul</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54, rue de Rome 67000 Strasbourg</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391060"/>
                  </a:ext>
                </a:extLst>
              </a:tr>
              <a:tr h="284996">
                <a:tc>
                  <a:txBody>
                    <a:bodyPr/>
                    <a:lstStyle/>
                    <a:p>
                      <a:pPr algn="l" fontAlgn="b"/>
                      <a:r>
                        <a:rPr lang="fr-FR" sz="900" b="0" i="0" u="sng" strike="noStrike">
                          <a:solidFill>
                            <a:srgbClr val="0563C1"/>
                          </a:solidFill>
                          <a:effectLst/>
                          <a:latin typeface="Calibri" panose="020F0502020204030204" pitchFamily="34" charset="0"/>
                          <a:hlinkClick r:id="rId4"/>
                        </a:rPr>
                        <a:t>martin@fai.fr</a:t>
                      </a:r>
                      <a:endParaRPr lang="fr-FR" sz="900" b="0" i="0" u="sng" strike="noStrike">
                        <a:solidFill>
                          <a:srgbClr val="0563C1"/>
                        </a:solidFill>
                        <a:effectLst/>
                        <a:latin typeface="Calibri" panose="020F0502020204030204" pitchFamily="34" charset="0"/>
                      </a:endParaRP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Martin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Jacques</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20, rue du marché aux grains 67500 Haguenau</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301747"/>
                  </a:ext>
                </a:extLst>
              </a:tr>
              <a:tr h="284996">
                <a:tc>
                  <a:txBody>
                    <a:bodyPr/>
                    <a:lstStyle/>
                    <a:p>
                      <a:pPr algn="l" fontAlgn="b"/>
                      <a:r>
                        <a:rPr lang="fr-FR" sz="900" b="0" i="0" u="sng" strike="noStrike">
                          <a:solidFill>
                            <a:srgbClr val="0563C1"/>
                          </a:solidFill>
                          <a:effectLst/>
                          <a:latin typeface="Calibri" panose="020F0502020204030204" pitchFamily="34" charset="0"/>
                          <a:hlinkClick r:id="rId5"/>
                        </a:rPr>
                        <a:t>michel@fai.fr</a:t>
                      </a:r>
                      <a:endParaRPr lang="fr-FR" sz="900" b="0" i="0" u="sng" strike="noStrike">
                        <a:solidFill>
                          <a:srgbClr val="0563C1"/>
                        </a:solidFill>
                        <a:effectLst/>
                        <a:latin typeface="Calibri" panose="020F0502020204030204" pitchFamily="34" charset="0"/>
                      </a:endParaRP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Michel</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Bob</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dirty="0">
                          <a:solidFill>
                            <a:srgbClr val="000000"/>
                          </a:solidFill>
                          <a:effectLst/>
                          <a:latin typeface="Calibri" panose="020F0502020204030204" pitchFamily="34" charset="0"/>
                        </a:rPr>
                        <a:t>27, rue de la concorde 68000 Colmar</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783046"/>
                  </a:ext>
                </a:extLst>
              </a:tr>
            </a:tbl>
          </a:graphicData>
        </a:graphic>
      </p:graphicFrame>
    </p:spTree>
    <p:extLst>
      <p:ext uri="{BB962C8B-B14F-4D97-AF65-F5344CB8AC3E}">
        <p14:creationId xmlns:p14="http://schemas.microsoft.com/office/powerpoint/2010/main" val="891573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1</a:t>
            </a:r>
            <a:r>
              <a:rPr lang="fr-FR" sz="3200" b="0" strike="noStrike" spc="-1" baseline="30000" dirty="0">
                <a:solidFill>
                  <a:srgbClr val="376092"/>
                </a:solidFill>
                <a:latin typeface="Arial"/>
              </a:rPr>
              <a:t>ère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351625"/>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passer en 1</a:t>
            </a:r>
            <a:r>
              <a:rPr lang="fr-FR" sz="2400" spc="-1" baseline="30000" dirty="0">
                <a:solidFill>
                  <a:srgbClr val="376092"/>
                </a:solidFill>
                <a:latin typeface="Arial"/>
              </a:rPr>
              <a:t>ère</a:t>
            </a:r>
            <a:r>
              <a:rPr lang="fr-FR" sz="2400" spc="-1" dirty="0">
                <a:solidFill>
                  <a:srgbClr val="376092"/>
                </a:solidFill>
                <a:latin typeface="Arial"/>
              </a:rPr>
              <a:t> forme normale il suffit donc de séparer les informations pour obtenir le niveau d’atomicité nécessaire.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Notre table client est donc modifiée de la manière suivante: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Client (</a:t>
            </a:r>
            <a:r>
              <a:rPr lang="fr-FR" sz="2400" u="sng" spc="-1" dirty="0" err="1">
                <a:solidFill>
                  <a:srgbClr val="376092"/>
                </a:solidFill>
                <a:latin typeface="Arial"/>
              </a:rPr>
              <a:t>adresse_mail</a:t>
            </a:r>
            <a:r>
              <a:rPr lang="fr-FR" sz="2400" spc="-1" dirty="0">
                <a:solidFill>
                  <a:srgbClr val="376092"/>
                </a:solidFill>
                <a:latin typeface="Arial"/>
              </a:rPr>
              <a:t>, </a:t>
            </a:r>
            <a:r>
              <a:rPr lang="fr-FR" sz="2400" spc="-1" dirty="0" err="1">
                <a:solidFill>
                  <a:srgbClr val="376092"/>
                </a:solidFill>
                <a:latin typeface="Arial"/>
              </a:rPr>
              <a:t>nom_client</a:t>
            </a:r>
            <a:r>
              <a:rPr lang="fr-FR" sz="2400" spc="-1" dirty="0">
                <a:solidFill>
                  <a:srgbClr val="376092"/>
                </a:solidFill>
                <a:latin typeface="Arial"/>
              </a:rPr>
              <a:t>, </a:t>
            </a:r>
            <a:r>
              <a:rPr lang="fr-FR" sz="2400" spc="-1" dirty="0" err="1">
                <a:solidFill>
                  <a:srgbClr val="376092"/>
                </a:solidFill>
                <a:latin typeface="Arial"/>
              </a:rPr>
              <a:t>prénom_client</a:t>
            </a:r>
            <a:r>
              <a:rPr lang="fr-FR" sz="2400" spc="-1" dirty="0">
                <a:solidFill>
                  <a:srgbClr val="376092"/>
                </a:solidFill>
                <a:latin typeface="Arial"/>
              </a:rPr>
              <a:t>, </a:t>
            </a:r>
            <a:r>
              <a:rPr lang="fr-FR" sz="2400" spc="-1" dirty="0" err="1">
                <a:solidFill>
                  <a:srgbClr val="376092"/>
                </a:solidFill>
                <a:latin typeface="Arial"/>
              </a:rPr>
              <a:t>adresse_client</a:t>
            </a:r>
            <a:r>
              <a:rPr lang="fr-FR" sz="2400" spc="-1" dirty="0">
                <a:solidFill>
                  <a:srgbClr val="376092"/>
                </a:solidFill>
                <a:latin typeface="Arial"/>
              </a:rPr>
              <a:t>, </a:t>
            </a:r>
            <a:r>
              <a:rPr lang="fr-FR" sz="2400" spc="-1" dirty="0" err="1">
                <a:solidFill>
                  <a:srgbClr val="376092"/>
                </a:solidFill>
                <a:latin typeface="Arial"/>
              </a:rPr>
              <a:t>cp_client</a:t>
            </a:r>
            <a:r>
              <a:rPr lang="fr-FR" sz="2400" spc="-1" dirty="0">
                <a:solidFill>
                  <a:srgbClr val="376092"/>
                </a:solidFill>
                <a:latin typeface="Arial"/>
              </a:rPr>
              <a:t>, </a:t>
            </a:r>
            <a:r>
              <a:rPr lang="fr-FR" sz="2400" spc="-1" dirty="0" err="1">
                <a:solidFill>
                  <a:srgbClr val="376092"/>
                </a:solidFill>
                <a:latin typeface="Arial"/>
              </a:rPr>
              <a:t>ville_client</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76F5691D-F3A0-4091-9D89-5CB6DE9185B9}"/>
              </a:ext>
            </a:extLst>
          </p:cNvPr>
          <p:cNvGraphicFramePr>
            <a:graphicFrameLocks noGrp="1"/>
          </p:cNvGraphicFramePr>
          <p:nvPr>
            <p:extLst>
              <p:ext uri="{D42A27DB-BD31-4B8C-83A1-F6EECF244321}">
                <p14:modId xmlns:p14="http://schemas.microsoft.com/office/powerpoint/2010/main" val="2504397202"/>
              </p:ext>
            </p:extLst>
          </p:nvPr>
        </p:nvGraphicFramePr>
        <p:xfrm>
          <a:off x="457200" y="4406068"/>
          <a:ext cx="8229601" cy="1632444"/>
        </p:xfrm>
        <a:graphic>
          <a:graphicData uri="http://schemas.openxmlformats.org/drawingml/2006/table">
            <a:tbl>
              <a:tblPr/>
              <a:tblGrid>
                <a:gridCol w="1261301">
                  <a:extLst>
                    <a:ext uri="{9D8B030D-6E8A-4147-A177-3AD203B41FA5}">
                      <a16:colId xmlns:a16="http://schemas.microsoft.com/office/drawing/2014/main" val="4194969128"/>
                    </a:ext>
                  </a:extLst>
                </a:gridCol>
                <a:gridCol w="1074442">
                  <a:extLst>
                    <a:ext uri="{9D8B030D-6E8A-4147-A177-3AD203B41FA5}">
                      <a16:colId xmlns:a16="http://schemas.microsoft.com/office/drawing/2014/main" val="1898503001"/>
                    </a:ext>
                  </a:extLst>
                </a:gridCol>
                <a:gridCol w="1378088">
                  <a:extLst>
                    <a:ext uri="{9D8B030D-6E8A-4147-A177-3AD203B41FA5}">
                      <a16:colId xmlns:a16="http://schemas.microsoft.com/office/drawing/2014/main" val="2297006433"/>
                    </a:ext>
                  </a:extLst>
                </a:gridCol>
                <a:gridCol w="2600460">
                  <a:extLst>
                    <a:ext uri="{9D8B030D-6E8A-4147-A177-3AD203B41FA5}">
                      <a16:colId xmlns:a16="http://schemas.microsoft.com/office/drawing/2014/main" val="4193661728"/>
                    </a:ext>
                  </a:extLst>
                </a:gridCol>
                <a:gridCol w="864225">
                  <a:extLst>
                    <a:ext uri="{9D8B030D-6E8A-4147-A177-3AD203B41FA5}">
                      <a16:colId xmlns:a16="http://schemas.microsoft.com/office/drawing/2014/main" val="2577217234"/>
                    </a:ext>
                  </a:extLst>
                </a:gridCol>
                <a:gridCol w="1051085">
                  <a:extLst>
                    <a:ext uri="{9D8B030D-6E8A-4147-A177-3AD203B41FA5}">
                      <a16:colId xmlns:a16="http://schemas.microsoft.com/office/drawing/2014/main" val="1191060071"/>
                    </a:ext>
                  </a:extLst>
                </a:gridCol>
              </a:tblGrid>
              <a:tr h="272074">
                <a:tc gridSpan="6">
                  <a:txBody>
                    <a:bodyPr/>
                    <a:lstStyle/>
                    <a:p>
                      <a:pPr algn="ctr" fontAlgn="b"/>
                      <a:r>
                        <a:rPr lang="fr-FR" sz="1600" b="1" i="0" u="none" strike="noStrike">
                          <a:solidFill>
                            <a:srgbClr val="FFFFFF"/>
                          </a:solidFill>
                          <a:effectLst/>
                          <a:latin typeface="Calibri" panose="020F0502020204030204" pitchFamily="34" charset="0"/>
                        </a:rPr>
                        <a:t>Client</a:t>
                      </a:r>
                    </a:p>
                  </a:txBody>
                  <a:tcPr marL="7774" marR="7774" marT="7774"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398328270"/>
                  </a:ext>
                </a:extLst>
              </a:tr>
              <a:tr h="272074">
                <a:tc>
                  <a:txBody>
                    <a:bodyPr/>
                    <a:lstStyle/>
                    <a:p>
                      <a:pPr algn="ctr" fontAlgn="b"/>
                      <a:r>
                        <a:rPr lang="fr-FR" sz="1600" b="1" i="0" u="none" strike="noStrike">
                          <a:solidFill>
                            <a:srgbClr val="FFFFFF"/>
                          </a:solidFill>
                          <a:effectLst/>
                          <a:latin typeface="Calibri" panose="020F0502020204030204" pitchFamily="34" charset="0"/>
                        </a:rPr>
                        <a:t>adresse_mail</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nom_client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prénom_client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adresse_client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cp_client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ville_client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29466720"/>
                  </a:ext>
                </a:extLst>
              </a:tr>
              <a:tr h="272074">
                <a:tc>
                  <a:txBody>
                    <a:bodyPr/>
                    <a:lstStyle/>
                    <a:p>
                      <a:pPr algn="l" fontAlgn="b"/>
                      <a:r>
                        <a:rPr lang="fr-FR" sz="900" b="0" i="0" u="sng" strike="noStrike">
                          <a:solidFill>
                            <a:srgbClr val="0563C1"/>
                          </a:solidFill>
                          <a:effectLst/>
                          <a:latin typeface="Calibri" panose="020F0502020204030204" pitchFamily="34" charset="0"/>
                          <a:hlinkClick r:id="rId2"/>
                        </a:rPr>
                        <a:t>durand@fai.fr</a:t>
                      </a:r>
                      <a:endParaRPr lang="fr-FR" sz="900" b="0" i="0" u="sng" strike="noStrike">
                        <a:solidFill>
                          <a:srgbClr val="0563C1"/>
                        </a:solidFill>
                        <a:effectLst/>
                        <a:latin typeface="Calibri" panose="020F0502020204030204" pitchFamily="34" charset="0"/>
                      </a:endParaRP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Durand</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Jean</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17, rue de la course</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67000</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Strasbourg</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901022"/>
                  </a:ext>
                </a:extLst>
              </a:tr>
              <a:tr h="272074">
                <a:tc>
                  <a:txBody>
                    <a:bodyPr/>
                    <a:lstStyle/>
                    <a:p>
                      <a:pPr algn="l" fontAlgn="b"/>
                      <a:r>
                        <a:rPr lang="fr-FR" sz="900" b="0" i="0" u="sng" strike="noStrike">
                          <a:solidFill>
                            <a:srgbClr val="0563C1"/>
                          </a:solidFill>
                          <a:effectLst/>
                          <a:latin typeface="Calibri" panose="020F0502020204030204" pitchFamily="34" charset="0"/>
                          <a:hlinkClick r:id="rId3"/>
                        </a:rPr>
                        <a:t>dupond@fai.fr</a:t>
                      </a:r>
                      <a:endParaRPr lang="fr-FR" sz="900" b="0" i="0" u="sng" strike="noStrike">
                        <a:solidFill>
                          <a:srgbClr val="0563C1"/>
                        </a:solidFill>
                        <a:effectLst/>
                        <a:latin typeface="Calibri" panose="020F0502020204030204" pitchFamily="34" charset="0"/>
                      </a:endParaRP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Dupond</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Paul</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54, rue de Rome</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67000</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Strasbourg</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232113"/>
                  </a:ext>
                </a:extLst>
              </a:tr>
              <a:tr h="272074">
                <a:tc>
                  <a:txBody>
                    <a:bodyPr/>
                    <a:lstStyle/>
                    <a:p>
                      <a:pPr algn="l" fontAlgn="b"/>
                      <a:r>
                        <a:rPr lang="fr-FR" sz="900" b="0" i="0" u="sng" strike="noStrike">
                          <a:solidFill>
                            <a:srgbClr val="0563C1"/>
                          </a:solidFill>
                          <a:effectLst/>
                          <a:latin typeface="Calibri" panose="020F0502020204030204" pitchFamily="34" charset="0"/>
                          <a:hlinkClick r:id="rId4"/>
                        </a:rPr>
                        <a:t>martin@fai.fr</a:t>
                      </a:r>
                      <a:endParaRPr lang="fr-FR" sz="900" b="0" i="0" u="sng" strike="noStrike">
                        <a:solidFill>
                          <a:srgbClr val="0563C1"/>
                        </a:solidFill>
                        <a:effectLst/>
                        <a:latin typeface="Calibri" panose="020F0502020204030204" pitchFamily="34" charset="0"/>
                      </a:endParaRP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Martin</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Jacques</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20, rue du marché aux grains</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67500</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Haguenau</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507984"/>
                  </a:ext>
                </a:extLst>
              </a:tr>
              <a:tr h="272074">
                <a:tc>
                  <a:txBody>
                    <a:bodyPr/>
                    <a:lstStyle/>
                    <a:p>
                      <a:pPr algn="l" fontAlgn="b"/>
                      <a:r>
                        <a:rPr lang="fr-FR" sz="900" b="0" i="0" u="sng" strike="noStrike">
                          <a:solidFill>
                            <a:srgbClr val="0563C1"/>
                          </a:solidFill>
                          <a:effectLst/>
                          <a:latin typeface="Calibri" panose="020F0502020204030204" pitchFamily="34" charset="0"/>
                          <a:hlinkClick r:id="rId5"/>
                        </a:rPr>
                        <a:t>michel@fai.fr</a:t>
                      </a:r>
                      <a:endParaRPr lang="fr-FR" sz="900" b="0" i="0" u="sng" strike="noStrike">
                        <a:solidFill>
                          <a:srgbClr val="0563C1"/>
                        </a:solidFill>
                        <a:effectLst/>
                        <a:latin typeface="Calibri" panose="020F0502020204030204" pitchFamily="34" charset="0"/>
                      </a:endParaRP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Michel</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Bob</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27, rue de la concorde</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68000</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Colmar</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530869"/>
                  </a:ext>
                </a:extLst>
              </a:tr>
            </a:tbl>
          </a:graphicData>
        </a:graphic>
      </p:graphicFrame>
    </p:spTree>
    <p:extLst>
      <p:ext uri="{BB962C8B-B14F-4D97-AF65-F5344CB8AC3E}">
        <p14:creationId xmlns:p14="http://schemas.microsoft.com/office/powerpoint/2010/main" val="4162290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2</a:t>
            </a:r>
            <a:r>
              <a:rPr lang="fr-FR" sz="3200" spc="-1" baseline="30000" dirty="0">
                <a:solidFill>
                  <a:srgbClr val="376092"/>
                </a:solidFill>
                <a:latin typeface="Arial"/>
              </a:rPr>
              <a:t>nde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003177"/>
            <a:ext cx="8229240" cy="512258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seconde forme normale si elle est en première forme normal et que chaque attribut non-clé a une dépendance pleine et entière par rapport à sa clé primaire. Imaginons que nous transformions ceci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Commande(#</a:t>
            </a:r>
            <a:r>
              <a:rPr lang="fr-FR" sz="2400" u="sng" spc="-1" dirty="0">
                <a:solidFill>
                  <a:srgbClr val="376092"/>
                </a:solidFill>
                <a:latin typeface="Arial"/>
              </a:rPr>
              <a:t>num_client, #dateHeure, #num_article</a:t>
            </a:r>
            <a:r>
              <a:rPr lang="fr-FR" sz="2400" spc="-1" dirty="0">
                <a:solidFill>
                  <a:srgbClr val="376092"/>
                </a:solidFill>
                <a:latin typeface="Arial"/>
              </a:rPr>
              <a:t>, quantité, </a:t>
            </a:r>
            <a:r>
              <a:rPr lang="fr-FR" sz="2400" spc="-1" dirty="0" err="1">
                <a:solidFill>
                  <a:srgbClr val="376092"/>
                </a:solidFill>
                <a:latin typeface="Arial"/>
              </a:rPr>
              <a:t>désignation_article</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4D802F0F-736A-40FF-935D-E049258AF75C}"/>
              </a:ext>
            </a:extLst>
          </p:cNvPr>
          <p:cNvPicPr>
            <a:picLocks noChangeAspect="1"/>
          </p:cNvPicPr>
          <p:nvPr/>
        </p:nvPicPr>
        <p:blipFill>
          <a:blip r:embed="rId2"/>
          <a:stretch>
            <a:fillRect/>
          </a:stretch>
        </p:blipFill>
        <p:spPr>
          <a:xfrm>
            <a:off x="685620" y="2464091"/>
            <a:ext cx="7772400" cy="2933700"/>
          </a:xfrm>
          <a:prstGeom prst="rect">
            <a:avLst/>
          </a:prstGeom>
        </p:spPr>
      </p:pic>
    </p:spTree>
    <p:extLst>
      <p:ext uri="{BB962C8B-B14F-4D97-AF65-F5344CB8AC3E}">
        <p14:creationId xmlns:p14="http://schemas.microsoft.com/office/powerpoint/2010/main" val="1603188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2</a:t>
            </a:r>
            <a:r>
              <a:rPr lang="fr-FR" sz="3200" spc="-1" baseline="30000" dirty="0">
                <a:solidFill>
                  <a:srgbClr val="376092"/>
                </a:solidFill>
                <a:latin typeface="Arial"/>
              </a:rPr>
              <a:t>nde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cette exemple la désignation de l’article dépend uniquement du numéro de l’article et est indépendant du numéro de client et de la date.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voyons rapidement la redondance d’information qu’implique cette solution.</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6" name="Tableau 5">
            <a:extLst>
              <a:ext uri="{FF2B5EF4-FFF2-40B4-BE49-F238E27FC236}">
                <a16:creationId xmlns:a16="http://schemas.microsoft.com/office/drawing/2014/main" id="{D2FB565F-587F-4964-BAFD-93C0524B4211}"/>
              </a:ext>
            </a:extLst>
          </p:cNvPr>
          <p:cNvGraphicFramePr>
            <a:graphicFrameLocks noGrp="1"/>
          </p:cNvGraphicFramePr>
          <p:nvPr>
            <p:extLst>
              <p:ext uri="{D42A27DB-BD31-4B8C-83A1-F6EECF244321}">
                <p14:modId xmlns:p14="http://schemas.microsoft.com/office/powerpoint/2010/main" val="2637551607"/>
              </p:ext>
            </p:extLst>
          </p:nvPr>
        </p:nvGraphicFramePr>
        <p:xfrm>
          <a:off x="933270" y="2723002"/>
          <a:ext cx="7277100" cy="2333625"/>
        </p:xfrm>
        <a:graphic>
          <a:graphicData uri="http://schemas.openxmlformats.org/drawingml/2006/table">
            <a:tbl>
              <a:tblPr/>
              <a:tblGrid>
                <a:gridCol w="1308350">
                  <a:extLst>
                    <a:ext uri="{9D8B030D-6E8A-4147-A177-3AD203B41FA5}">
                      <a16:colId xmlns:a16="http://schemas.microsoft.com/office/drawing/2014/main" val="2815852361"/>
                    </a:ext>
                  </a:extLst>
                </a:gridCol>
                <a:gridCol w="1375200">
                  <a:extLst>
                    <a:ext uri="{9D8B030D-6E8A-4147-A177-3AD203B41FA5}">
                      <a16:colId xmlns:a16="http://schemas.microsoft.com/office/drawing/2014/main" val="2922064784"/>
                    </a:ext>
                  </a:extLst>
                </a:gridCol>
                <a:gridCol w="1394300">
                  <a:extLst>
                    <a:ext uri="{9D8B030D-6E8A-4147-A177-3AD203B41FA5}">
                      <a16:colId xmlns:a16="http://schemas.microsoft.com/office/drawing/2014/main" val="615444625"/>
                    </a:ext>
                  </a:extLst>
                </a:gridCol>
                <a:gridCol w="1002750">
                  <a:extLst>
                    <a:ext uri="{9D8B030D-6E8A-4147-A177-3AD203B41FA5}">
                      <a16:colId xmlns:a16="http://schemas.microsoft.com/office/drawing/2014/main" val="472408062"/>
                    </a:ext>
                  </a:extLst>
                </a:gridCol>
                <a:gridCol w="2196500">
                  <a:extLst>
                    <a:ext uri="{9D8B030D-6E8A-4147-A177-3AD203B41FA5}">
                      <a16:colId xmlns:a16="http://schemas.microsoft.com/office/drawing/2014/main" val="3787903029"/>
                    </a:ext>
                  </a:extLst>
                </a:gridCol>
              </a:tblGrid>
              <a:tr h="333375">
                <a:tc gridSpan="5">
                  <a:txBody>
                    <a:bodyPr/>
                    <a:lstStyle/>
                    <a:p>
                      <a:pPr algn="ctr" fontAlgn="b"/>
                      <a:r>
                        <a:rPr lang="fr-FR" sz="2000" b="1" i="0" u="none" strike="noStrike">
                          <a:solidFill>
                            <a:srgbClr val="FFFFFF"/>
                          </a:solidFill>
                          <a:effectLst/>
                          <a:latin typeface="Calibri" panose="020F0502020204030204" pitchFamily="34" charset="0"/>
                        </a:rPr>
                        <a:t>Commande</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49262477"/>
                  </a:ext>
                </a:extLst>
              </a:tr>
              <a:tr h="333375">
                <a:tc>
                  <a:txBody>
                    <a:bodyPr/>
                    <a:lstStyle/>
                    <a:p>
                      <a:pPr algn="l" fontAlgn="b"/>
                      <a:r>
                        <a:rPr lang="fr-FR" sz="2000" b="1" i="0" u="none" strike="noStrike">
                          <a:solidFill>
                            <a:srgbClr val="FFFFFF"/>
                          </a:solidFill>
                          <a:effectLst/>
                          <a:latin typeface="Calibri" panose="020F0502020204030204" pitchFamily="34" charset="0"/>
                        </a:rPr>
                        <a:t>num_client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dateHeure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num_article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quantité</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désignation_article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908110539"/>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Marteau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0480673"/>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Tourne-vis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242945"/>
                  </a:ext>
                </a:extLst>
              </a:tr>
              <a:tr h="333375">
                <a:tc>
                  <a:txBody>
                    <a:bodyPr/>
                    <a:lstStyle/>
                    <a:p>
                      <a:pPr algn="r" fontAlgn="b"/>
                      <a:r>
                        <a:rPr lang="fr-FR" sz="20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Clou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63874"/>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Marteau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494198"/>
                  </a:ext>
                </a:extLst>
              </a:tr>
              <a:tr h="333375">
                <a:tc>
                  <a:txBody>
                    <a:bodyPr/>
                    <a:lstStyle/>
                    <a:p>
                      <a:pPr algn="r" fontAlgn="b"/>
                      <a:r>
                        <a:rPr lang="fr-FR" sz="20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Marteau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5687953"/>
                  </a:ext>
                </a:extLst>
              </a:tr>
            </a:tbl>
          </a:graphicData>
        </a:graphic>
      </p:graphicFrame>
    </p:spTree>
    <p:extLst>
      <p:ext uri="{BB962C8B-B14F-4D97-AF65-F5344CB8AC3E}">
        <p14:creationId xmlns:p14="http://schemas.microsoft.com/office/powerpoint/2010/main" val="93284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2</a:t>
            </a:r>
            <a:r>
              <a:rPr lang="fr-FR" sz="3200" spc="-1" baseline="30000" dirty="0">
                <a:solidFill>
                  <a:srgbClr val="376092"/>
                </a:solidFill>
                <a:latin typeface="Arial"/>
              </a:rPr>
              <a:t>nde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solution ici est de sortir les informations de l’article.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 qui apporte les modifications suivantes au modèle physique: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Commande(</a:t>
            </a:r>
            <a:r>
              <a:rPr lang="fr-FR" sz="2400" u="sng" spc="-1" dirty="0" err="1">
                <a:solidFill>
                  <a:srgbClr val="376092"/>
                </a:solidFill>
                <a:latin typeface="Arial"/>
              </a:rPr>
              <a:t>num_client</a:t>
            </a:r>
            <a:r>
              <a:rPr lang="fr-FR" sz="2400" u="sng" spc="-1" dirty="0">
                <a:solidFill>
                  <a:srgbClr val="376092"/>
                </a:solidFill>
                <a:latin typeface="Arial"/>
              </a:rPr>
              <a:t>, </a:t>
            </a:r>
            <a:r>
              <a:rPr lang="fr-FR" sz="2400" u="sng" spc="-1" dirty="0" err="1">
                <a:solidFill>
                  <a:srgbClr val="376092"/>
                </a:solidFill>
                <a:latin typeface="Arial"/>
              </a:rPr>
              <a:t>dateHeure</a:t>
            </a:r>
            <a:r>
              <a:rPr lang="fr-FR" sz="2400" u="sng" spc="-1" dirty="0">
                <a:solidFill>
                  <a:srgbClr val="376092"/>
                </a:solidFill>
                <a:latin typeface="Arial"/>
              </a:rPr>
              <a:t>, </a:t>
            </a:r>
            <a:r>
              <a:rPr lang="fr-FR" sz="2400" u="sng" spc="-1" dirty="0" err="1">
                <a:solidFill>
                  <a:srgbClr val="376092"/>
                </a:solidFill>
                <a:latin typeface="Arial"/>
              </a:rPr>
              <a:t>num_article</a:t>
            </a:r>
            <a:r>
              <a:rPr lang="fr-FR" sz="2400" spc="-1" dirty="0">
                <a:solidFill>
                  <a:srgbClr val="376092"/>
                </a:solidFill>
                <a:latin typeface="Arial"/>
              </a:rPr>
              <a:t>, quantité)</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Article(</a:t>
            </a:r>
            <a:r>
              <a:rPr lang="fr-FR" sz="2400" u="sng" spc="-1" dirty="0" err="1">
                <a:solidFill>
                  <a:srgbClr val="376092"/>
                </a:solidFill>
                <a:latin typeface="Arial"/>
              </a:rPr>
              <a:t>num_article</a:t>
            </a:r>
            <a:r>
              <a:rPr lang="fr-FR" sz="2400" spc="-1" dirty="0">
                <a:solidFill>
                  <a:srgbClr val="376092"/>
                </a:solidFill>
                <a:latin typeface="Arial"/>
              </a:rPr>
              <a:t>, </a:t>
            </a:r>
            <a:r>
              <a:rPr lang="fr-FR" sz="2400" spc="-1" dirty="0" err="1">
                <a:solidFill>
                  <a:srgbClr val="376092"/>
                </a:solidFill>
                <a:latin typeface="Arial"/>
              </a:rPr>
              <a:t>désignation_article</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4" name="Tableau 3">
            <a:extLst>
              <a:ext uri="{FF2B5EF4-FFF2-40B4-BE49-F238E27FC236}">
                <a16:creationId xmlns:a16="http://schemas.microsoft.com/office/drawing/2014/main" id="{A06069E6-5EC8-4493-A10D-A4E991059E7D}"/>
              </a:ext>
            </a:extLst>
          </p:cNvPr>
          <p:cNvGraphicFramePr>
            <a:graphicFrameLocks noGrp="1"/>
          </p:cNvGraphicFramePr>
          <p:nvPr>
            <p:extLst>
              <p:ext uri="{D42A27DB-BD31-4B8C-83A1-F6EECF244321}">
                <p14:modId xmlns:p14="http://schemas.microsoft.com/office/powerpoint/2010/main" val="2309474098"/>
              </p:ext>
            </p:extLst>
          </p:nvPr>
        </p:nvGraphicFramePr>
        <p:xfrm>
          <a:off x="456839" y="1851257"/>
          <a:ext cx="8229601" cy="2035250"/>
        </p:xfrm>
        <a:graphic>
          <a:graphicData uri="http://schemas.openxmlformats.org/drawingml/2006/table">
            <a:tbl>
              <a:tblPr/>
              <a:tblGrid>
                <a:gridCol w="1141149">
                  <a:extLst>
                    <a:ext uri="{9D8B030D-6E8A-4147-A177-3AD203B41FA5}">
                      <a16:colId xmlns:a16="http://schemas.microsoft.com/office/drawing/2014/main" val="2651454581"/>
                    </a:ext>
                  </a:extLst>
                </a:gridCol>
                <a:gridCol w="1199456">
                  <a:extLst>
                    <a:ext uri="{9D8B030D-6E8A-4147-A177-3AD203B41FA5}">
                      <a16:colId xmlns:a16="http://schemas.microsoft.com/office/drawing/2014/main" val="1003726030"/>
                    </a:ext>
                  </a:extLst>
                </a:gridCol>
                <a:gridCol w="1216115">
                  <a:extLst>
                    <a:ext uri="{9D8B030D-6E8A-4147-A177-3AD203B41FA5}">
                      <a16:colId xmlns:a16="http://schemas.microsoft.com/office/drawing/2014/main" val="2282517788"/>
                    </a:ext>
                  </a:extLst>
                </a:gridCol>
                <a:gridCol w="874603">
                  <a:extLst>
                    <a:ext uri="{9D8B030D-6E8A-4147-A177-3AD203B41FA5}">
                      <a16:colId xmlns:a16="http://schemas.microsoft.com/office/drawing/2014/main" val="2074372821"/>
                    </a:ext>
                  </a:extLst>
                </a:gridCol>
                <a:gridCol w="666365">
                  <a:extLst>
                    <a:ext uri="{9D8B030D-6E8A-4147-A177-3AD203B41FA5}">
                      <a16:colId xmlns:a16="http://schemas.microsoft.com/office/drawing/2014/main" val="3536131583"/>
                    </a:ext>
                  </a:extLst>
                </a:gridCol>
                <a:gridCol w="1216115">
                  <a:extLst>
                    <a:ext uri="{9D8B030D-6E8A-4147-A177-3AD203B41FA5}">
                      <a16:colId xmlns:a16="http://schemas.microsoft.com/office/drawing/2014/main" val="4131144893"/>
                    </a:ext>
                  </a:extLst>
                </a:gridCol>
                <a:gridCol w="1915798">
                  <a:extLst>
                    <a:ext uri="{9D8B030D-6E8A-4147-A177-3AD203B41FA5}">
                      <a16:colId xmlns:a16="http://schemas.microsoft.com/office/drawing/2014/main" val="3671173671"/>
                    </a:ext>
                  </a:extLst>
                </a:gridCol>
              </a:tblGrid>
              <a:tr h="290750">
                <a:tc gridSpan="4">
                  <a:txBody>
                    <a:bodyPr/>
                    <a:lstStyle/>
                    <a:p>
                      <a:pPr algn="ctr" fontAlgn="b"/>
                      <a:r>
                        <a:rPr lang="fr-FR" sz="1700" b="1" i="0" u="none" strike="noStrike">
                          <a:solidFill>
                            <a:srgbClr val="FFFFFF"/>
                          </a:solidFill>
                          <a:effectLst/>
                          <a:latin typeface="Calibri" panose="020F0502020204030204" pitchFamily="34" charset="0"/>
                        </a:rPr>
                        <a:t>Commande</a:t>
                      </a:r>
                    </a:p>
                  </a:txBody>
                  <a:tcPr marL="8307" marR="8307" marT="8307"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a:noFill/>
                    </a:lnT>
                    <a:lnB>
                      <a:noFill/>
                    </a:lnB>
                  </a:tcPr>
                </a:tc>
                <a:tc gridSpan="2">
                  <a:txBody>
                    <a:bodyPr/>
                    <a:lstStyle/>
                    <a:p>
                      <a:pPr algn="ctr" fontAlgn="b"/>
                      <a:r>
                        <a:rPr lang="fr-FR" sz="1700" b="1" i="0" u="none" strike="noStrike">
                          <a:solidFill>
                            <a:srgbClr val="FFFFFF"/>
                          </a:solidFill>
                          <a:effectLst/>
                          <a:latin typeface="Calibri" panose="020F0502020204030204" pitchFamily="34" charset="0"/>
                        </a:rPr>
                        <a:t>Article</a:t>
                      </a:r>
                    </a:p>
                  </a:txBody>
                  <a:tcPr marL="8307" marR="8307" marT="8307"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906168060"/>
                  </a:ext>
                </a:extLst>
              </a:tr>
              <a:tr h="290750">
                <a:tc>
                  <a:txBody>
                    <a:bodyPr/>
                    <a:lstStyle/>
                    <a:p>
                      <a:pPr algn="l" fontAlgn="b"/>
                      <a:r>
                        <a:rPr lang="fr-FR" sz="1700" b="1" i="0" u="none" strike="noStrike">
                          <a:solidFill>
                            <a:srgbClr val="FFFFFF"/>
                          </a:solidFill>
                          <a:effectLst/>
                          <a:latin typeface="Calibri" panose="020F0502020204030204" pitchFamily="34" charset="0"/>
                        </a:rPr>
                        <a:t>num_client</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700" b="1" i="0" u="none" strike="noStrike">
                          <a:solidFill>
                            <a:srgbClr val="FFFFFF"/>
                          </a:solidFill>
                          <a:effectLst/>
                          <a:latin typeface="Calibri" panose="020F0502020204030204" pitchFamily="34" charset="0"/>
                        </a:rPr>
                        <a:t>dateHeure</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700" b="1" i="0" u="none" strike="noStrike">
                          <a:solidFill>
                            <a:srgbClr val="FFFFFF"/>
                          </a:solidFill>
                          <a:effectLst/>
                          <a:latin typeface="Calibri" panose="020F0502020204030204" pitchFamily="34" charset="0"/>
                        </a:rPr>
                        <a:t>num_article</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700" b="1" i="0" u="none" strike="noStrike">
                          <a:solidFill>
                            <a:srgbClr val="FFFFFF"/>
                          </a:solidFill>
                          <a:effectLst/>
                          <a:latin typeface="Calibri" panose="020F0502020204030204" pitchFamily="34" charset="0"/>
                        </a:rPr>
                        <a:t>quantité</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a:noFill/>
                    </a:lnT>
                    <a:lnB>
                      <a:noFill/>
                    </a:lnB>
                  </a:tcPr>
                </a:tc>
                <a:tc>
                  <a:txBody>
                    <a:bodyPr/>
                    <a:lstStyle/>
                    <a:p>
                      <a:pPr algn="l" fontAlgn="b"/>
                      <a:r>
                        <a:rPr lang="fr-FR" sz="1700" b="1" i="0" u="none" strike="noStrike">
                          <a:solidFill>
                            <a:srgbClr val="FFFFFF"/>
                          </a:solidFill>
                          <a:effectLst/>
                          <a:latin typeface="Calibri" panose="020F0502020204030204" pitchFamily="34" charset="0"/>
                        </a:rPr>
                        <a:t>num_article</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700" b="1" i="0" u="none" strike="noStrike">
                          <a:solidFill>
                            <a:srgbClr val="FFFFFF"/>
                          </a:solidFill>
                          <a:effectLst/>
                          <a:latin typeface="Calibri" panose="020F0502020204030204" pitchFamily="34" charset="0"/>
                        </a:rPr>
                        <a:t>désignation_article</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001474665"/>
                  </a:ext>
                </a:extLst>
              </a:tr>
              <a:tr h="290750">
                <a:tc>
                  <a:txBody>
                    <a:bodyPr/>
                    <a:lstStyle/>
                    <a:p>
                      <a:pPr algn="r" fontAlgn="b"/>
                      <a:r>
                        <a:rPr lang="fr-FR" sz="1700" b="0" i="0" u="none" strike="noStrike">
                          <a:solidFill>
                            <a:srgbClr val="000000"/>
                          </a:solidFill>
                          <a:effectLst/>
                          <a:latin typeface="Calibri" panose="020F0502020204030204" pitchFamily="34" charset="0"/>
                        </a:rPr>
                        <a:t>1</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3</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700" b="0" i="0" u="none" strike="noStrike">
                          <a:solidFill>
                            <a:srgbClr val="000000"/>
                          </a:solidFill>
                          <a:effectLst/>
                          <a:latin typeface="Calibri" panose="020F0502020204030204" pitchFamily="34" charset="0"/>
                        </a:rPr>
                        <a:t>102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Marteau</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965208"/>
                  </a:ext>
                </a:extLst>
              </a:tr>
              <a:tr h="290750">
                <a:tc>
                  <a:txBody>
                    <a:bodyPr/>
                    <a:lstStyle/>
                    <a:p>
                      <a:pPr algn="r" fontAlgn="b"/>
                      <a:r>
                        <a:rPr lang="fr-FR" sz="1700" b="0" i="0" u="none" strike="noStrike">
                          <a:solidFill>
                            <a:srgbClr val="000000"/>
                          </a:solidFill>
                          <a:effectLst/>
                          <a:latin typeface="Calibri" panose="020F0502020204030204" pitchFamily="34" charset="0"/>
                        </a:rPr>
                        <a:t>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103</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700" b="0" i="0" u="none" strike="noStrike">
                          <a:solidFill>
                            <a:srgbClr val="000000"/>
                          </a:solidFill>
                          <a:effectLst/>
                          <a:latin typeface="Calibri" panose="020F0502020204030204" pitchFamily="34" charset="0"/>
                        </a:rPr>
                        <a:t>103</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Tourne-vis</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94707"/>
                  </a:ext>
                </a:extLst>
              </a:tr>
              <a:tr h="290750">
                <a:tc>
                  <a:txBody>
                    <a:bodyPr/>
                    <a:lstStyle/>
                    <a:p>
                      <a:pPr algn="r" fontAlgn="b"/>
                      <a:r>
                        <a:rPr lang="fr-FR" sz="1700" b="0" i="0" u="none" strike="noStrike">
                          <a:solidFill>
                            <a:srgbClr val="000000"/>
                          </a:solidFill>
                          <a:effectLst/>
                          <a:latin typeface="Calibri" panose="020F0502020204030204" pitchFamily="34" charset="0"/>
                        </a:rPr>
                        <a:t>50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104</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700" b="0" i="0" u="none" strike="noStrike">
                          <a:solidFill>
                            <a:srgbClr val="000000"/>
                          </a:solidFill>
                          <a:effectLst/>
                          <a:latin typeface="Calibri" panose="020F0502020204030204" pitchFamily="34" charset="0"/>
                        </a:rPr>
                        <a:t>104</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Clou</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833948"/>
                  </a:ext>
                </a:extLst>
              </a:tr>
              <a:tr h="290750">
                <a:tc>
                  <a:txBody>
                    <a:bodyPr/>
                    <a:lstStyle/>
                    <a:p>
                      <a:pPr algn="r" fontAlgn="b"/>
                      <a:r>
                        <a:rPr lang="fr-FR" sz="1700" b="0" i="0" u="none" strike="noStrike">
                          <a:solidFill>
                            <a:srgbClr val="000000"/>
                          </a:solidFill>
                          <a:effectLst/>
                          <a:latin typeface="Calibri" panose="020F0502020204030204" pitchFamily="34" charset="0"/>
                        </a:rPr>
                        <a:t>3</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18002819"/>
                  </a:ext>
                </a:extLst>
              </a:tr>
              <a:tr h="290750">
                <a:tc>
                  <a:txBody>
                    <a:bodyPr/>
                    <a:lstStyle/>
                    <a:p>
                      <a:pPr algn="r" fontAlgn="b"/>
                      <a:r>
                        <a:rPr lang="fr-FR" sz="1700" b="0" i="0" u="none" strike="noStrike">
                          <a:solidFill>
                            <a:srgbClr val="000000"/>
                          </a:solidFill>
                          <a:effectLst/>
                          <a:latin typeface="Calibri" panose="020F0502020204030204" pitchFamily="34" charset="0"/>
                        </a:rPr>
                        <a:t>27</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a:noFill/>
                    </a:lnT>
                    <a:lnB>
                      <a:noFill/>
                    </a:lnB>
                  </a:tcPr>
                </a:tc>
                <a:tc>
                  <a:txBody>
                    <a:bodyPr/>
                    <a:lstStyle/>
                    <a:p>
                      <a:pPr algn="l" fontAlgn="b"/>
                      <a:endParaRPr lang="fr-FR" sz="1700" b="0" i="0" u="none" strike="noStrike" dirty="0">
                        <a:solidFill>
                          <a:srgbClr val="000000"/>
                        </a:solidFill>
                        <a:effectLst/>
                        <a:latin typeface="Calibri" panose="020F0502020204030204" pitchFamily="34" charset="0"/>
                      </a:endParaRPr>
                    </a:p>
                  </a:txBody>
                  <a:tcPr marL="8307" marR="8307" marT="8307" marB="0" anchor="b">
                    <a:lnL>
                      <a:noFill/>
                    </a:lnL>
                    <a:lnR>
                      <a:noFill/>
                    </a:lnR>
                    <a:lnT>
                      <a:noFill/>
                    </a:lnT>
                    <a:lnB>
                      <a:noFill/>
                    </a:lnB>
                  </a:tcPr>
                </a:tc>
                <a:extLst>
                  <a:ext uri="{0D108BD9-81ED-4DB2-BD59-A6C34878D82A}">
                    <a16:rowId xmlns:a16="http://schemas.microsoft.com/office/drawing/2014/main" val="1092141533"/>
                  </a:ext>
                </a:extLst>
              </a:tr>
            </a:tbl>
          </a:graphicData>
        </a:graphic>
      </p:graphicFrame>
    </p:spTree>
    <p:extLst>
      <p:ext uri="{BB962C8B-B14F-4D97-AF65-F5344CB8AC3E}">
        <p14:creationId xmlns:p14="http://schemas.microsoft.com/office/powerpoint/2010/main" val="405790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3</a:t>
            </a:r>
            <a:r>
              <a:rPr lang="fr-FR" sz="3200" spc="-1" baseline="30000" dirty="0">
                <a:solidFill>
                  <a:srgbClr val="376092"/>
                </a:solidFill>
                <a:latin typeface="Arial"/>
              </a:rPr>
              <a:t>ème</a:t>
            </a:r>
            <a:r>
              <a:rPr lang="fr-FR" sz="3200" spc="-1" dirty="0">
                <a:solidFill>
                  <a:srgbClr val="376092"/>
                </a:solidFill>
                <a:latin typeface="Arial"/>
              </a:rPr>
              <a:t> </a:t>
            </a:r>
            <a:r>
              <a:rPr lang="fr-FR" sz="3200" b="0" strike="noStrike" spc="-1" dirty="0">
                <a:solidFill>
                  <a:srgbClr val="376092"/>
                </a:solidFill>
                <a:latin typeface="Arial"/>
              </a:rPr>
              <a:t>forme normale</a:t>
            </a:r>
            <a:endParaRPr lang="en-US" sz="3200" b="0" strike="noStrike" spc="-1" dirty="0">
              <a:solidFill>
                <a:srgbClr val="376092"/>
              </a:solidFill>
              <a:latin typeface="Arial"/>
            </a:endParaRPr>
          </a:p>
        </p:txBody>
      </p:sp>
      <p:sp>
        <p:nvSpPr>
          <p:cNvPr id="140" name="TextShape 2"/>
          <p:cNvSpPr txBox="1"/>
          <p:nvPr/>
        </p:nvSpPr>
        <p:spPr>
          <a:xfrm>
            <a:off x="457200" y="1677880"/>
            <a:ext cx="8229240" cy="444787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3</a:t>
            </a:r>
            <a:r>
              <a:rPr lang="fr-FR" sz="2400" spc="-1" baseline="30000" dirty="0">
                <a:solidFill>
                  <a:srgbClr val="376092"/>
                </a:solidFill>
                <a:latin typeface="Arial"/>
              </a:rPr>
              <a:t>ième</a:t>
            </a:r>
            <a:r>
              <a:rPr lang="fr-FR" sz="2400" spc="-1" dirty="0">
                <a:solidFill>
                  <a:srgbClr val="376092"/>
                </a:solidFill>
                <a:latin typeface="Arial"/>
              </a:rPr>
              <a:t> forme normale si elle est en seconde forme normale et que tous les attributs non-clé ne dépendent pas d’un autre attribut non-clé.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l’exemple d’une commande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Commande(</a:t>
            </a:r>
            <a:r>
              <a:rPr lang="fr-FR" sz="2400" u="sng" spc="-1" dirty="0" err="1">
                <a:solidFill>
                  <a:srgbClr val="376092"/>
                </a:solidFill>
                <a:latin typeface="Arial"/>
              </a:rPr>
              <a:t>NumCommande</a:t>
            </a:r>
            <a:r>
              <a:rPr lang="fr-FR" sz="2400" spc="-1" dirty="0">
                <a:solidFill>
                  <a:srgbClr val="376092"/>
                </a:solidFill>
                <a:latin typeface="Arial"/>
              </a:rPr>
              <a:t>, #CodeClient, </a:t>
            </a:r>
            <a:r>
              <a:rPr lang="fr-FR" sz="2400" spc="-1" dirty="0" err="1">
                <a:solidFill>
                  <a:srgbClr val="376092"/>
                </a:solidFill>
                <a:latin typeface="Arial"/>
              </a:rPr>
              <a:t>NomClient</a:t>
            </a:r>
            <a:r>
              <a:rPr lang="fr-FR" sz="2400" spc="-1" dirty="0">
                <a:solidFill>
                  <a:srgbClr val="376092"/>
                </a:solidFill>
                <a:latin typeface="Arial"/>
              </a:rPr>
              <a:t>, #RefArticle)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C8C4DDBA-5439-49E7-A3E8-4E28AA8EAE85}"/>
              </a:ext>
            </a:extLst>
          </p:cNvPr>
          <p:cNvGraphicFramePr>
            <a:graphicFrameLocks noGrp="1"/>
          </p:cNvGraphicFramePr>
          <p:nvPr>
            <p:extLst>
              <p:ext uri="{D42A27DB-BD31-4B8C-83A1-F6EECF244321}">
                <p14:modId xmlns:p14="http://schemas.microsoft.com/office/powerpoint/2010/main" val="1770323504"/>
              </p:ext>
            </p:extLst>
          </p:nvPr>
        </p:nvGraphicFramePr>
        <p:xfrm>
          <a:off x="1492070" y="4249695"/>
          <a:ext cx="6159500" cy="2333625"/>
        </p:xfrm>
        <a:graphic>
          <a:graphicData uri="http://schemas.openxmlformats.org/drawingml/2006/table">
            <a:tbl>
              <a:tblPr/>
              <a:tblGrid>
                <a:gridCol w="2345568">
                  <a:extLst>
                    <a:ext uri="{9D8B030D-6E8A-4147-A177-3AD203B41FA5}">
                      <a16:colId xmlns:a16="http://schemas.microsoft.com/office/drawing/2014/main" val="3891158038"/>
                    </a:ext>
                  </a:extLst>
                </a:gridCol>
                <a:gridCol w="1373015">
                  <a:extLst>
                    <a:ext uri="{9D8B030D-6E8A-4147-A177-3AD203B41FA5}">
                      <a16:colId xmlns:a16="http://schemas.microsoft.com/office/drawing/2014/main" val="1286101617"/>
                    </a:ext>
                  </a:extLst>
                </a:gridCol>
                <a:gridCol w="1258598">
                  <a:extLst>
                    <a:ext uri="{9D8B030D-6E8A-4147-A177-3AD203B41FA5}">
                      <a16:colId xmlns:a16="http://schemas.microsoft.com/office/drawing/2014/main" val="1687657024"/>
                    </a:ext>
                  </a:extLst>
                </a:gridCol>
                <a:gridCol w="1182319">
                  <a:extLst>
                    <a:ext uri="{9D8B030D-6E8A-4147-A177-3AD203B41FA5}">
                      <a16:colId xmlns:a16="http://schemas.microsoft.com/office/drawing/2014/main" val="570723810"/>
                    </a:ext>
                  </a:extLst>
                </a:gridCol>
              </a:tblGrid>
              <a:tr h="333375">
                <a:tc gridSpan="4">
                  <a:txBody>
                    <a:bodyPr/>
                    <a:lstStyle/>
                    <a:p>
                      <a:pPr algn="ctr" fontAlgn="b"/>
                      <a:r>
                        <a:rPr lang="fr-FR" sz="2000" b="1" i="0" u="none" strike="noStrike" dirty="0">
                          <a:solidFill>
                            <a:srgbClr val="FFFFFF"/>
                          </a:solidFill>
                          <a:effectLst/>
                          <a:latin typeface="Calibri" panose="020F0502020204030204" pitchFamily="34" charset="0"/>
                        </a:rPr>
                        <a:t>Commande</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92315354"/>
                  </a:ext>
                </a:extLst>
              </a:tr>
              <a:tr h="333375">
                <a:tc>
                  <a:txBody>
                    <a:bodyPr/>
                    <a:lstStyle/>
                    <a:p>
                      <a:pPr algn="l" fontAlgn="b"/>
                      <a:r>
                        <a:rPr lang="fr-FR" sz="2000" b="1" i="0" u="none" strike="noStrike">
                          <a:solidFill>
                            <a:srgbClr val="FFFFFF"/>
                          </a:solidFill>
                          <a:effectLst/>
                          <a:latin typeface="Calibri" panose="020F0502020204030204" pitchFamily="34" charset="0"/>
                        </a:rPr>
                        <a:t>NumCommande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CodeCLient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NomClient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RefArticle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555476975"/>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232027"/>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391368"/>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129205"/>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1024920"/>
                  </a:ext>
                </a:extLst>
              </a:tr>
              <a:tr h="333375">
                <a:tc>
                  <a:txBody>
                    <a:bodyPr/>
                    <a:lstStyle/>
                    <a:p>
                      <a:pPr algn="r" fontAlgn="b"/>
                      <a:r>
                        <a:rPr lang="fr-FR" sz="20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9924209"/>
                  </a:ext>
                </a:extLst>
              </a:tr>
            </a:tbl>
          </a:graphicData>
        </a:graphic>
      </p:graphicFrame>
    </p:spTree>
    <p:extLst>
      <p:ext uri="{BB962C8B-B14F-4D97-AF65-F5344CB8AC3E}">
        <p14:creationId xmlns:p14="http://schemas.microsoft.com/office/powerpoint/2010/main" val="3697101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3</a:t>
            </a:r>
            <a:r>
              <a:rPr lang="fr-FR" sz="3200" spc="-1" baseline="30000" dirty="0">
                <a:solidFill>
                  <a:srgbClr val="376092"/>
                </a:solidFill>
                <a:latin typeface="Arial"/>
              </a:rPr>
              <a:t>ème</a:t>
            </a:r>
            <a:r>
              <a:rPr lang="fr-FR" sz="3200" spc="-1" dirty="0">
                <a:solidFill>
                  <a:srgbClr val="376092"/>
                </a:solidFill>
                <a:latin typeface="Arial"/>
              </a:rPr>
              <a:t> </a:t>
            </a:r>
            <a:r>
              <a:rPr lang="fr-FR" sz="3200" b="0" strike="noStrike" spc="-1" dirty="0">
                <a:solidFill>
                  <a:srgbClr val="376092"/>
                </a:solidFill>
                <a:latin typeface="Arial"/>
              </a:rPr>
              <a:t>forme normale</a:t>
            </a:r>
            <a:endParaRPr lang="en-US" sz="3200" b="0" strike="noStrike" spc="-1" dirty="0">
              <a:solidFill>
                <a:srgbClr val="376092"/>
              </a:solidFill>
              <a:latin typeface="Arial"/>
            </a:endParaRPr>
          </a:p>
        </p:txBody>
      </p:sp>
      <p:sp>
        <p:nvSpPr>
          <p:cNvPr id="140" name="TextShape 2"/>
          <p:cNvSpPr txBox="1"/>
          <p:nvPr/>
        </p:nvSpPr>
        <p:spPr>
          <a:xfrm>
            <a:off x="457200" y="1677880"/>
            <a:ext cx="8229240" cy="444787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nom du client ne dépend pas du numéro de commande mais du numéro de client qui est un élément non-clé. Le nom du client n’a donc pas sa place ici.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Commande(</a:t>
            </a:r>
            <a:r>
              <a:rPr lang="fr-FR" sz="2400" u="sng" spc="-1" dirty="0" err="1">
                <a:solidFill>
                  <a:srgbClr val="376092"/>
                </a:solidFill>
                <a:latin typeface="Arial"/>
              </a:rPr>
              <a:t>NumCommande</a:t>
            </a:r>
            <a:r>
              <a:rPr lang="fr-FR" sz="2400" spc="-1" dirty="0">
                <a:solidFill>
                  <a:srgbClr val="376092"/>
                </a:solidFill>
                <a:latin typeface="Arial"/>
              </a:rPr>
              <a:t>, #CodeClient, #RefArticle)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Client(</a:t>
            </a:r>
            <a:r>
              <a:rPr lang="fr-FR" sz="2400" u="sng" spc="-1" dirty="0" err="1">
                <a:solidFill>
                  <a:srgbClr val="376092"/>
                </a:solidFill>
                <a:latin typeface="Arial"/>
              </a:rPr>
              <a:t>CodeClient</a:t>
            </a:r>
            <a:r>
              <a:rPr lang="fr-FR" sz="2400" spc="-1" dirty="0">
                <a:solidFill>
                  <a:srgbClr val="376092"/>
                </a:solidFill>
                <a:latin typeface="Arial"/>
              </a:rPr>
              <a:t>, </a:t>
            </a:r>
            <a:r>
              <a:rPr lang="fr-FR" sz="2400" spc="-1" dirty="0" err="1">
                <a:solidFill>
                  <a:srgbClr val="376092"/>
                </a:solidFill>
                <a:latin typeface="Arial"/>
              </a:rPr>
              <a:t>NomClient</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98A22684-E41D-4265-ACD4-971FAF006AFE}"/>
              </a:ext>
            </a:extLst>
          </p:cNvPr>
          <p:cNvGraphicFramePr>
            <a:graphicFrameLocks noGrp="1"/>
          </p:cNvGraphicFramePr>
          <p:nvPr>
            <p:extLst>
              <p:ext uri="{D42A27DB-BD31-4B8C-83A1-F6EECF244321}">
                <p14:modId xmlns:p14="http://schemas.microsoft.com/office/powerpoint/2010/main" val="3764326198"/>
              </p:ext>
            </p:extLst>
          </p:nvPr>
        </p:nvGraphicFramePr>
        <p:xfrm>
          <a:off x="755469" y="2846495"/>
          <a:ext cx="7632701" cy="2333625"/>
        </p:xfrm>
        <a:graphic>
          <a:graphicData uri="http://schemas.openxmlformats.org/drawingml/2006/table">
            <a:tbl>
              <a:tblPr/>
              <a:tblGrid>
                <a:gridCol w="1870012">
                  <a:extLst>
                    <a:ext uri="{9D8B030D-6E8A-4147-A177-3AD203B41FA5}">
                      <a16:colId xmlns:a16="http://schemas.microsoft.com/office/drawing/2014/main" val="1810104310"/>
                    </a:ext>
                  </a:extLst>
                </a:gridCol>
                <a:gridCol w="1278477">
                  <a:extLst>
                    <a:ext uri="{9D8B030D-6E8A-4147-A177-3AD203B41FA5}">
                      <a16:colId xmlns:a16="http://schemas.microsoft.com/office/drawing/2014/main" val="3250411093"/>
                    </a:ext>
                  </a:extLst>
                </a:gridCol>
                <a:gridCol w="1183069">
                  <a:extLst>
                    <a:ext uri="{9D8B030D-6E8A-4147-A177-3AD203B41FA5}">
                      <a16:colId xmlns:a16="http://schemas.microsoft.com/office/drawing/2014/main" val="601692552"/>
                    </a:ext>
                  </a:extLst>
                </a:gridCol>
                <a:gridCol w="763270">
                  <a:extLst>
                    <a:ext uri="{9D8B030D-6E8A-4147-A177-3AD203B41FA5}">
                      <a16:colId xmlns:a16="http://schemas.microsoft.com/office/drawing/2014/main" val="2117407681"/>
                    </a:ext>
                  </a:extLst>
                </a:gridCol>
                <a:gridCol w="1278477">
                  <a:extLst>
                    <a:ext uri="{9D8B030D-6E8A-4147-A177-3AD203B41FA5}">
                      <a16:colId xmlns:a16="http://schemas.microsoft.com/office/drawing/2014/main" val="3024270412"/>
                    </a:ext>
                  </a:extLst>
                </a:gridCol>
                <a:gridCol w="1259396">
                  <a:extLst>
                    <a:ext uri="{9D8B030D-6E8A-4147-A177-3AD203B41FA5}">
                      <a16:colId xmlns:a16="http://schemas.microsoft.com/office/drawing/2014/main" val="754355301"/>
                    </a:ext>
                  </a:extLst>
                </a:gridCol>
              </a:tblGrid>
              <a:tr h="333375">
                <a:tc gridSpan="3">
                  <a:txBody>
                    <a:bodyPr/>
                    <a:lstStyle/>
                    <a:p>
                      <a:pPr algn="ctr" fontAlgn="b"/>
                      <a:r>
                        <a:rPr lang="fr-FR" sz="2000" b="1" i="0" u="none" strike="noStrike">
                          <a:solidFill>
                            <a:srgbClr val="FFFFFF"/>
                          </a:solidFill>
                          <a:effectLst/>
                          <a:latin typeface="Calibri" panose="020F0502020204030204" pitchFamily="34" charset="0"/>
                        </a:rPr>
                        <a:t>Commande</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ctr" fontAlgn="b"/>
                      <a:r>
                        <a:rPr lang="fr-FR" sz="2000" b="1" i="0" u="none" strike="noStrike">
                          <a:solidFill>
                            <a:srgbClr val="FFFFFF"/>
                          </a:solidFill>
                          <a:effectLst/>
                          <a:latin typeface="Calibri" panose="020F0502020204030204" pitchFamily="34" charset="0"/>
                        </a:rPr>
                        <a:t>Client</a:t>
                      </a:r>
                    </a:p>
                  </a:txBody>
                  <a:tcPr marL="9525" marR="9525" marT="9525"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1741929887"/>
                  </a:ext>
                </a:extLst>
              </a:tr>
              <a:tr h="333375">
                <a:tc>
                  <a:txBody>
                    <a:bodyPr/>
                    <a:lstStyle/>
                    <a:p>
                      <a:pPr algn="l" fontAlgn="b"/>
                      <a:r>
                        <a:rPr lang="fr-FR" sz="2000" b="1" i="0" u="none" strike="noStrike">
                          <a:solidFill>
                            <a:srgbClr val="FFFFFF"/>
                          </a:solidFill>
                          <a:effectLst/>
                          <a:latin typeface="Calibri" panose="020F0502020204030204" pitchFamily="34" charset="0"/>
                        </a:rPr>
                        <a:t>NumCommande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CodeClient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RefArticle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fr-FR" sz="2000" b="1" i="0" u="none" strike="noStrike">
                          <a:solidFill>
                            <a:srgbClr val="FFFFFF"/>
                          </a:solidFill>
                          <a:effectLst/>
                          <a:latin typeface="Calibri" panose="020F0502020204030204" pitchFamily="34" charset="0"/>
                        </a:rPr>
                        <a:t>CodeClient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NomClient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8576520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194050"/>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834028"/>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3488823"/>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5814670"/>
                  </a:ext>
                </a:extLst>
              </a:tr>
              <a:tr h="333375">
                <a:tc>
                  <a:txBody>
                    <a:bodyPr/>
                    <a:lstStyle/>
                    <a:p>
                      <a:pPr algn="r" fontAlgn="b"/>
                      <a:r>
                        <a:rPr lang="fr-FR" sz="20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0563459"/>
                  </a:ext>
                </a:extLst>
              </a:tr>
            </a:tbl>
          </a:graphicData>
        </a:graphic>
      </p:graphicFrame>
    </p:spTree>
    <p:extLst>
      <p:ext uri="{BB962C8B-B14F-4D97-AF65-F5344CB8AC3E}">
        <p14:creationId xmlns:p14="http://schemas.microsoft.com/office/powerpoint/2010/main" val="3274858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F</a:t>
            </a:r>
            <a:r>
              <a:rPr lang="fr-FR" sz="3200" b="0" strike="noStrike" spc="-1" dirty="0">
                <a:solidFill>
                  <a:srgbClr val="376092"/>
                </a:solidFill>
                <a:latin typeface="Arial"/>
              </a:rPr>
              <a:t>orme normale de Boyce - Codd</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BCNF si elle est en 3</a:t>
            </a:r>
            <a:r>
              <a:rPr lang="fr-FR" sz="2400" spc="-1" baseline="30000" dirty="0">
                <a:solidFill>
                  <a:srgbClr val="376092"/>
                </a:solidFill>
                <a:latin typeface="Arial"/>
              </a:rPr>
              <a:t>ième</a:t>
            </a:r>
            <a:r>
              <a:rPr lang="fr-FR" sz="2400" spc="-1" dirty="0">
                <a:solidFill>
                  <a:srgbClr val="376092"/>
                </a:solidFill>
                <a:latin typeface="Arial"/>
              </a:rPr>
              <a:t> forme normale et que les seules dépendances fonctionnelles sont du type clé -&gt; attribut non-clé. Si un attribut non clé permet de déterminé un attribut clé, la relation n’est pas en BCNF.</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Inscription (</a:t>
            </a:r>
            <a:r>
              <a:rPr lang="fr-FR" sz="2400" u="sng" spc="-1" dirty="0" err="1">
                <a:solidFill>
                  <a:srgbClr val="376092"/>
                </a:solidFill>
                <a:latin typeface="Arial"/>
              </a:rPr>
              <a:t>id_etudiant</a:t>
            </a:r>
            <a:r>
              <a:rPr lang="fr-FR" sz="2400" u="sng" spc="-1" dirty="0">
                <a:solidFill>
                  <a:srgbClr val="376092"/>
                </a:solidFill>
                <a:latin typeface="Arial"/>
              </a:rPr>
              <a:t>, </a:t>
            </a:r>
            <a:r>
              <a:rPr lang="fr-FR" sz="2400" u="sng" spc="-1" dirty="0" err="1">
                <a:solidFill>
                  <a:srgbClr val="376092"/>
                </a:solidFill>
                <a:latin typeface="Arial"/>
              </a:rPr>
              <a:t>id_cours</a:t>
            </a:r>
            <a:r>
              <a:rPr lang="fr-FR" sz="2400" spc="-1" dirty="0">
                <a:solidFill>
                  <a:srgbClr val="376092"/>
                </a:solidFill>
                <a:latin typeface="Arial"/>
              </a:rPr>
              <a:t>, enseignant)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2BCAD625-9631-402C-ACD2-AA5660D6D8E2}"/>
              </a:ext>
            </a:extLst>
          </p:cNvPr>
          <p:cNvGraphicFramePr>
            <a:graphicFrameLocks noGrp="1"/>
          </p:cNvGraphicFramePr>
          <p:nvPr>
            <p:extLst>
              <p:ext uri="{D42A27DB-BD31-4B8C-83A1-F6EECF244321}">
                <p14:modId xmlns:p14="http://schemas.microsoft.com/office/powerpoint/2010/main" val="3015277163"/>
              </p:ext>
            </p:extLst>
          </p:nvPr>
        </p:nvGraphicFramePr>
        <p:xfrm>
          <a:off x="2622369" y="3458760"/>
          <a:ext cx="3898901" cy="2667000"/>
        </p:xfrm>
        <a:graphic>
          <a:graphicData uri="http://schemas.openxmlformats.org/drawingml/2006/table">
            <a:tbl>
              <a:tblPr/>
              <a:tblGrid>
                <a:gridCol w="1305989">
                  <a:extLst>
                    <a:ext uri="{9D8B030D-6E8A-4147-A177-3AD203B41FA5}">
                      <a16:colId xmlns:a16="http://schemas.microsoft.com/office/drawing/2014/main" val="3490231078"/>
                    </a:ext>
                  </a:extLst>
                </a:gridCol>
                <a:gridCol w="981875">
                  <a:extLst>
                    <a:ext uri="{9D8B030D-6E8A-4147-A177-3AD203B41FA5}">
                      <a16:colId xmlns:a16="http://schemas.microsoft.com/office/drawing/2014/main" val="1634770516"/>
                    </a:ext>
                  </a:extLst>
                </a:gridCol>
                <a:gridCol w="1611037">
                  <a:extLst>
                    <a:ext uri="{9D8B030D-6E8A-4147-A177-3AD203B41FA5}">
                      <a16:colId xmlns:a16="http://schemas.microsoft.com/office/drawing/2014/main" val="1492822181"/>
                    </a:ext>
                  </a:extLst>
                </a:gridCol>
              </a:tblGrid>
              <a:tr h="333375">
                <a:tc gridSpan="3">
                  <a:txBody>
                    <a:bodyPr/>
                    <a:lstStyle/>
                    <a:p>
                      <a:pPr algn="ctr" fontAlgn="b"/>
                      <a:r>
                        <a:rPr lang="fr-FR" sz="2000" b="0" i="0" u="none" strike="noStrike" dirty="0">
                          <a:solidFill>
                            <a:srgbClr val="FFFFFF"/>
                          </a:solidFill>
                          <a:effectLst/>
                          <a:latin typeface="Calibri" panose="020F0502020204030204" pitchFamily="34" charset="0"/>
                        </a:rPr>
                        <a:t>Inscription</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98078950"/>
                  </a:ext>
                </a:extLst>
              </a:tr>
              <a:tr h="333375">
                <a:tc>
                  <a:txBody>
                    <a:bodyPr/>
                    <a:lstStyle/>
                    <a:p>
                      <a:pPr algn="ctr" fontAlgn="b"/>
                      <a:r>
                        <a:rPr lang="fr-FR" sz="2000" b="0" i="0" u="none" strike="noStrike" dirty="0" err="1">
                          <a:solidFill>
                            <a:srgbClr val="FFFFFF"/>
                          </a:solidFill>
                          <a:effectLst/>
                          <a:latin typeface="Calibri" panose="020F0502020204030204" pitchFamily="34" charset="0"/>
                        </a:rPr>
                        <a:t>id_etudiant</a:t>
                      </a:r>
                      <a:endParaRPr lang="fr-FR" sz="2000" b="0" i="0" u="none" strike="noStrike" dirty="0">
                        <a:solidFill>
                          <a:srgbClr val="FFFFFF"/>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id_cours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enseignant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426982849"/>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 Bédédé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80114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Mme Sicharpe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1038924"/>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Mme Sicharpe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8906008"/>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Mme Sicharpe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896087"/>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Mlle 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069124"/>
                  </a:ext>
                </a:extLst>
              </a:tr>
              <a:tr h="333375">
                <a:tc>
                  <a:txBody>
                    <a:bodyPr/>
                    <a:lstStyle/>
                    <a:p>
                      <a:pPr algn="r" fontAlgn="b"/>
                      <a:r>
                        <a:rPr lang="fr-FR" sz="20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GIT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M. </a:t>
                      </a:r>
                      <a:r>
                        <a:rPr lang="fr-FR" sz="2000" b="0" i="0" u="none" strike="noStrike" dirty="0" err="1">
                          <a:solidFill>
                            <a:srgbClr val="000000"/>
                          </a:solidFill>
                          <a:effectLst/>
                          <a:latin typeface="Calibri" panose="020F0502020204030204" pitchFamily="34" charset="0"/>
                        </a:rPr>
                        <a:t>Guitte</a:t>
                      </a:r>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6802235"/>
                  </a:ext>
                </a:extLst>
              </a:tr>
            </a:tbl>
          </a:graphicData>
        </a:graphic>
      </p:graphicFrame>
    </p:spTree>
    <p:extLst>
      <p:ext uri="{BB962C8B-B14F-4D97-AF65-F5344CB8AC3E}">
        <p14:creationId xmlns:p14="http://schemas.microsoft.com/office/powerpoint/2010/main" val="1652763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F</a:t>
            </a:r>
            <a:r>
              <a:rPr lang="fr-FR" sz="3200" b="0" strike="noStrike" spc="-1" dirty="0">
                <a:solidFill>
                  <a:srgbClr val="376092"/>
                </a:solidFill>
                <a:latin typeface="Arial"/>
              </a:rPr>
              <a:t>orme normale de Boyce - Codd</a:t>
            </a:r>
            <a:endParaRPr lang="en-US" sz="3200" b="0" strike="noStrike" spc="-1" dirty="0">
              <a:solidFill>
                <a:srgbClr val="376092"/>
              </a:solidFill>
              <a:latin typeface="Arial"/>
            </a:endParaRPr>
          </a:p>
        </p:txBody>
      </p:sp>
      <p:sp>
        <p:nvSpPr>
          <p:cNvPr id="140" name="TextShape 2"/>
          <p:cNvSpPr txBox="1"/>
          <p:nvPr/>
        </p:nvSpPr>
        <p:spPr>
          <a:xfrm>
            <a:off x="457200" y="1162975"/>
            <a:ext cx="8229240" cy="496278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cette exemple, un enseignant n’enseigne qu’une seule matière, donc en connaissant un enseignant, on retrouve le cours qu’il enseigne (non clé -&gt; clé).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Cela créé des redondances dans la table.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Inscription (</a:t>
            </a:r>
            <a:r>
              <a:rPr lang="fr-FR" sz="2400" u="sng" spc="-1" dirty="0" err="1">
                <a:solidFill>
                  <a:srgbClr val="376092"/>
                </a:solidFill>
                <a:latin typeface="Arial"/>
              </a:rPr>
              <a:t>id_etudiant</a:t>
            </a:r>
            <a:r>
              <a:rPr lang="fr-FR" sz="2400" u="sng" spc="-1" dirty="0">
                <a:solidFill>
                  <a:srgbClr val="376092"/>
                </a:solidFill>
                <a:latin typeface="Arial"/>
              </a:rPr>
              <a:t>, </a:t>
            </a:r>
            <a:r>
              <a:rPr lang="fr-FR" sz="2400" u="sng" spc="-1" dirty="0" err="1">
                <a:solidFill>
                  <a:srgbClr val="376092"/>
                </a:solidFill>
                <a:latin typeface="Arial"/>
              </a:rPr>
              <a:t>id_enseignant</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Enseignant(</a:t>
            </a:r>
            <a:r>
              <a:rPr lang="fr-FR" sz="2400" u="sng" spc="-1" dirty="0" err="1">
                <a:solidFill>
                  <a:srgbClr val="376092"/>
                </a:solidFill>
                <a:latin typeface="Arial"/>
              </a:rPr>
              <a:t>id_enseignant</a:t>
            </a:r>
            <a:r>
              <a:rPr lang="fr-FR" sz="2400" spc="-1" dirty="0">
                <a:solidFill>
                  <a:srgbClr val="376092"/>
                </a:solidFill>
                <a:latin typeface="Arial"/>
              </a:rPr>
              <a:t>, </a:t>
            </a:r>
            <a:r>
              <a:rPr lang="fr-FR" sz="2400" spc="-1" dirty="0" err="1">
                <a:solidFill>
                  <a:srgbClr val="376092"/>
                </a:solidFill>
                <a:latin typeface="Arial"/>
              </a:rPr>
              <a:t>nom_enseignant</a:t>
            </a:r>
            <a:r>
              <a:rPr lang="fr-FR" sz="2400" spc="-1" dirty="0">
                <a:solidFill>
                  <a:srgbClr val="376092"/>
                </a:solidFill>
                <a:latin typeface="Arial"/>
              </a:rPr>
              <a:t>, sujet)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FCDE8FE5-C810-4C0F-8479-85C5570B8A98}"/>
              </a:ext>
            </a:extLst>
          </p:cNvPr>
          <p:cNvGraphicFramePr>
            <a:graphicFrameLocks noGrp="1"/>
          </p:cNvGraphicFramePr>
          <p:nvPr>
            <p:extLst>
              <p:ext uri="{D42A27DB-BD31-4B8C-83A1-F6EECF244321}">
                <p14:modId xmlns:p14="http://schemas.microsoft.com/office/powerpoint/2010/main" val="2798002469"/>
              </p:ext>
            </p:extLst>
          </p:nvPr>
        </p:nvGraphicFramePr>
        <p:xfrm>
          <a:off x="536174" y="2787134"/>
          <a:ext cx="7734299" cy="2667000"/>
        </p:xfrm>
        <a:graphic>
          <a:graphicData uri="http://schemas.openxmlformats.org/drawingml/2006/table">
            <a:tbl>
              <a:tblPr/>
              <a:tblGrid>
                <a:gridCol w="1308147">
                  <a:extLst>
                    <a:ext uri="{9D8B030D-6E8A-4147-A177-3AD203B41FA5}">
                      <a16:colId xmlns:a16="http://schemas.microsoft.com/office/drawing/2014/main" val="3326948384"/>
                    </a:ext>
                  </a:extLst>
                </a:gridCol>
                <a:gridCol w="1585054">
                  <a:extLst>
                    <a:ext uri="{9D8B030D-6E8A-4147-A177-3AD203B41FA5}">
                      <a16:colId xmlns:a16="http://schemas.microsoft.com/office/drawing/2014/main" val="4009645646"/>
                    </a:ext>
                  </a:extLst>
                </a:gridCol>
                <a:gridCol w="763881">
                  <a:extLst>
                    <a:ext uri="{9D8B030D-6E8A-4147-A177-3AD203B41FA5}">
                      <a16:colId xmlns:a16="http://schemas.microsoft.com/office/drawing/2014/main" val="2553636885"/>
                    </a:ext>
                  </a:extLst>
                </a:gridCol>
                <a:gridCol w="1585054">
                  <a:extLst>
                    <a:ext uri="{9D8B030D-6E8A-4147-A177-3AD203B41FA5}">
                      <a16:colId xmlns:a16="http://schemas.microsoft.com/office/drawing/2014/main" val="1709905952"/>
                    </a:ext>
                  </a:extLst>
                </a:gridCol>
                <a:gridCol w="1881058">
                  <a:extLst>
                    <a:ext uri="{9D8B030D-6E8A-4147-A177-3AD203B41FA5}">
                      <a16:colId xmlns:a16="http://schemas.microsoft.com/office/drawing/2014/main" val="461222777"/>
                    </a:ext>
                  </a:extLst>
                </a:gridCol>
                <a:gridCol w="611105">
                  <a:extLst>
                    <a:ext uri="{9D8B030D-6E8A-4147-A177-3AD203B41FA5}">
                      <a16:colId xmlns:a16="http://schemas.microsoft.com/office/drawing/2014/main" val="1330083226"/>
                    </a:ext>
                  </a:extLst>
                </a:gridCol>
              </a:tblGrid>
              <a:tr h="333375">
                <a:tc gridSpan="2">
                  <a:txBody>
                    <a:bodyPr/>
                    <a:lstStyle/>
                    <a:p>
                      <a:pPr algn="ctr" fontAlgn="b"/>
                      <a:r>
                        <a:rPr lang="fr-FR" sz="2000" b="0" i="0" u="none" strike="noStrike" dirty="0">
                          <a:solidFill>
                            <a:srgbClr val="FFFFFF"/>
                          </a:solidFill>
                          <a:effectLst/>
                          <a:latin typeface="Calibri" panose="020F0502020204030204" pitchFamily="34" charset="0"/>
                        </a:rPr>
                        <a:t>Inscription</a:t>
                      </a:r>
                    </a:p>
                  </a:txBody>
                  <a:tcPr marL="9525" marR="9525" marT="9525"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ctr" fontAlgn="b"/>
                      <a:r>
                        <a:rPr lang="fr-FR" sz="2000" b="0" i="0" u="none" strike="noStrike">
                          <a:solidFill>
                            <a:srgbClr val="FFFFFF"/>
                          </a:solidFill>
                          <a:effectLst/>
                          <a:latin typeface="Calibri" panose="020F0502020204030204" pitchFamily="34" charset="0"/>
                        </a:rPr>
                        <a:t>Enseignant</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295623587"/>
                  </a:ext>
                </a:extLst>
              </a:tr>
              <a:tr h="333375">
                <a:tc>
                  <a:txBody>
                    <a:bodyPr/>
                    <a:lstStyle/>
                    <a:p>
                      <a:pPr algn="ctr" fontAlgn="b"/>
                      <a:r>
                        <a:rPr lang="fr-FR" sz="2000" b="0" i="0" u="none" strike="noStrike">
                          <a:solidFill>
                            <a:srgbClr val="FFFFFF"/>
                          </a:solidFill>
                          <a:effectLst/>
                          <a:latin typeface="Calibri" panose="020F0502020204030204" pitchFamily="34" charset="0"/>
                        </a:rPr>
                        <a:t>id_etudiant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id_enseignant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id_enseignant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nom_enseignant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sujet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22856299"/>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 Bédédé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70988"/>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Mme Sicharpe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78465"/>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Mlle 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893664"/>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 Guitte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git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143779"/>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0266031"/>
                  </a:ext>
                </a:extLst>
              </a:tr>
              <a:tr h="333375">
                <a:tc>
                  <a:txBody>
                    <a:bodyPr/>
                    <a:lstStyle/>
                    <a:p>
                      <a:pPr algn="r" fontAlgn="b"/>
                      <a:r>
                        <a:rPr lang="fr-FR" sz="20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92713945"/>
                  </a:ext>
                </a:extLst>
              </a:tr>
            </a:tbl>
          </a:graphicData>
        </a:graphic>
      </p:graphicFrame>
    </p:spTree>
    <p:extLst>
      <p:ext uri="{BB962C8B-B14F-4D97-AF65-F5344CB8AC3E}">
        <p14:creationId xmlns:p14="http://schemas.microsoft.com/office/powerpoint/2010/main" val="114629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associations possibles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565200" lvl="1">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2">
            <a:extLst>
              <a:ext uri="{FF2B5EF4-FFF2-40B4-BE49-F238E27FC236}">
                <a16:creationId xmlns:a16="http://schemas.microsoft.com/office/drawing/2014/main" id="{7E6D4409-8A52-4A56-8F74-E6D4723FC91F}"/>
              </a:ext>
            </a:extLst>
          </p:cNvPr>
          <p:cNvGraphicFramePr>
            <a:graphicFrameLocks noGrp="1"/>
          </p:cNvGraphicFramePr>
          <p:nvPr>
            <p:extLst>
              <p:ext uri="{D42A27DB-BD31-4B8C-83A1-F6EECF244321}">
                <p14:modId xmlns:p14="http://schemas.microsoft.com/office/powerpoint/2010/main" val="3090279992"/>
              </p:ext>
            </p:extLst>
          </p:nvPr>
        </p:nvGraphicFramePr>
        <p:xfrm>
          <a:off x="541538" y="1752106"/>
          <a:ext cx="8144902" cy="4079240"/>
        </p:xfrm>
        <a:graphic>
          <a:graphicData uri="http://schemas.openxmlformats.org/drawingml/2006/table">
            <a:tbl>
              <a:tblPr firstRow="1" bandRow="1">
                <a:tableStyleId>{5C22544A-7EE6-4342-B048-85BDC9FD1C3A}</a:tableStyleId>
              </a:tblPr>
              <a:tblGrid>
                <a:gridCol w="4072451">
                  <a:extLst>
                    <a:ext uri="{9D8B030D-6E8A-4147-A177-3AD203B41FA5}">
                      <a16:colId xmlns:a16="http://schemas.microsoft.com/office/drawing/2014/main" val="2638245580"/>
                    </a:ext>
                  </a:extLst>
                </a:gridCol>
                <a:gridCol w="4072451">
                  <a:extLst>
                    <a:ext uri="{9D8B030D-6E8A-4147-A177-3AD203B41FA5}">
                      <a16:colId xmlns:a16="http://schemas.microsoft.com/office/drawing/2014/main" val="2037015293"/>
                    </a:ext>
                  </a:extLst>
                </a:gridCol>
              </a:tblGrid>
              <a:tr h="370840">
                <a:tc>
                  <a:txBody>
                    <a:bodyPr/>
                    <a:lstStyle/>
                    <a:p>
                      <a:r>
                        <a:rPr lang="fr-FR" dirty="0"/>
                        <a:t>Association</a:t>
                      </a:r>
                    </a:p>
                  </a:txBody>
                  <a:tcPr/>
                </a:tc>
                <a:tc>
                  <a:txBody>
                    <a:bodyPr/>
                    <a:lstStyle/>
                    <a:p>
                      <a:r>
                        <a:rPr lang="fr-FR" dirty="0"/>
                        <a:t>Type d’association</a:t>
                      </a:r>
                    </a:p>
                  </a:txBody>
                  <a:tcPr/>
                </a:tc>
                <a:extLst>
                  <a:ext uri="{0D108BD9-81ED-4DB2-BD59-A6C34878D82A}">
                    <a16:rowId xmlns:a16="http://schemas.microsoft.com/office/drawing/2014/main" val="4137812618"/>
                  </a:ext>
                </a:extLst>
              </a:tr>
              <a:tr h="370840">
                <a:tc>
                  <a:txBody>
                    <a:bodyPr/>
                    <a:lstStyle/>
                    <a:p>
                      <a:r>
                        <a:rPr lang="fr-FR" dirty="0"/>
                        <a:t>0,n – 0,n</a:t>
                      </a:r>
                    </a:p>
                  </a:txBody>
                  <a:tcPr/>
                </a:tc>
                <a:tc>
                  <a:txBody>
                    <a:bodyPr/>
                    <a:lstStyle/>
                    <a:p>
                      <a:r>
                        <a:rPr lang="fr-FR" dirty="0"/>
                        <a:t>Multiple – Multiple</a:t>
                      </a:r>
                    </a:p>
                  </a:txBody>
                  <a:tcPr/>
                </a:tc>
                <a:extLst>
                  <a:ext uri="{0D108BD9-81ED-4DB2-BD59-A6C34878D82A}">
                    <a16:rowId xmlns:a16="http://schemas.microsoft.com/office/drawing/2014/main" val="2827153837"/>
                  </a:ext>
                </a:extLst>
              </a:tr>
              <a:tr h="370840">
                <a:tc>
                  <a:txBody>
                    <a:bodyPr/>
                    <a:lstStyle/>
                    <a:p>
                      <a:r>
                        <a:rPr lang="fr-FR" dirty="0"/>
                        <a:t>0,n – 1,n</a:t>
                      </a:r>
                    </a:p>
                  </a:txBody>
                  <a:tcPr/>
                </a:tc>
                <a:tc>
                  <a:txBody>
                    <a:bodyPr/>
                    <a:lstStyle/>
                    <a:p>
                      <a:r>
                        <a:rPr lang="fr-FR" dirty="0"/>
                        <a:t>Multiple – Multiple</a:t>
                      </a:r>
                    </a:p>
                  </a:txBody>
                  <a:tcPr/>
                </a:tc>
                <a:extLst>
                  <a:ext uri="{0D108BD9-81ED-4DB2-BD59-A6C34878D82A}">
                    <a16:rowId xmlns:a16="http://schemas.microsoft.com/office/drawing/2014/main" val="1562832885"/>
                  </a:ext>
                </a:extLst>
              </a:tr>
              <a:tr h="370840">
                <a:tc>
                  <a:txBody>
                    <a:bodyPr/>
                    <a:lstStyle/>
                    <a:p>
                      <a:r>
                        <a:rPr lang="fr-FR" dirty="0"/>
                        <a:t>1,n –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Multiple – Multiple</a:t>
                      </a:r>
                    </a:p>
                  </a:txBody>
                  <a:tcPr/>
                </a:tc>
                <a:extLst>
                  <a:ext uri="{0D108BD9-81ED-4DB2-BD59-A6C34878D82A}">
                    <a16:rowId xmlns:a16="http://schemas.microsoft.com/office/drawing/2014/main" val="3016479865"/>
                  </a:ext>
                </a:extLst>
              </a:tr>
              <a:tr h="370840">
                <a:tc>
                  <a:txBody>
                    <a:bodyPr/>
                    <a:lstStyle/>
                    <a:p>
                      <a:r>
                        <a:rPr lang="fr-FR" dirty="0"/>
                        <a:t>0,n – 1,1</a:t>
                      </a:r>
                    </a:p>
                  </a:txBody>
                  <a:tcPr/>
                </a:tc>
                <a:tc>
                  <a:txBody>
                    <a:bodyPr/>
                    <a:lstStyle/>
                    <a:p>
                      <a:r>
                        <a:rPr lang="fr-FR" dirty="0"/>
                        <a:t>Multiple – Unique</a:t>
                      </a:r>
                    </a:p>
                  </a:txBody>
                  <a:tcPr/>
                </a:tc>
                <a:extLst>
                  <a:ext uri="{0D108BD9-81ED-4DB2-BD59-A6C34878D82A}">
                    <a16:rowId xmlns:a16="http://schemas.microsoft.com/office/drawing/2014/main" val="2501969235"/>
                  </a:ext>
                </a:extLst>
              </a:tr>
              <a:tr h="370840">
                <a:tc>
                  <a:txBody>
                    <a:bodyPr/>
                    <a:lstStyle/>
                    <a:p>
                      <a:r>
                        <a:rPr lang="fr-FR" dirty="0"/>
                        <a:t>1,n – 1,1</a:t>
                      </a:r>
                    </a:p>
                  </a:txBody>
                  <a:tcPr/>
                </a:tc>
                <a:tc>
                  <a:txBody>
                    <a:bodyPr/>
                    <a:lstStyle/>
                    <a:p>
                      <a:r>
                        <a:rPr lang="fr-FR" dirty="0"/>
                        <a:t>Multiple – Unique</a:t>
                      </a:r>
                    </a:p>
                  </a:txBody>
                  <a:tcPr/>
                </a:tc>
                <a:extLst>
                  <a:ext uri="{0D108BD9-81ED-4DB2-BD59-A6C34878D82A}">
                    <a16:rowId xmlns:a16="http://schemas.microsoft.com/office/drawing/2014/main" val="2611253480"/>
                  </a:ext>
                </a:extLst>
              </a:tr>
              <a:tr h="370840">
                <a:tc>
                  <a:txBody>
                    <a:bodyPr/>
                    <a:lstStyle/>
                    <a:p>
                      <a:r>
                        <a:rPr lang="fr-FR" dirty="0"/>
                        <a:t>0,n – 0,1</a:t>
                      </a:r>
                    </a:p>
                  </a:txBody>
                  <a:tcPr/>
                </a:tc>
                <a:tc>
                  <a:txBody>
                    <a:bodyPr/>
                    <a:lstStyle/>
                    <a:p>
                      <a:r>
                        <a:rPr lang="fr-FR" dirty="0"/>
                        <a:t>Multiple – Unique optionnel</a:t>
                      </a:r>
                    </a:p>
                  </a:txBody>
                  <a:tcPr/>
                </a:tc>
                <a:extLst>
                  <a:ext uri="{0D108BD9-81ED-4DB2-BD59-A6C34878D82A}">
                    <a16:rowId xmlns:a16="http://schemas.microsoft.com/office/drawing/2014/main" val="4156039306"/>
                  </a:ext>
                </a:extLst>
              </a:tr>
              <a:tr h="370840">
                <a:tc>
                  <a:txBody>
                    <a:bodyPr/>
                    <a:lstStyle/>
                    <a:p>
                      <a:r>
                        <a:rPr lang="fr-FR" dirty="0"/>
                        <a:t>1,n – 0,1</a:t>
                      </a:r>
                    </a:p>
                  </a:txBody>
                  <a:tcPr/>
                </a:tc>
                <a:tc>
                  <a:txBody>
                    <a:bodyPr/>
                    <a:lstStyle/>
                    <a:p>
                      <a:r>
                        <a:rPr lang="fr-FR" dirty="0"/>
                        <a:t>Multiple – Unique optionnel</a:t>
                      </a:r>
                    </a:p>
                  </a:txBody>
                  <a:tcPr/>
                </a:tc>
                <a:extLst>
                  <a:ext uri="{0D108BD9-81ED-4DB2-BD59-A6C34878D82A}">
                    <a16:rowId xmlns:a16="http://schemas.microsoft.com/office/drawing/2014/main" val="1837453323"/>
                  </a:ext>
                </a:extLst>
              </a:tr>
              <a:tr h="370840">
                <a:tc>
                  <a:txBody>
                    <a:bodyPr/>
                    <a:lstStyle/>
                    <a:p>
                      <a:r>
                        <a:rPr lang="fr-FR" dirty="0"/>
                        <a:t>1,1 – 1,1</a:t>
                      </a:r>
                    </a:p>
                  </a:txBody>
                  <a:tcPr/>
                </a:tc>
                <a:tc>
                  <a:txBody>
                    <a:bodyPr/>
                    <a:lstStyle/>
                    <a:p>
                      <a:r>
                        <a:rPr lang="fr-FR" dirty="0"/>
                        <a:t>Unique – Unique (pas courant)</a:t>
                      </a:r>
                    </a:p>
                  </a:txBody>
                  <a:tcPr/>
                </a:tc>
                <a:extLst>
                  <a:ext uri="{0D108BD9-81ED-4DB2-BD59-A6C34878D82A}">
                    <a16:rowId xmlns:a16="http://schemas.microsoft.com/office/drawing/2014/main" val="1156764592"/>
                  </a:ext>
                </a:extLst>
              </a:tr>
              <a:tr h="370840">
                <a:tc>
                  <a:txBody>
                    <a:bodyPr/>
                    <a:lstStyle/>
                    <a:p>
                      <a:r>
                        <a:rPr lang="fr-FR" dirty="0"/>
                        <a:t>0,1 – 1,1</a:t>
                      </a:r>
                    </a:p>
                  </a:txBody>
                  <a:tcPr/>
                </a:tc>
                <a:tc>
                  <a:txBody>
                    <a:bodyPr/>
                    <a:lstStyle/>
                    <a:p>
                      <a:r>
                        <a:rPr lang="fr-FR" dirty="0"/>
                        <a:t>Unique optionnel – Unique</a:t>
                      </a:r>
                    </a:p>
                  </a:txBody>
                  <a:tcPr/>
                </a:tc>
                <a:extLst>
                  <a:ext uri="{0D108BD9-81ED-4DB2-BD59-A6C34878D82A}">
                    <a16:rowId xmlns:a16="http://schemas.microsoft.com/office/drawing/2014/main" val="312112554"/>
                  </a:ext>
                </a:extLst>
              </a:tr>
              <a:tr h="370840">
                <a:tc>
                  <a:txBody>
                    <a:bodyPr/>
                    <a:lstStyle/>
                    <a:p>
                      <a:r>
                        <a:rPr lang="fr-FR" dirty="0"/>
                        <a:t>0,1 – 0,1</a:t>
                      </a:r>
                    </a:p>
                  </a:txBody>
                  <a:tcPr/>
                </a:tc>
                <a:tc>
                  <a:txBody>
                    <a:bodyPr/>
                    <a:lstStyle/>
                    <a:p>
                      <a:r>
                        <a:rPr lang="fr-FR" dirty="0"/>
                        <a:t>Unique optionnel – Unique optionnel</a:t>
                      </a:r>
                    </a:p>
                  </a:txBody>
                  <a:tcPr/>
                </a:tc>
                <a:extLst>
                  <a:ext uri="{0D108BD9-81ED-4DB2-BD59-A6C34878D82A}">
                    <a16:rowId xmlns:a16="http://schemas.microsoft.com/office/drawing/2014/main" val="521723520"/>
                  </a:ext>
                </a:extLst>
              </a:tr>
            </a:tbl>
          </a:graphicData>
        </a:graphic>
      </p:graphicFrame>
    </p:spTree>
    <p:extLst>
      <p:ext uri="{BB962C8B-B14F-4D97-AF65-F5344CB8AC3E}">
        <p14:creationId xmlns:p14="http://schemas.microsoft.com/office/powerpoint/2010/main" val="722864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4</a:t>
            </a:r>
            <a:r>
              <a:rPr lang="fr-FR" sz="3200" spc="-1" baseline="30000" dirty="0">
                <a:solidFill>
                  <a:srgbClr val="376092"/>
                </a:solidFill>
                <a:latin typeface="Arial"/>
              </a:rPr>
              <a:t>ème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4</a:t>
            </a:r>
            <a:r>
              <a:rPr lang="fr-FR" sz="2400" spc="-1" baseline="30000" dirty="0">
                <a:solidFill>
                  <a:srgbClr val="376092"/>
                </a:solidFill>
                <a:latin typeface="Arial"/>
              </a:rPr>
              <a:t>ième</a:t>
            </a:r>
            <a:r>
              <a:rPr lang="fr-FR" sz="2400" spc="-1" dirty="0">
                <a:solidFill>
                  <a:srgbClr val="376092"/>
                </a:solidFill>
                <a:latin typeface="Arial"/>
              </a:rPr>
              <a:t> forme normale si elle est en BCNF et que les seules dépendances multivaluées sont celles où une clé détermine une colonne.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Etudiant(</a:t>
            </a:r>
            <a:r>
              <a:rPr lang="fr-FR" sz="2400" u="sng" spc="-1" dirty="0" err="1">
                <a:solidFill>
                  <a:srgbClr val="376092"/>
                </a:solidFill>
                <a:latin typeface="Arial"/>
              </a:rPr>
              <a:t>num_etudiant</a:t>
            </a:r>
            <a:r>
              <a:rPr lang="fr-FR" sz="2400" u="sng" spc="-1" dirty="0">
                <a:solidFill>
                  <a:srgbClr val="376092"/>
                </a:solidFill>
                <a:latin typeface="Arial"/>
              </a:rPr>
              <a:t>, Cours, Loisir</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B00353BA-36B3-42B8-A409-2343093243FC}"/>
              </a:ext>
            </a:extLst>
          </p:cNvPr>
          <p:cNvGraphicFramePr>
            <a:graphicFrameLocks noGrp="1"/>
          </p:cNvGraphicFramePr>
          <p:nvPr>
            <p:extLst>
              <p:ext uri="{D42A27DB-BD31-4B8C-83A1-F6EECF244321}">
                <p14:modId xmlns:p14="http://schemas.microsoft.com/office/powerpoint/2010/main" val="2005902408"/>
              </p:ext>
            </p:extLst>
          </p:nvPr>
        </p:nvGraphicFramePr>
        <p:xfrm>
          <a:off x="1974972" y="3559490"/>
          <a:ext cx="5016501" cy="2667000"/>
        </p:xfrm>
        <a:graphic>
          <a:graphicData uri="http://schemas.openxmlformats.org/drawingml/2006/table">
            <a:tbl>
              <a:tblPr/>
              <a:tblGrid>
                <a:gridCol w="1586170">
                  <a:extLst>
                    <a:ext uri="{9D8B030D-6E8A-4147-A177-3AD203B41FA5}">
                      <a16:colId xmlns:a16="http://schemas.microsoft.com/office/drawing/2014/main" val="4093499120"/>
                    </a:ext>
                  </a:extLst>
                </a:gridCol>
                <a:gridCol w="1882382">
                  <a:extLst>
                    <a:ext uri="{9D8B030D-6E8A-4147-A177-3AD203B41FA5}">
                      <a16:colId xmlns:a16="http://schemas.microsoft.com/office/drawing/2014/main" val="1543635289"/>
                    </a:ext>
                  </a:extLst>
                </a:gridCol>
                <a:gridCol w="1547949">
                  <a:extLst>
                    <a:ext uri="{9D8B030D-6E8A-4147-A177-3AD203B41FA5}">
                      <a16:colId xmlns:a16="http://schemas.microsoft.com/office/drawing/2014/main" val="1688384222"/>
                    </a:ext>
                  </a:extLst>
                </a:gridCol>
              </a:tblGrid>
              <a:tr h="333375">
                <a:tc gridSpan="3">
                  <a:txBody>
                    <a:bodyPr/>
                    <a:lstStyle/>
                    <a:p>
                      <a:pPr algn="ctr" fontAlgn="b"/>
                      <a:r>
                        <a:rPr lang="fr-FR" sz="2000" b="0" i="0" u="none" strike="noStrike">
                          <a:solidFill>
                            <a:srgbClr val="FFFFFF"/>
                          </a:solidFill>
                          <a:effectLst/>
                          <a:latin typeface="Calibri" panose="020F0502020204030204" pitchFamily="34" charset="0"/>
                        </a:rPr>
                        <a:t>Etudiant</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89739357"/>
                  </a:ext>
                </a:extLst>
              </a:tr>
              <a:tr h="333375">
                <a:tc>
                  <a:txBody>
                    <a:bodyPr/>
                    <a:lstStyle/>
                    <a:p>
                      <a:pPr algn="ctr" fontAlgn="b"/>
                      <a:r>
                        <a:rPr lang="fr-FR" sz="2000" b="0" i="0" u="none" strike="noStrike">
                          <a:solidFill>
                            <a:srgbClr val="FFFFFF"/>
                          </a:solidFill>
                          <a:effectLst/>
                          <a:latin typeface="Calibri" panose="020F0502020204030204" pitchFamily="34" charset="0"/>
                        </a:rPr>
                        <a:t>num_etudiant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Loisir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64626804"/>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Football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399665"/>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Guitare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388735"/>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617846"/>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697427"/>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Basket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761926"/>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Arts martiaux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168465"/>
                  </a:ext>
                </a:extLst>
              </a:tr>
            </a:tbl>
          </a:graphicData>
        </a:graphic>
      </p:graphicFrame>
    </p:spTree>
    <p:extLst>
      <p:ext uri="{BB962C8B-B14F-4D97-AF65-F5344CB8AC3E}">
        <p14:creationId xmlns:p14="http://schemas.microsoft.com/office/powerpoint/2010/main" val="404954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4</a:t>
            </a:r>
            <a:r>
              <a:rPr lang="fr-FR" sz="3200" spc="-1" baseline="30000" dirty="0">
                <a:solidFill>
                  <a:srgbClr val="376092"/>
                </a:solidFill>
                <a:latin typeface="Arial"/>
              </a:rPr>
              <a:t>ème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cours et les loisirs n’ont aucun lien et il faut créer de la redondance pour visualiser toutes les informations, en plus les lignes peuvent s’écrire sous plusieurs formes. Il vaut mieux dans ce cas séparer les deux notions.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Cours (</a:t>
            </a:r>
            <a:r>
              <a:rPr lang="fr-FR" sz="2400" u="sng" spc="-1" dirty="0" err="1">
                <a:solidFill>
                  <a:srgbClr val="376092"/>
                </a:solidFill>
                <a:latin typeface="Arial"/>
              </a:rPr>
              <a:t>num_etudiant</a:t>
            </a:r>
            <a:r>
              <a:rPr lang="fr-FR" sz="2400" u="sng" spc="-1" dirty="0">
                <a:solidFill>
                  <a:srgbClr val="376092"/>
                </a:solidFill>
                <a:latin typeface="Arial"/>
              </a:rPr>
              <a:t>, cours</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Loisir (</a:t>
            </a:r>
            <a:r>
              <a:rPr lang="fr-FR" sz="2400" u="sng" spc="-1" dirty="0" err="1">
                <a:solidFill>
                  <a:srgbClr val="376092"/>
                </a:solidFill>
                <a:latin typeface="Arial"/>
              </a:rPr>
              <a:t>num_etudiant</a:t>
            </a:r>
            <a:r>
              <a:rPr lang="fr-FR" sz="2400" u="sng" spc="-1" dirty="0">
                <a:solidFill>
                  <a:srgbClr val="376092"/>
                </a:solidFill>
                <a:latin typeface="Arial"/>
              </a:rPr>
              <a:t>, loisir</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EE008722-0641-434C-AD0D-6B7CF33353A9}"/>
              </a:ext>
            </a:extLst>
          </p:cNvPr>
          <p:cNvGraphicFramePr>
            <a:graphicFrameLocks noGrp="1"/>
          </p:cNvGraphicFramePr>
          <p:nvPr>
            <p:extLst>
              <p:ext uri="{D42A27DB-BD31-4B8C-83A1-F6EECF244321}">
                <p14:modId xmlns:p14="http://schemas.microsoft.com/office/powerpoint/2010/main" val="631890015"/>
              </p:ext>
            </p:extLst>
          </p:nvPr>
        </p:nvGraphicFramePr>
        <p:xfrm>
          <a:off x="882470" y="3095864"/>
          <a:ext cx="7378700" cy="2333625"/>
        </p:xfrm>
        <a:graphic>
          <a:graphicData uri="http://schemas.openxmlformats.org/drawingml/2006/table">
            <a:tbl>
              <a:tblPr/>
              <a:tblGrid>
                <a:gridCol w="1584559">
                  <a:extLst>
                    <a:ext uri="{9D8B030D-6E8A-4147-A177-3AD203B41FA5}">
                      <a16:colId xmlns:a16="http://schemas.microsoft.com/office/drawing/2014/main" val="75408055"/>
                    </a:ext>
                  </a:extLst>
                </a:gridCol>
                <a:gridCol w="1880471">
                  <a:extLst>
                    <a:ext uri="{9D8B030D-6E8A-4147-A177-3AD203B41FA5}">
                      <a16:colId xmlns:a16="http://schemas.microsoft.com/office/drawing/2014/main" val="2236077092"/>
                    </a:ext>
                  </a:extLst>
                </a:gridCol>
                <a:gridCol w="763643">
                  <a:extLst>
                    <a:ext uri="{9D8B030D-6E8A-4147-A177-3AD203B41FA5}">
                      <a16:colId xmlns:a16="http://schemas.microsoft.com/office/drawing/2014/main" val="3402582188"/>
                    </a:ext>
                  </a:extLst>
                </a:gridCol>
                <a:gridCol w="1603650">
                  <a:extLst>
                    <a:ext uri="{9D8B030D-6E8A-4147-A177-3AD203B41FA5}">
                      <a16:colId xmlns:a16="http://schemas.microsoft.com/office/drawing/2014/main" val="1477038616"/>
                    </a:ext>
                  </a:extLst>
                </a:gridCol>
                <a:gridCol w="1546377">
                  <a:extLst>
                    <a:ext uri="{9D8B030D-6E8A-4147-A177-3AD203B41FA5}">
                      <a16:colId xmlns:a16="http://schemas.microsoft.com/office/drawing/2014/main" val="1927726297"/>
                    </a:ext>
                  </a:extLst>
                </a:gridCol>
              </a:tblGrid>
              <a:tr h="333375">
                <a:tc gridSpan="2">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Loisir</a:t>
                      </a:r>
                    </a:p>
                  </a:txBody>
                  <a:tcPr marL="9525" marR="9525" marT="9525"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1004585944"/>
                  </a:ext>
                </a:extLst>
              </a:tr>
              <a:tr h="333375">
                <a:tc>
                  <a:txBody>
                    <a:bodyPr/>
                    <a:lstStyle/>
                    <a:p>
                      <a:pPr algn="ctr" fontAlgn="b"/>
                      <a:r>
                        <a:rPr lang="fr-FR" sz="2000" b="0" i="0" u="none" strike="noStrike">
                          <a:solidFill>
                            <a:srgbClr val="FFFFFF"/>
                          </a:solidFill>
                          <a:effectLst/>
                          <a:latin typeface="Calibri" panose="020F0502020204030204" pitchFamily="34" charset="0"/>
                        </a:rPr>
                        <a:t>num_etudiant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num_etudiant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Loisir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607629348"/>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Football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1726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Guitare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794553"/>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497380"/>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Basket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143832"/>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Arts martiaux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6009251"/>
                  </a:ext>
                </a:extLst>
              </a:tr>
            </a:tbl>
          </a:graphicData>
        </a:graphic>
      </p:graphicFrame>
    </p:spTree>
    <p:extLst>
      <p:ext uri="{BB962C8B-B14F-4D97-AF65-F5344CB8AC3E}">
        <p14:creationId xmlns:p14="http://schemas.microsoft.com/office/powerpoint/2010/main" val="737875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5</a:t>
            </a:r>
            <a:r>
              <a:rPr lang="fr-FR" sz="3200" spc="-1" baseline="30000" dirty="0">
                <a:solidFill>
                  <a:srgbClr val="376092"/>
                </a:solidFill>
                <a:latin typeface="Arial"/>
              </a:rPr>
              <a:t>ème</a:t>
            </a:r>
            <a:r>
              <a:rPr lang="fr-FR" sz="3200" spc="-1" dirty="0">
                <a:solidFill>
                  <a:srgbClr val="376092"/>
                </a:solidFill>
                <a:latin typeface="Arial"/>
              </a:rPr>
              <a:t> </a:t>
            </a:r>
            <a:r>
              <a:rPr lang="fr-FR" sz="3200" b="0" strike="noStrike" spc="-1" dirty="0">
                <a:solidFill>
                  <a:srgbClr val="376092"/>
                </a:solidFill>
                <a:latin typeface="Arial"/>
              </a:rPr>
              <a:t>forme normale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5</a:t>
            </a:r>
            <a:r>
              <a:rPr lang="fr-FR" sz="2400" spc="-1" baseline="30000" dirty="0">
                <a:solidFill>
                  <a:srgbClr val="376092"/>
                </a:solidFill>
                <a:latin typeface="Arial"/>
              </a:rPr>
              <a:t>ième</a:t>
            </a:r>
            <a:r>
              <a:rPr lang="fr-FR" sz="2400" spc="-1" dirty="0">
                <a:solidFill>
                  <a:srgbClr val="376092"/>
                </a:solidFill>
                <a:latin typeface="Arial"/>
              </a:rPr>
              <a:t> forme normale si elle est en 4</a:t>
            </a:r>
            <a:r>
              <a:rPr lang="fr-FR" sz="2400" spc="-1" baseline="30000" dirty="0">
                <a:solidFill>
                  <a:srgbClr val="376092"/>
                </a:solidFill>
                <a:latin typeface="Arial"/>
              </a:rPr>
              <a:t>ième</a:t>
            </a:r>
            <a:r>
              <a:rPr lang="fr-FR" sz="2400" spc="-1" dirty="0">
                <a:solidFill>
                  <a:srgbClr val="376092"/>
                </a:solidFill>
                <a:latin typeface="Arial"/>
              </a:rPr>
              <a:t> forme normale et qu’il n’est plus possible de décomposer une table sans perdre d’information.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Relation(</a:t>
            </a:r>
            <a:r>
              <a:rPr lang="fr-FR" sz="2400" u="sng" spc="-1" dirty="0">
                <a:solidFill>
                  <a:srgbClr val="376092"/>
                </a:solidFill>
                <a:latin typeface="Arial"/>
              </a:rPr>
              <a:t>produit, fournisseur, client</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7999FDDB-3B99-4D44-94B3-B24CE595D657}"/>
              </a:ext>
            </a:extLst>
          </p:cNvPr>
          <p:cNvGraphicFramePr>
            <a:graphicFrameLocks noGrp="1"/>
          </p:cNvGraphicFramePr>
          <p:nvPr>
            <p:extLst>
              <p:ext uri="{D42A27DB-BD31-4B8C-83A1-F6EECF244321}">
                <p14:modId xmlns:p14="http://schemas.microsoft.com/office/powerpoint/2010/main" val="2637229780"/>
              </p:ext>
            </p:extLst>
          </p:nvPr>
        </p:nvGraphicFramePr>
        <p:xfrm>
          <a:off x="2129654" y="3458760"/>
          <a:ext cx="5079999" cy="2667000"/>
        </p:xfrm>
        <a:graphic>
          <a:graphicData uri="http://schemas.openxmlformats.org/drawingml/2006/table">
            <a:tbl>
              <a:tblPr/>
              <a:tblGrid>
                <a:gridCol w="1623308">
                  <a:extLst>
                    <a:ext uri="{9D8B030D-6E8A-4147-A177-3AD203B41FA5}">
                      <a16:colId xmlns:a16="http://schemas.microsoft.com/office/drawing/2014/main" val="2707100158"/>
                    </a:ext>
                  </a:extLst>
                </a:gridCol>
                <a:gridCol w="1909774">
                  <a:extLst>
                    <a:ext uri="{9D8B030D-6E8A-4147-A177-3AD203B41FA5}">
                      <a16:colId xmlns:a16="http://schemas.microsoft.com/office/drawing/2014/main" val="585927351"/>
                    </a:ext>
                  </a:extLst>
                </a:gridCol>
                <a:gridCol w="1546917">
                  <a:extLst>
                    <a:ext uri="{9D8B030D-6E8A-4147-A177-3AD203B41FA5}">
                      <a16:colId xmlns:a16="http://schemas.microsoft.com/office/drawing/2014/main" val="2496245619"/>
                    </a:ext>
                  </a:extLst>
                </a:gridCol>
              </a:tblGrid>
              <a:tr h="333375">
                <a:tc gridSpan="3">
                  <a:txBody>
                    <a:bodyPr/>
                    <a:lstStyle/>
                    <a:p>
                      <a:pPr algn="ctr" fontAlgn="b"/>
                      <a:r>
                        <a:rPr lang="fr-FR" sz="2000" b="0" i="0" u="none" strike="noStrike">
                          <a:solidFill>
                            <a:srgbClr val="FFFFFF"/>
                          </a:solidFill>
                          <a:effectLst/>
                          <a:latin typeface="Calibri" panose="020F0502020204030204" pitchFamily="34" charset="0"/>
                        </a:rPr>
                        <a:t>Relation</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78216262"/>
                  </a:ext>
                </a:extLst>
              </a:tr>
              <a:tr h="333375">
                <a:tc>
                  <a:txBody>
                    <a:bodyPr/>
                    <a:lstStyle/>
                    <a:p>
                      <a:pPr algn="ctr" fontAlgn="b"/>
                      <a:r>
                        <a:rPr lang="fr-FR" sz="2000" b="0" i="0" u="none" strike="noStrike">
                          <a:solidFill>
                            <a:srgbClr val="FFFFFF"/>
                          </a:solidFill>
                          <a:effectLst/>
                          <a:latin typeface="Calibri" panose="020F0502020204030204" pitchFamily="34" charset="0"/>
                        </a:rPr>
                        <a:t>produit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fournisseur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41187458"/>
                  </a:ext>
                </a:extLst>
              </a:tr>
              <a:tr h="333375">
                <a:tc>
                  <a:txBody>
                    <a:bodyPr/>
                    <a:lstStyle/>
                    <a:p>
                      <a:pPr algn="l" fontAlgn="b"/>
                      <a:r>
                        <a:rPr lang="fr-FR" sz="2000" b="0" i="0" u="none" strike="noStrike">
                          <a:solidFill>
                            <a:srgbClr val="000000"/>
                          </a:solidFill>
                          <a:effectLst/>
                          <a:latin typeface="Calibri" panose="020F0502020204030204" pitchFamily="34" charset="0"/>
                        </a:rPr>
                        <a:t>portable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Asus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888050"/>
                  </a:ext>
                </a:extLst>
              </a:tr>
              <a:tr h="333375">
                <a:tc>
                  <a:txBody>
                    <a:bodyPr/>
                    <a:lstStyle/>
                    <a:p>
                      <a:pPr algn="l" fontAlgn="b"/>
                      <a:r>
                        <a:rPr lang="fr-FR" sz="2000" b="0" i="0" u="none" strike="noStrike" dirty="0">
                          <a:solidFill>
                            <a:srgbClr val="000000"/>
                          </a:solidFill>
                          <a:effectLst/>
                          <a:latin typeface="Calibri" panose="020F0502020204030204" pitchFamily="34" charset="0"/>
                        </a:rPr>
                        <a:t>portable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MSI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2397967"/>
                  </a:ext>
                </a:extLst>
              </a:tr>
              <a:tr h="333375">
                <a:tc>
                  <a:txBody>
                    <a:bodyPr/>
                    <a:lstStyle/>
                    <a:p>
                      <a:pPr algn="l" fontAlgn="b"/>
                      <a:r>
                        <a:rPr lang="fr-FR" sz="2000" b="0" i="0" u="none" strike="noStrike" dirty="0">
                          <a:solidFill>
                            <a:srgbClr val="000000"/>
                          </a:solidFill>
                          <a:effectLst/>
                          <a:latin typeface="Calibri" panose="020F0502020204030204" pitchFamily="34" charset="0"/>
                        </a:rPr>
                        <a:t>carte mère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Asus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338562"/>
                  </a:ext>
                </a:extLst>
              </a:tr>
              <a:tr h="333375">
                <a:tc>
                  <a:txBody>
                    <a:bodyPr/>
                    <a:lstStyle/>
                    <a:p>
                      <a:pPr algn="l" fontAlgn="b"/>
                      <a:r>
                        <a:rPr lang="fr-FR" sz="2000" b="0" i="0" u="none" strike="noStrike" dirty="0">
                          <a:solidFill>
                            <a:srgbClr val="000000"/>
                          </a:solidFill>
                          <a:effectLst/>
                          <a:latin typeface="Calibri" panose="020F0502020204030204" pitchFamily="34" charset="0"/>
                        </a:rPr>
                        <a:t>Ecran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err="1">
                          <a:solidFill>
                            <a:srgbClr val="000000"/>
                          </a:solidFill>
                          <a:effectLst/>
                          <a:latin typeface="Calibri" panose="020F0502020204030204" pitchFamily="34" charset="0"/>
                        </a:rPr>
                        <a:t>IIYama</a:t>
                      </a:r>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740675"/>
                  </a:ext>
                </a:extLst>
              </a:tr>
              <a:tr h="333375">
                <a:tc>
                  <a:txBody>
                    <a:bodyPr/>
                    <a:lstStyle/>
                    <a:p>
                      <a:pPr algn="l" fontAlgn="b"/>
                      <a:r>
                        <a:rPr lang="fr-FR" sz="2000" b="0" i="0" u="none" strike="noStrike" dirty="0">
                          <a:solidFill>
                            <a:srgbClr val="000000"/>
                          </a:solidFill>
                          <a:effectLst/>
                          <a:latin typeface="Calibri" panose="020F0502020204030204" pitchFamily="34" charset="0"/>
                        </a:rPr>
                        <a:t>Ecran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err="1">
                          <a:solidFill>
                            <a:srgbClr val="000000"/>
                          </a:solidFill>
                          <a:effectLst/>
                          <a:latin typeface="Calibri" panose="020F0502020204030204" pitchFamily="34" charset="0"/>
                        </a:rPr>
                        <a:t>IIYama</a:t>
                      </a:r>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138451"/>
                  </a:ext>
                </a:extLst>
              </a:tr>
              <a:tr h="333375">
                <a:tc>
                  <a:txBody>
                    <a:bodyPr/>
                    <a:lstStyle/>
                    <a:p>
                      <a:pPr algn="l" fontAlgn="b"/>
                      <a:r>
                        <a:rPr lang="fr-FR" sz="2000" b="0" i="0" u="none" strike="noStrike" dirty="0">
                          <a:solidFill>
                            <a:srgbClr val="000000"/>
                          </a:solidFill>
                          <a:effectLst/>
                          <a:latin typeface="Calibri" panose="020F0502020204030204" pitchFamily="34" charset="0"/>
                        </a:rPr>
                        <a:t>portable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DELL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2923632"/>
                  </a:ext>
                </a:extLst>
              </a:tr>
            </a:tbl>
          </a:graphicData>
        </a:graphic>
      </p:graphicFrame>
    </p:spTree>
    <p:extLst>
      <p:ext uri="{BB962C8B-B14F-4D97-AF65-F5344CB8AC3E}">
        <p14:creationId xmlns:p14="http://schemas.microsoft.com/office/powerpoint/2010/main" val="2262323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5</a:t>
            </a:r>
            <a:r>
              <a:rPr lang="fr-FR" sz="3200" spc="-1" baseline="30000" dirty="0">
                <a:solidFill>
                  <a:srgbClr val="376092"/>
                </a:solidFill>
                <a:latin typeface="Arial"/>
              </a:rPr>
              <a:t>ème</a:t>
            </a:r>
            <a:r>
              <a:rPr lang="fr-FR" sz="3200" spc="-1" dirty="0">
                <a:solidFill>
                  <a:srgbClr val="376092"/>
                </a:solidFill>
                <a:latin typeface="Arial"/>
              </a:rPr>
              <a:t> </a:t>
            </a:r>
            <a:r>
              <a:rPr lang="fr-FR" sz="3200" b="0" strike="noStrike" spc="-1" dirty="0">
                <a:solidFill>
                  <a:srgbClr val="376092"/>
                </a:solidFill>
                <a:latin typeface="Arial"/>
              </a:rPr>
              <a:t>forme normale</a:t>
            </a:r>
            <a:endParaRPr lang="en-US" sz="3200" b="0" strike="noStrike" spc="-1" dirty="0">
              <a:solidFill>
                <a:srgbClr val="376092"/>
              </a:solidFill>
              <a:latin typeface="Arial"/>
            </a:endParaRPr>
          </a:p>
        </p:txBody>
      </p:sp>
      <p:sp>
        <p:nvSpPr>
          <p:cNvPr id="140" name="TextShape 2"/>
          <p:cNvSpPr txBox="1"/>
          <p:nvPr/>
        </p:nvSpPr>
        <p:spPr>
          <a:xfrm>
            <a:off x="457200" y="1269507"/>
            <a:ext cx="8229240" cy="485625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relation est en 5</a:t>
            </a:r>
            <a:r>
              <a:rPr lang="fr-FR" sz="2400" spc="-1" baseline="30000" dirty="0">
                <a:solidFill>
                  <a:srgbClr val="376092"/>
                </a:solidFill>
                <a:latin typeface="Arial"/>
              </a:rPr>
              <a:t>ième</a:t>
            </a:r>
            <a:r>
              <a:rPr lang="fr-FR" sz="2400" spc="-1" dirty="0">
                <a:solidFill>
                  <a:srgbClr val="376092"/>
                </a:solidFill>
                <a:latin typeface="Arial"/>
              </a:rPr>
              <a:t> forme normale car si on la décompose, on perd de l’information.</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sait que Bob achète un portable, mais Asus, MSI et Dell peuvent le fournir.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Asus alimente Kim, mais Asus vend des portables et des cartes mères. On ne peut donc plus déduire le produit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AB3BD1F1-0996-4790-B445-257525873AFC}"/>
              </a:ext>
            </a:extLst>
          </p:cNvPr>
          <p:cNvGraphicFramePr>
            <a:graphicFrameLocks noGrp="1"/>
          </p:cNvGraphicFramePr>
          <p:nvPr>
            <p:extLst>
              <p:ext uri="{D42A27DB-BD31-4B8C-83A1-F6EECF244321}">
                <p14:modId xmlns:p14="http://schemas.microsoft.com/office/powerpoint/2010/main" val="3122309513"/>
              </p:ext>
            </p:extLst>
          </p:nvPr>
        </p:nvGraphicFramePr>
        <p:xfrm>
          <a:off x="456839" y="2124000"/>
          <a:ext cx="8229601" cy="1935296"/>
        </p:xfrm>
        <a:graphic>
          <a:graphicData uri="http://schemas.openxmlformats.org/drawingml/2006/table">
            <a:tbl>
              <a:tblPr/>
              <a:tblGrid>
                <a:gridCol w="949036">
                  <a:extLst>
                    <a:ext uri="{9D8B030D-6E8A-4147-A177-3AD203B41FA5}">
                      <a16:colId xmlns:a16="http://schemas.microsoft.com/office/drawing/2014/main" val="681690385"/>
                    </a:ext>
                  </a:extLst>
                </a:gridCol>
                <a:gridCol w="1149927">
                  <a:extLst>
                    <a:ext uri="{9D8B030D-6E8A-4147-A177-3AD203B41FA5}">
                      <a16:colId xmlns:a16="http://schemas.microsoft.com/office/drawing/2014/main" val="453654173"/>
                    </a:ext>
                  </a:extLst>
                </a:gridCol>
                <a:gridCol w="554182">
                  <a:extLst>
                    <a:ext uri="{9D8B030D-6E8A-4147-A177-3AD203B41FA5}">
                      <a16:colId xmlns:a16="http://schemas.microsoft.com/office/drawing/2014/main" val="2123924592"/>
                    </a:ext>
                  </a:extLst>
                </a:gridCol>
                <a:gridCol w="1149927">
                  <a:extLst>
                    <a:ext uri="{9D8B030D-6E8A-4147-A177-3AD203B41FA5}">
                      <a16:colId xmlns:a16="http://schemas.microsoft.com/office/drawing/2014/main" val="3639982056"/>
                    </a:ext>
                  </a:extLst>
                </a:gridCol>
                <a:gridCol w="1364673">
                  <a:extLst>
                    <a:ext uri="{9D8B030D-6E8A-4147-A177-3AD203B41FA5}">
                      <a16:colId xmlns:a16="http://schemas.microsoft.com/office/drawing/2014/main" val="2958375897"/>
                    </a:ext>
                  </a:extLst>
                </a:gridCol>
                <a:gridCol w="554182">
                  <a:extLst>
                    <a:ext uri="{9D8B030D-6E8A-4147-A177-3AD203B41FA5}">
                      <a16:colId xmlns:a16="http://schemas.microsoft.com/office/drawing/2014/main" val="437270703"/>
                    </a:ext>
                  </a:extLst>
                </a:gridCol>
                <a:gridCol w="1385455">
                  <a:extLst>
                    <a:ext uri="{9D8B030D-6E8A-4147-A177-3AD203B41FA5}">
                      <a16:colId xmlns:a16="http://schemas.microsoft.com/office/drawing/2014/main" val="3566372288"/>
                    </a:ext>
                  </a:extLst>
                </a:gridCol>
                <a:gridCol w="1122219">
                  <a:extLst>
                    <a:ext uri="{9D8B030D-6E8A-4147-A177-3AD203B41FA5}">
                      <a16:colId xmlns:a16="http://schemas.microsoft.com/office/drawing/2014/main" val="4271140928"/>
                    </a:ext>
                  </a:extLst>
                </a:gridCol>
              </a:tblGrid>
              <a:tr h="241912">
                <a:tc gridSpan="2">
                  <a:txBody>
                    <a:bodyPr/>
                    <a:lstStyle/>
                    <a:p>
                      <a:pPr algn="ctr" fontAlgn="b"/>
                      <a:r>
                        <a:rPr lang="fr-FR" sz="1500" b="0" i="0" u="none" strike="noStrike">
                          <a:solidFill>
                            <a:srgbClr val="FFFFFF"/>
                          </a:solidFill>
                          <a:effectLst/>
                          <a:latin typeface="Calibri" panose="020F0502020204030204" pitchFamily="34" charset="0"/>
                        </a:rPr>
                        <a:t>Fourni</a:t>
                      </a:r>
                    </a:p>
                  </a:txBody>
                  <a:tcPr marL="6912" marR="6912" marT="6912"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a:noFill/>
                    </a:lnT>
                    <a:lnB>
                      <a:noFill/>
                    </a:lnB>
                  </a:tcPr>
                </a:tc>
                <a:tc gridSpan="2">
                  <a:txBody>
                    <a:bodyPr/>
                    <a:lstStyle/>
                    <a:p>
                      <a:pPr algn="ctr" fontAlgn="b"/>
                      <a:r>
                        <a:rPr lang="fr-FR" sz="1500" b="0" i="0" u="none" strike="noStrike" dirty="0">
                          <a:solidFill>
                            <a:srgbClr val="FFFFFF"/>
                          </a:solidFill>
                          <a:effectLst/>
                          <a:latin typeface="Calibri" panose="020F0502020204030204" pitchFamily="34" charset="0"/>
                        </a:rPr>
                        <a:t>Achète</a:t>
                      </a:r>
                    </a:p>
                  </a:txBody>
                  <a:tcPr marL="6912" marR="6912" marT="6912"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a:noFill/>
                    </a:lnT>
                    <a:lnB>
                      <a:noFill/>
                    </a:lnB>
                  </a:tcPr>
                </a:tc>
                <a:tc gridSpan="2">
                  <a:txBody>
                    <a:bodyPr/>
                    <a:lstStyle/>
                    <a:p>
                      <a:pPr algn="ctr" fontAlgn="b"/>
                      <a:r>
                        <a:rPr lang="fr-FR" sz="1500" b="0" i="0" u="none" strike="noStrike">
                          <a:solidFill>
                            <a:srgbClr val="FFFFFF"/>
                          </a:solidFill>
                          <a:effectLst/>
                          <a:latin typeface="Calibri" panose="020F0502020204030204" pitchFamily="34" charset="0"/>
                        </a:rPr>
                        <a:t>Alimente</a:t>
                      </a:r>
                    </a:p>
                  </a:txBody>
                  <a:tcPr marL="6912" marR="6912" marT="6912"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2288068222"/>
                  </a:ext>
                </a:extLst>
              </a:tr>
              <a:tr h="241912">
                <a:tc>
                  <a:txBody>
                    <a:bodyPr/>
                    <a:lstStyle/>
                    <a:p>
                      <a:pPr algn="ctr" fontAlgn="b"/>
                      <a:r>
                        <a:rPr lang="fr-FR" sz="1500" b="0" i="0" u="none" strike="noStrike">
                          <a:solidFill>
                            <a:srgbClr val="FFFFFF"/>
                          </a:solidFill>
                          <a:effectLst/>
                          <a:latin typeface="Calibri" panose="020F0502020204030204" pitchFamily="34" charset="0"/>
                        </a:rPr>
                        <a:t>produit</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forunisseur</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a:noFill/>
                    </a:lnT>
                    <a:lnB>
                      <a:noFill/>
                    </a:lnB>
                  </a:tcPr>
                </a:tc>
                <a:tc>
                  <a:txBody>
                    <a:bodyPr/>
                    <a:lstStyle/>
                    <a:p>
                      <a:pPr algn="ctr" fontAlgn="b"/>
                      <a:r>
                        <a:rPr lang="fr-FR" sz="1500" b="0" i="0" u="none" strike="noStrike">
                          <a:solidFill>
                            <a:srgbClr val="FFFFFF"/>
                          </a:solidFill>
                          <a:effectLst/>
                          <a:latin typeface="Calibri" panose="020F0502020204030204" pitchFamily="34" charset="0"/>
                        </a:rPr>
                        <a:t>produit</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client</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a:noFill/>
                    </a:lnT>
                    <a:lnB>
                      <a:noFill/>
                    </a:lnB>
                  </a:tcPr>
                </a:tc>
                <a:tc>
                  <a:txBody>
                    <a:bodyPr/>
                    <a:lstStyle/>
                    <a:p>
                      <a:pPr algn="ctr" fontAlgn="b"/>
                      <a:r>
                        <a:rPr lang="fr-FR" sz="1500" b="0" i="0" u="none" strike="noStrike">
                          <a:solidFill>
                            <a:srgbClr val="FFFFFF"/>
                          </a:solidFill>
                          <a:effectLst/>
                          <a:latin typeface="Calibri" panose="020F0502020204030204" pitchFamily="34" charset="0"/>
                        </a:rPr>
                        <a:t>fournisseur</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client</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99672627"/>
                  </a:ext>
                </a:extLst>
              </a:tr>
              <a:tr h="241912">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Asus</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Asus</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8620697"/>
                  </a:ext>
                </a:extLst>
              </a:tr>
              <a:tr h="241912">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MSI</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MSI</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659962"/>
                  </a:ext>
                </a:extLst>
              </a:tr>
              <a:tr h="241912">
                <a:tc>
                  <a:txBody>
                    <a:bodyPr/>
                    <a:lstStyle/>
                    <a:p>
                      <a:pPr algn="l" fontAlgn="b"/>
                      <a:r>
                        <a:rPr lang="fr-FR" sz="1500" b="0" i="0" u="none" strike="noStrike">
                          <a:solidFill>
                            <a:srgbClr val="000000"/>
                          </a:solidFill>
                          <a:effectLst/>
                          <a:latin typeface="Calibri" panose="020F0502020204030204" pitchFamily="34" charset="0"/>
                        </a:rPr>
                        <a:t>carte Mère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Asus</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carte Mère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Asus</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270005"/>
                  </a:ext>
                </a:extLst>
              </a:tr>
              <a:tr h="241912">
                <a:tc>
                  <a:txBody>
                    <a:bodyPr/>
                    <a:lstStyle/>
                    <a:p>
                      <a:pPr algn="l" fontAlgn="b"/>
                      <a:r>
                        <a:rPr lang="fr-FR" sz="1500" b="0" i="0" u="none" strike="noStrike">
                          <a:solidFill>
                            <a:srgbClr val="000000"/>
                          </a:solidFill>
                          <a:effectLst/>
                          <a:latin typeface="Calibri" panose="020F0502020204030204" pitchFamily="34" charset="0"/>
                        </a:rPr>
                        <a:t>Ecran</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IIYama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Ecran</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IIYama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445714"/>
                  </a:ext>
                </a:extLst>
              </a:tr>
              <a:tr h="241912">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DELL</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Ecran</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IIYama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6731687"/>
                  </a:ext>
                </a:extLst>
              </a:tr>
              <a:tr h="241912">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dirty="0">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DELL</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190601"/>
                  </a:ext>
                </a:extLst>
              </a:tr>
            </a:tbl>
          </a:graphicData>
        </a:graphic>
      </p:graphicFrame>
    </p:spTree>
    <p:extLst>
      <p:ext uri="{BB962C8B-B14F-4D97-AF65-F5344CB8AC3E}">
        <p14:creationId xmlns:p14="http://schemas.microsoft.com/office/powerpoint/2010/main" val="727901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 – Discutons des exemples déjà vus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Organisation du cours CCI Campus - 001CoursCCICAMPUS_v2.loo</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Gestion de facturation - 002SiteFacturationFinDeMois.loo</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Gestion des films - 004Films.loo</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79506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565200" lvl="1">
              <a:spcAft>
                <a:spcPts val="1060"/>
              </a:spcAft>
              <a:buClr>
                <a:srgbClr val="000000"/>
              </a:buClr>
              <a:buSzPct val="45000"/>
            </a:pPr>
            <a:endParaRPr lang="fr-FR"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Multiple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un relation Multiple – Multiple, chaque entité partage plusieurs liens au travers de l’association.</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47F39673-177E-4A67-8BFD-C7A37F372A2E}"/>
              </a:ext>
            </a:extLst>
          </p:cNvPr>
          <p:cNvPicPr>
            <a:picLocks noChangeAspect="1"/>
          </p:cNvPicPr>
          <p:nvPr/>
        </p:nvPicPr>
        <p:blipFill>
          <a:blip r:embed="rId2"/>
          <a:stretch>
            <a:fillRect/>
          </a:stretch>
        </p:blipFill>
        <p:spPr>
          <a:xfrm>
            <a:off x="290332" y="2533650"/>
            <a:ext cx="8562975" cy="1790700"/>
          </a:xfrm>
          <a:prstGeom prst="rect">
            <a:avLst/>
          </a:prstGeom>
        </p:spPr>
      </p:pic>
      <p:graphicFrame>
        <p:nvGraphicFramePr>
          <p:cNvPr id="5" name="Tableau 4">
            <a:extLst>
              <a:ext uri="{FF2B5EF4-FFF2-40B4-BE49-F238E27FC236}">
                <a16:creationId xmlns:a16="http://schemas.microsoft.com/office/drawing/2014/main" id="{EE1EE2F0-C8E1-4B95-BACB-FBBC68EBD330}"/>
              </a:ext>
            </a:extLst>
          </p:cNvPr>
          <p:cNvGraphicFramePr>
            <a:graphicFrameLocks noGrp="1"/>
          </p:cNvGraphicFramePr>
          <p:nvPr>
            <p:extLst>
              <p:ext uri="{D42A27DB-BD31-4B8C-83A1-F6EECF244321}">
                <p14:modId xmlns:p14="http://schemas.microsoft.com/office/powerpoint/2010/main" val="3669817105"/>
              </p:ext>
            </p:extLst>
          </p:nvPr>
        </p:nvGraphicFramePr>
        <p:xfrm>
          <a:off x="933759" y="4257675"/>
          <a:ext cx="6832600" cy="2000250"/>
        </p:xfrm>
        <a:graphic>
          <a:graphicData uri="http://schemas.openxmlformats.org/drawingml/2006/table">
            <a:tbl>
              <a:tblPr/>
              <a:tblGrid>
                <a:gridCol w="1600944">
                  <a:extLst>
                    <a:ext uri="{9D8B030D-6E8A-4147-A177-3AD203B41FA5}">
                      <a16:colId xmlns:a16="http://schemas.microsoft.com/office/drawing/2014/main" val="3327447774"/>
                    </a:ext>
                  </a:extLst>
                </a:gridCol>
                <a:gridCol w="1600944">
                  <a:extLst>
                    <a:ext uri="{9D8B030D-6E8A-4147-A177-3AD203B41FA5}">
                      <a16:colId xmlns:a16="http://schemas.microsoft.com/office/drawing/2014/main" val="3608646535"/>
                    </a:ext>
                  </a:extLst>
                </a:gridCol>
                <a:gridCol w="762354">
                  <a:extLst>
                    <a:ext uri="{9D8B030D-6E8A-4147-A177-3AD203B41FA5}">
                      <a16:colId xmlns:a16="http://schemas.microsoft.com/office/drawing/2014/main" val="2564012211"/>
                    </a:ext>
                  </a:extLst>
                </a:gridCol>
                <a:gridCol w="981531">
                  <a:extLst>
                    <a:ext uri="{9D8B030D-6E8A-4147-A177-3AD203B41FA5}">
                      <a16:colId xmlns:a16="http://schemas.microsoft.com/office/drawing/2014/main" val="2607893231"/>
                    </a:ext>
                  </a:extLst>
                </a:gridCol>
                <a:gridCol w="1886827">
                  <a:extLst>
                    <a:ext uri="{9D8B030D-6E8A-4147-A177-3AD203B41FA5}">
                      <a16:colId xmlns:a16="http://schemas.microsoft.com/office/drawing/2014/main" val="641915867"/>
                    </a:ext>
                  </a:extLst>
                </a:gridCol>
              </a:tblGrid>
              <a:tr h="333375">
                <a:tc gridSpan="2">
                  <a:txBody>
                    <a:bodyPr/>
                    <a:lstStyle/>
                    <a:p>
                      <a:pPr algn="ctr" fontAlgn="b"/>
                      <a:r>
                        <a:rPr lang="fr-FR" sz="2000" b="0" i="0" u="none" strike="noStrike">
                          <a:solidFill>
                            <a:srgbClr val="FFFFFF"/>
                          </a:solidFill>
                          <a:effectLst/>
                          <a:latin typeface="Calibri" panose="020F0502020204030204" pitchFamily="34" charset="0"/>
                        </a:rPr>
                        <a:t>Etudiant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ctr"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4155261025"/>
                  </a:ext>
                </a:extLst>
              </a:tr>
              <a:tr h="333375">
                <a:tc>
                  <a:txBody>
                    <a:bodyPr/>
                    <a:lstStyle/>
                    <a:p>
                      <a:pPr algn="ctr" fontAlgn="b"/>
                      <a:r>
                        <a:rPr lang="fr-FR" sz="2000" b="0" i="0" u="none" strike="noStrike">
                          <a:solidFill>
                            <a:srgbClr val="FFFFFF"/>
                          </a:solidFill>
                          <a:effectLst/>
                          <a:latin typeface="Calibri" panose="020F0502020204030204" pitchFamily="34" charset="0"/>
                        </a:rPr>
                        <a:t>num_étudiant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nom_étudiant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id_cours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46267576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9533253"/>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UML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534925"/>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Base de données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4328601"/>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Javascript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120440"/>
                  </a:ext>
                </a:extLst>
              </a:tr>
            </a:tbl>
          </a:graphicData>
        </a:graphic>
      </p:graphicFrame>
    </p:spTree>
    <p:extLst>
      <p:ext uri="{BB962C8B-B14F-4D97-AF65-F5344CB8AC3E}">
        <p14:creationId xmlns:p14="http://schemas.microsoft.com/office/powerpoint/2010/main" val="188864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Multiple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L’association « est inscrit » devient une entité contenant les identifiants des deux entités qu’elle relie.</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4" name="Tableau 3">
            <a:extLst>
              <a:ext uri="{FF2B5EF4-FFF2-40B4-BE49-F238E27FC236}">
                <a16:creationId xmlns:a16="http://schemas.microsoft.com/office/drawing/2014/main" id="{D3F1610E-518A-40D5-809E-682857490EBA}"/>
              </a:ext>
            </a:extLst>
          </p:cNvPr>
          <p:cNvGraphicFramePr>
            <a:graphicFrameLocks noGrp="1"/>
          </p:cNvGraphicFramePr>
          <p:nvPr>
            <p:extLst>
              <p:ext uri="{D42A27DB-BD31-4B8C-83A1-F6EECF244321}">
                <p14:modId xmlns:p14="http://schemas.microsoft.com/office/powerpoint/2010/main" val="3494739906"/>
              </p:ext>
            </p:extLst>
          </p:nvPr>
        </p:nvGraphicFramePr>
        <p:xfrm>
          <a:off x="456840" y="4125510"/>
          <a:ext cx="8229600" cy="2427273"/>
        </p:xfrm>
        <a:graphic>
          <a:graphicData uri="http://schemas.openxmlformats.org/drawingml/2006/table">
            <a:tbl>
              <a:tblPr/>
              <a:tblGrid>
                <a:gridCol w="1294544">
                  <a:extLst>
                    <a:ext uri="{9D8B030D-6E8A-4147-A177-3AD203B41FA5}">
                      <a16:colId xmlns:a16="http://schemas.microsoft.com/office/drawing/2014/main" val="528555701"/>
                    </a:ext>
                  </a:extLst>
                </a:gridCol>
                <a:gridCol w="1294544">
                  <a:extLst>
                    <a:ext uri="{9D8B030D-6E8A-4147-A177-3AD203B41FA5}">
                      <a16:colId xmlns:a16="http://schemas.microsoft.com/office/drawing/2014/main" val="1342904808"/>
                    </a:ext>
                  </a:extLst>
                </a:gridCol>
                <a:gridCol w="616449">
                  <a:extLst>
                    <a:ext uri="{9D8B030D-6E8A-4147-A177-3AD203B41FA5}">
                      <a16:colId xmlns:a16="http://schemas.microsoft.com/office/drawing/2014/main" val="3085001077"/>
                    </a:ext>
                  </a:extLst>
                </a:gridCol>
                <a:gridCol w="1294544">
                  <a:extLst>
                    <a:ext uri="{9D8B030D-6E8A-4147-A177-3AD203B41FA5}">
                      <a16:colId xmlns:a16="http://schemas.microsoft.com/office/drawing/2014/main" val="2030015729"/>
                    </a:ext>
                  </a:extLst>
                </a:gridCol>
                <a:gridCol w="793679">
                  <a:extLst>
                    <a:ext uri="{9D8B030D-6E8A-4147-A177-3AD203B41FA5}">
                      <a16:colId xmlns:a16="http://schemas.microsoft.com/office/drawing/2014/main" val="114255969"/>
                    </a:ext>
                  </a:extLst>
                </a:gridCol>
                <a:gridCol w="616449">
                  <a:extLst>
                    <a:ext uri="{9D8B030D-6E8A-4147-A177-3AD203B41FA5}">
                      <a16:colId xmlns:a16="http://schemas.microsoft.com/office/drawing/2014/main" val="1817621898"/>
                    </a:ext>
                  </a:extLst>
                </a:gridCol>
                <a:gridCol w="793679">
                  <a:extLst>
                    <a:ext uri="{9D8B030D-6E8A-4147-A177-3AD203B41FA5}">
                      <a16:colId xmlns:a16="http://schemas.microsoft.com/office/drawing/2014/main" val="3214950687"/>
                    </a:ext>
                  </a:extLst>
                </a:gridCol>
                <a:gridCol w="1525712">
                  <a:extLst>
                    <a:ext uri="{9D8B030D-6E8A-4147-A177-3AD203B41FA5}">
                      <a16:colId xmlns:a16="http://schemas.microsoft.com/office/drawing/2014/main" val="1009952474"/>
                    </a:ext>
                  </a:extLst>
                </a:gridCol>
              </a:tblGrid>
              <a:tr h="269697">
                <a:tc gridSpan="2">
                  <a:txBody>
                    <a:bodyPr/>
                    <a:lstStyle/>
                    <a:p>
                      <a:pPr algn="ctr" fontAlgn="b"/>
                      <a:r>
                        <a:rPr lang="fr-FR" sz="1600" b="0" i="0" u="none" strike="noStrike">
                          <a:solidFill>
                            <a:srgbClr val="FFFFFF"/>
                          </a:solidFill>
                          <a:effectLst/>
                          <a:latin typeface="Calibri" panose="020F0502020204030204" pitchFamily="34" charset="0"/>
                        </a:rPr>
                        <a:t>Etudiant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ctr" fontAlgn="b"/>
                      <a:endParaRPr lang="fr-FR" sz="16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600" b="0" i="0" u="none" strike="noStrike">
                          <a:solidFill>
                            <a:srgbClr val="FFFFFF"/>
                          </a:solidFill>
                          <a:effectLst/>
                          <a:latin typeface="Calibri" panose="020F0502020204030204" pitchFamily="34" charset="0"/>
                        </a:rPr>
                        <a:t>est inscrit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600" b="0" i="0" u="none" strike="noStrike">
                          <a:solidFill>
                            <a:srgbClr val="FFFFFF"/>
                          </a:solidFill>
                          <a:effectLst/>
                          <a:latin typeface="Calibri" panose="020F0502020204030204" pitchFamily="34" charset="0"/>
                        </a:rPr>
                        <a:t>Cours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733982736"/>
                  </a:ext>
                </a:extLst>
              </a:tr>
              <a:tr h="269697">
                <a:tc>
                  <a:txBody>
                    <a:bodyPr/>
                    <a:lstStyle/>
                    <a:p>
                      <a:pPr algn="ctr" fontAlgn="b"/>
                      <a:r>
                        <a:rPr lang="fr-FR" sz="1600" b="0" i="0" u="none" strike="noStrike">
                          <a:solidFill>
                            <a:srgbClr val="FFFFFF"/>
                          </a:solidFill>
                          <a:effectLst/>
                          <a:latin typeface="Calibri" panose="020F0502020204030204" pitchFamily="34" charset="0"/>
                        </a:rPr>
                        <a:t>num_étudiant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0" i="0" u="none" strike="noStrike">
                          <a:solidFill>
                            <a:srgbClr val="FFFFFF"/>
                          </a:solidFill>
                          <a:effectLst/>
                          <a:latin typeface="Calibri" panose="020F0502020204030204" pitchFamily="34" charset="0"/>
                        </a:rPr>
                        <a:t>nom_étudiant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endParaRPr lang="fr-FR" sz="16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600" b="0" i="0" u="none" strike="noStrike">
                          <a:solidFill>
                            <a:srgbClr val="FFFFFF"/>
                          </a:solidFill>
                          <a:effectLst/>
                          <a:latin typeface="Calibri" panose="020F0502020204030204" pitchFamily="34" charset="0"/>
                        </a:rPr>
                        <a:t>num_étudiant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0" i="0" u="none" strike="noStrike">
                          <a:solidFill>
                            <a:srgbClr val="FFFFFF"/>
                          </a:solidFill>
                          <a:effectLst/>
                          <a:latin typeface="Calibri" panose="020F0502020204030204" pitchFamily="34" charset="0"/>
                        </a:rPr>
                        <a:t>id_cours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600" b="0" i="0" u="none" strike="noStrike">
                          <a:solidFill>
                            <a:srgbClr val="FFFFFF"/>
                          </a:solidFill>
                          <a:effectLst/>
                          <a:latin typeface="Calibri" panose="020F0502020204030204" pitchFamily="34" charset="0"/>
                        </a:rPr>
                        <a:t>id_cours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0" i="0" u="none" strike="noStrike">
                          <a:solidFill>
                            <a:srgbClr val="FFFFFF"/>
                          </a:solidFill>
                          <a:effectLst/>
                          <a:latin typeface="Calibri" panose="020F0502020204030204" pitchFamily="34" charset="0"/>
                        </a:rPr>
                        <a:t>nom_cours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727574197"/>
                  </a:ext>
                </a:extLst>
              </a:tr>
              <a:tr h="269697">
                <a:tc>
                  <a:txBody>
                    <a:bodyPr/>
                    <a:lstStyle/>
                    <a:p>
                      <a:pPr algn="r" fontAlgn="b"/>
                      <a:r>
                        <a:rPr lang="fr-FR" sz="1600" b="0" i="0" u="none" strike="noStrike">
                          <a:solidFill>
                            <a:srgbClr val="000000"/>
                          </a:solidFill>
                          <a:effectLst/>
                          <a:latin typeface="Calibri" panose="020F0502020204030204" pitchFamily="34" charset="0"/>
                        </a:rPr>
                        <a:t>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Bob</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dirty="0">
                          <a:solidFill>
                            <a:srgbClr val="000000"/>
                          </a:solidFill>
                          <a:effectLst/>
                          <a:latin typeface="Calibri" panose="020F0502020204030204" pitchFamily="34" charset="0"/>
                        </a:rPr>
                        <a:t>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dirty="0">
                          <a:solidFill>
                            <a:srgbClr val="000000"/>
                          </a:solidFill>
                          <a:effectLst/>
                          <a:latin typeface="Calibri" panose="020F0502020204030204" pitchFamily="34" charset="0"/>
                        </a:rPr>
                        <a:t>101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dirty="0">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dirty="0">
                          <a:solidFill>
                            <a:srgbClr val="000000"/>
                          </a:solidFill>
                          <a:effectLst/>
                          <a:latin typeface="Calibri" panose="020F0502020204030204" pitchFamily="34" charset="0"/>
                        </a:rPr>
                        <a:t>101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Algo</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419073"/>
                  </a:ext>
                </a:extLst>
              </a:tr>
              <a:tr h="269697">
                <a:tc>
                  <a:txBody>
                    <a:bodyPr/>
                    <a:lstStyle/>
                    <a:p>
                      <a:pPr algn="r" fontAlgn="b"/>
                      <a:r>
                        <a:rPr lang="fr-FR" sz="1600" b="0" i="0" u="none" strike="noStrike">
                          <a:solidFill>
                            <a:srgbClr val="000000"/>
                          </a:solidFill>
                          <a:effectLst/>
                          <a:latin typeface="Calibri" panose="020F0502020204030204" pitchFamily="34" charset="0"/>
                        </a:rPr>
                        <a:t>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Kim</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102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UML</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047659"/>
                  </a:ext>
                </a:extLst>
              </a:tr>
              <a:tr h="269697">
                <a:tc>
                  <a:txBody>
                    <a:bodyPr/>
                    <a:lstStyle/>
                    <a:p>
                      <a:pPr algn="r" fontAlgn="b"/>
                      <a:r>
                        <a:rPr lang="fr-FR" sz="1600" b="0" i="0" u="none" strike="noStrike">
                          <a:solidFill>
                            <a:srgbClr val="000000"/>
                          </a:solidFill>
                          <a:effectLst/>
                          <a:latin typeface="Calibri" panose="020F0502020204030204" pitchFamily="34" charset="0"/>
                        </a:rPr>
                        <a:t>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Alison</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dirty="0">
                          <a:solidFill>
                            <a:srgbClr val="000000"/>
                          </a:solidFill>
                          <a:effectLst/>
                          <a:latin typeface="Calibri" panose="020F0502020204030204" pitchFamily="34" charset="0"/>
                        </a:rPr>
                        <a:t>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dirty="0">
                          <a:solidFill>
                            <a:srgbClr val="000000"/>
                          </a:solidFill>
                          <a:effectLst/>
                          <a:latin typeface="Calibri" panose="020F0502020204030204" pitchFamily="34" charset="0"/>
                        </a:rPr>
                        <a:t>102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103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Base de données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224188"/>
                  </a:ext>
                </a:extLst>
              </a:tr>
              <a:tr h="269697">
                <a:tc>
                  <a:txBody>
                    <a:bodyPr/>
                    <a:lstStyle/>
                    <a:p>
                      <a:pPr algn="r" fontAlgn="b"/>
                      <a:r>
                        <a:rPr lang="fr-FR" sz="1600" b="0" i="0" u="none" strike="noStrike">
                          <a:solidFill>
                            <a:srgbClr val="000000"/>
                          </a:solidFill>
                          <a:effectLst/>
                          <a:latin typeface="Calibri" panose="020F0502020204030204" pitchFamily="34" charset="0"/>
                        </a:rPr>
                        <a:t>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Jack</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6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104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Javascript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5267535"/>
                  </a:ext>
                </a:extLst>
              </a:tr>
              <a:tr h="269697">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16682697"/>
                  </a:ext>
                </a:extLst>
              </a:tr>
              <a:tr h="269697">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extLst>
                  <a:ext uri="{0D108BD9-81ED-4DB2-BD59-A6C34878D82A}">
                    <a16:rowId xmlns:a16="http://schemas.microsoft.com/office/drawing/2014/main" val="2606056767"/>
                  </a:ext>
                </a:extLst>
              </a:tr>
              <a:tr h="269697">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dirty="0">
                        <a:solidFill>
                          <a:srgbClr val="000000"/>
                        </a:solidFill>
                        <a:effectLst/>
                        <a:latin typeface="Calibri" panose="020F0502020204030204" pitchFamily="34" charset="0"/>
                      </a:endParaRPr>
                    </a:p>
                  </a:txBody>
                  <a:tcPr marL="7706" marR="7706" marT="7706" marB="0" anchor="b">
                    <a:lnL>
                      <a:noFill/>
                    </a:lnL>
                    <a:lnR>
                      <a:noFill/>
                    </a:lnR>
                    <a:lnT>
                      <a:noFill/>
                    </a:lnT>
                    <a:lnB>
                      <a:noFill/>
                    </a:lnB>
                  </a:tcPr>
                </a:tc>
                <a:extLst>
                  <a:ext uri="{0D108BD9-81ED-4DB2-BD59-A6C34878D82A}">
                    <a16:rowId xmlns:a16="http://schemas.microsoft.com/office/drawing/2014/main" val="1980491946"/>
                  </a:ext>
                </a:extLst>
              </a:tr>
            </a:tbl>
          </a:graphicData>
        </a:graphic>
      </p:graphicFrame>
      <p:pic>
        <p:nvPicPr>
          <p:cNvPr id="7" name="Image 6">
            <a:extLst>
              <a:ext uri="{FF2B5EF4-FFF2-40B4-BE49-F238E27FC236}">
                <a16:creationId xmlns:a16="http://schemas.microsoft.com/office/drawing/2014/main" id="{00DF6F01-D2CE-4E99-AA13-2033FDB64892}"/>
              </a:ext>
            </a:extLst>
          </p:cNvPr>
          <p:cNvPicPr>
            <a:picLocks noChangeAspect="1"/>
          </p:cNvPicPr>
          <p:nvPr/>
        </p:nvPicPr>
        <p:blipFill>
          <a:blip r:embed="rId2"/>
          <a:stretch>
            <a:fillRect/>
          </a:stretch>
        </p:blipFill>
        <p:spPr>
          <a:xfrm>
            <a:off x="361590" y="2443395"/>
            <a:ext cx="8420100" cy="1590675"/>
          </a:xfrm>
          <a:prstGeom prst="rect">
            <a:avLst/>
          </a:prstGeom>
        </p:spPr>
      </p:pic>
    </p:spTree>
    <p:extLst>
      <p:ext uri="{BB962C8B-B14F-4D97-AF65-F5344CB8AC3E}">
        <p14:creationId xmlns:p14="http://schemas.microsoft.com/office/powerpoint/2010/main" val="9953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les relations « Multiple – Unique », une entité partage plusieurs liens avec l’association alors que l’autre entité n’en partage qu’un seul.</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85A0F593-667F-4F8B-9205-EE85CBDC3166}"/>
              </a:ext>
            </a:extLst>
          </p:cNvPr>
          <p:cNvPicPr>
            <a:picLocks noChangeAspect="1"/>
          </p:cNvPicPr>
          <p:nvPr/>
        </p:nvPicPr>
        <p:blipFill>
          <a:blip r:embed="rId2"/>
          <a:stretch>
            <a:fillRect/>
          </a:stretch>
        </p:blipFill>
        <p:spPr>
          <a:xfrm>
            <a:off x="266520" y="2686512"/>
            <a:ext cx="8610600" cy="1733550"/>
          </a:xfrm>
          <a:prstGeom prst="rect">
            <a:avLst/>
          </a:prstGeom>
        </p:spPr>
      </p:pic>
      <p:graphicFrame>
        <p:nvGraphicFramePr>
          <p:cNvPr id="4" name="Tableau 3">
            <a:extLst>
              <a:ext uri="{FF2B5EF4-FFF2-40B4-BE49-F238E27FC236}">
                <a16:creationId xmlns:a16="http://schemas.microsoft.com/office/drawing/2014/main" id="{C673B533-9C9D-4663-A1F1-8F73088EB50F}"/>
              </a:ext>
            </a:extLst>
          </p:cNvPr>
          <p:cNvGraphicFramePr>
            <a:graphicFrameLocks noGrp="1"/>
          </p:cNvGraphicFramePr>
          <p:nvPr>
            <p:extLst>
              <p:ext uri="{D42A27DB-BD31-4B8C-83A1-F6EECF244321}">
                <p14:modId xmlns:p14="http://schemas.microsoft.com/office/powerpoint/2010/main" val="957052449"/>
              </p:ext>
            </p:extLst>
          </p:nvPr>
        </p:nvGraphicFramePr>
        <p:xfrm>
          <a:off x="787523" y="4420062"/>
          <a:ext cx="7391399" cy="2000250"/>
        </p:xfrm>
        <a:graphic>
          <a:graphicData uri="http://schemas.openxmlformats.org/drawingml/2006/table">
            <a:tbl>
              <a:tblPr/>
              <a:tblGrid>
                <a:gridCol w="1878846">
                  <a:extLst>
                    <a:ext uri="{9D8B030D-6E8A-4147-A177-3AD203B41FA5}">
                      <a16:colId xmlns:a16="http://schemas.microsoft.com/office/drawing/2014/main" val="3355501048"/>
                    </a:ext>
                  </a:extLst>
                </a:gridCol>
                <a:gridCol w="1878846">
                  <a:extLst>
                    <a:ext uri="{9D8B030D-6E8A-4147-A177-3AD203B41FA5}">
                      <a16:colId xmlns:a16="http://schemas.microsoft.com/office/drawing/2014/main" val="3064547035"/>
                    </a:ext>
                  </a:extLst>
                </a:gridCol>
                <a:gridCol w="762983">
                  <a:extLst>
                    <a:ext uri="{9D8B030D-6E8A-4147-A177-3AD203B41FA5}">
                      <a16:colId xmlns:a16="http://schemas.microsoft.com/office/drawing/2014/main" val="220308526"/>
                    </a:ext>
                  </a:extLst>
                </a:gridCol>
                <a:gridCol w="982341">
                  <a:extLst>
                    <a:ext uri="{9D8B030D-6E8A-4147-A177-3AD203B41FA5}">
                      <a16:colId xmlns:a16="http://schemas.microsoft.com/office/drawing/2014/main" val="770659762"/>
                    </a:ext>
                  </a:extLst>
                </a:gridCol>
                <a:gridCol w="1888383">
                  <a:extLst>
                    <a:ext uri="{9D8B030D-6E8A-4147-A177-3AD203B41FA5}">
                      <a16:colId xmlns:a16="http://schemas.microsoft.com/office/drawing/2014/main" val="1865205621"/>
                    </a:ext>
                  </a:extLst>
                </a:gridCol>
              </a:tblGrid>
              <a:tr h="333375">
                <a:tc gridSpan="2">
                  <a:txBody>
                    <a:bodyPr/>
                    <a:lstStyle/>
                    <a:p>
                      <a:pPr algn="ctr" fontAlgn="b"/>
                      <a:r>
                        <a:rPr lang="fr-FR" sz="2000" b="0" i="0" u="none" strike="noStrike">
                          <a:solidFill>
                            <a:srgbClr val="FFFFFF"/>
                          </a:solidFill>
                          <a:effectLst/>
                          <a:latin typeface="Calibri" panose="020F0502020204030204" pitchFamily="34" charset="0"/>
                        </a:rPr>
                        <a:t>Enseignant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070105978"/>
                  </a:ext>
                </a:extLst>
              </a:tr>
              <a:tr h="333375">
                <a:tc>
                  <a:txBody>
                    <a:bodyPr/>
                    <a:lstStyle/>
                    <a:p>
                      <a:pPr algn="ctr" fontAlgn="b"/>
                      <a:r>
                        <a:rPr lang="fr-FR" sz="2000" b="0" i="0" u="none" strike="noStrike">
                          <a:solidFill>
                            <a:srgbClr val="FFFFFF"/>
                          </a:solidFill>
                          <a:effectLst/>
                          <a:latin typeface="Calibri" panose="020F0502020204030204" pitchFamily="34" charset="0"/>
                        </a:rPr>
                        <a:t>num_enseignant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nom_enseignant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id_cours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6411434"/>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727303"/>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UML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5141177"/>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Base de données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894932"/>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Javascript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759559"/>
                  </a:ext>
                </a:extLst>
              </a:tr>
            </a:tbl>
          </a:graphicData>
        </a:graphic>
      </p:graphicFrame>
    </p:spTree>
    <p:extLst>
      <p:ext uri="{BB962C8B-B14F-4D97-AF65-F5344CB8AC3E}">
        <p14:creationId xmlns:p14="http://schemas.microsoft.com/office/powerpoint/2010/main" val="384940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L’association « enseigne » ne donne pas lieu à une nouvelle entité. L’identifiant de l’enseignant est migré en clé étrangère dans l’entité « Cours ».</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C3C96BD6-F05F-4D27-BAD9-885723E9F3C9}"/>
              </a:ext>
            </a:extLst>
          </p:cNvPr>
          <p:cNvGraphicFramePr>
            <a:graphicFrameLocks noGrp="1"/>
          </p:cNvGraphicFramePr>
          <p:nvPr>
            <p:extLst>
              <p:ext uri="{D42A27DB-BD31-4B8C-83A1-F6EECF244321}">
                <p14:modId xmlns:p14="http://schemas.microsoft.com/office/powerpoint/2010/main" val="159299017"/>
              </p:ext>
            </p:extLst>
          </p:nvPr>
        </p:nvGraphicFramePr>
        <p:xfrm>
          <a:off x="368423" y="4533078"/>
          <a:ext cx="8229599" cy="1775562"/>
        </p:xfrm>
        <a:graphic>
          <a:graphicData uri="http://schemas.openxmlformats.org/drawingml/2006/table">
            <a:tbl>
              <a:tblPr/>
              <a:tblGrid>
                <a:gridCol w="1667933">
                  <a:extLst>
                    <a:ext uri="{9D8B030D-6E8A-4147-A177-3AD203B41FA5}">
                      <a16:colId xmlns:a16="http://schemas.microsoft.com/office/drawing/2014/main" val="3541290130"/>
                    </a:ext>
                  </a:extLst>
                </a:gridCol>
                <a:gridCol w="1667933">
                  <a:extLst>
                    <a:ext uri="{9D8B030D-6E8A-4147-A177-3AD203B41FA5}">
                      <a16:colId xmlns:a16="http://schemas.microsoft.com/office/drawing/2014/main" val="968689920"/>
                    </a:ext>
                  </a:extLst>
                </a:gridCol>
                <a:gridCol w="677333">
                  <a:extLst>
                    <a:ext uri="{9D8B030D-6E8A-4147-A177-3AD203B41FA5}">
                      <a16:colId xmlns:a16="http://schemas.microsoft.com/office/drawing/2014/main" val="3655049178"/>
                    </a:ext>
                  </a:extLst>
                </a:gridCol>
                <a:gridCol w="872067">
                  <a:extLst>
                    <a:ext uri="{9D8B030D-6E8A-4147-A177-3AD203B41FA5}">
                      <a16:colId xmlns:a16="http://schemas.microsoft.com/office/drawing/2014/main" val="3474497744"/>
                    </a:ext>
                  </a:extLst>
                </a:gridCol>
                <a:gridCol w="1676400">
                  <a:extLst>
                    <a:ext uri="{9D8B030D-6E8A-4147-A177-3AD203B41FA5}">
                      <a16:colId xmlns:a16="http://schemas.microsoft.com/office/drawing/2014/main" val="1264769555"/>
                    </a:ext>
                  </a:extLst>
                </a:gridCol>
                <a:gridCol w="1667933">
                  <a:extLst>
                    <a:ext uri="{9D8B030D-6E8A-4147-A177-3AD203B41FA5}">
                      <a16:colId xmlns:a16="http://schemas.microsoft.com/office/drawing/2014/main" val="3914739786"/>
                    </a:ext>
                  </a:extLst>
                </a:gridCol>
              </a:tblGrid>
              <a:tr h="295927">
                <a:tc gridSpan="2">
                  <a:txBody>
                    <a:bodyPr/>
                    <a:lstStyle/>
                    <a:p>
                      <a:pPr algn="ctr" fontAlgn="b"/>
                      <a:r>
                        <a:rPr lang="fr-FR" sz="1800" b="0" i="0" u="none" strike="noStrike">
                          <a:solidFill>
                            <a:srgbClr val="FFFFFF"/>
                          </a:solidFill>
                          <a:effectLst/>
                          <a:latin typeface="Calibri" panose="020F0502020204030204" pitchFamily="34" charset="0"/>
                        </a:rPr>
                        <a:t>Enseignant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000" b="0" i="0" u="none" strike="noStrike">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fr-FR" sz="1800" b="0" i="0" u="none" strike="noStrike">
                          <a:solidFill>
                            <a:srgbClr val="FFFFFF"/>
                          </a:solidFill>
                          <a:effectLst/>
                          <a:latin typeface="Calibri" panose="020F0502020204030204" pitchFamily="34" charset="0"/>
                        </a:rPr>
                        <a:t>Cours</a:t>
                      </a:r>
                    </a:p>
                  </a:txBody>
                  <a:tcPr marL="8455" marR="8455" marT="845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2779734"/>
                  </a:ext>
                </a:extLst>
              </a:tr>
              <a:tr h="295927">
                <a:tc>
                  <a:txBody>
                    <a:bodyPr/>
                    <a:lstStyle/>
                    <a:p>
                      <a:pPr algn="ctr" fontAlgn="b"/>
                      <a:r>
                        <a:rPr lang="fr-FR" sz="1800" b="0" i="0" u="none" strike="noStrike">
                          <a:solidFill>
                            <a:srgbClr val="FFFFFF"/>
                          </a:solidFill>
                          <a:effectLst/>
                          <a:latin typeface="Calibri" panose="020F0502020204030204" pitchFamily="34" charset="0"/>
                        </a:rPr>
                        <a:t>num_enseignant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nom_enseignant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000" b="0" i="0" u="none" strike="noStrike">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800" b="0" i="0" u="none" strike="noStrike">
                          <a:solidFill>
                            <a:srgbClr val="FFFFFF"/>
                          </a:solidFill>
                          <a:effectLst/>
                          <a:latin typeface="Calibri" panose="020F0502020204030204" pitchFamily="34" charset="0"/>
                        </a:rPr>
                        <a:t>id_cours</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nom_cours</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num_enseignant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44014538"/>
                  </a:ext>
                </a:extLst>
              </a:tr>
              <a:tr h="295927">
                <a:tc>
                  <a:txBody>
                    <a:bodyPr/>
                    <a:lstStyle/>
                    <a:p>
                      <a:pPr algn="r" fontAlgn="b"/>
                      <a:r>
                        <a:rPr lang="fr-FR" sz="1800" b="0" i="0" u="none" strike="noStrike">
                          <a:solidFill>
                            <a:srgbClr val="000000"/>
                          </a:solidFill>
                          <a:effectLst/>
                          <a:latin typeface="Calibri" panose="020F0502020204030204" pitchFamily="34" charset="0"/>
                        </a:rPr>
                        <a:t>1</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Bob</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dirty="0">
                          <a:solidFill>
                            <a:srgbClr val="000000"/>
                          </a:solidFill>
                          <a:effectLst/>
                          <a:latin typeface="Calibri" panose="020F0502020204030204" pitchFamily="34" charset="0"/>
                        </a:rPr>
                        <a:t>101</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Algo</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rPr>
                        <a:t>1</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5738172"/>
                  </a:ext>
                </a:extLst>
              </a:tr>
              <a:tr h="295927">
                <a:tc>
                  <a:txBody>
                    <a:bodyPr/>
                    <a:lstStyle/>
                    <a:p>
                      <a:pPr algn="r" fontAlgn="b"/>
                      <a:r>
                        <a:rPr lang="fr-FR" sz="1800" b="0" i="0" u="none" strike="noStrike" dirty="0">
                          <a:solidFill>
                            <a:srgbClr val="000000"/>
                          </a:solidFill>
                          <a:effectLst/>
                          <a:latin typeface="Calibri" panose="020F0502020204030204" pitchFamily="34" charset="0"/>
                        </a:rPr>
                        <a:t>2</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Jack</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dirty="0">
                          <a:solidFill>
                            <a:srgbClr val="000000"/>
                          </a:solidFill>
                          <a:effectLst/>
                          <a:latin typeface="Calibri" panose="020F0502020204030204" pitchFamily="34" charset="0"/>
                        </a:rPr>
                        <a:t>102</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UML</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rPr>
                        <a:t>1</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6025542"/>
                  </a:ext>
                </a:extLst>
              </a:tr>
              <a:tr h="295927">
                <a:tc>
                  <a:txBody>
                    <a:bodyPr/>
                    <a:lstStyle/>
                    <a:p>
                      <a:pPr algn="r" fontAlgn="b"/>
                      <a:r>
                        <a:rPr lang="fr-FR" sz="1800" b="0" i="0" u="none" strike="noStrike" dirty="0">
                          <a:solidFill>
                            <a:srgbClr val="000000"/>
                          </a:solidFill>
                          <a:effectLst/>
                          <a:latin typeface="Calibri" panose="020F0502020204030204" pitchFamily="34" charset="0"/>
                        </a:rPr>
                        <a:t>3</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Kim</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dirty="0">
                          <a:solidFill>
                            <a:srgbClr val="000000"/>
                          </a:solidFill>
                          <a:effectLst/>
                          <a:latin typeface="Calibri" panose="020F0502020204030204" pitchFamily="34" charset="0"/>
                        </a:rPr>
                        <a:t>103</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Base de données</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rPr>
                        <a:t>4</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829212"/>
                  </a:ext>
                </a:extLst>
              </a:tr>
              <a:tr h="295927">
                <a:tc>
                  <a:txBody>
                    <a:bodyPr/>
                    <a:lstStyle/>
                    <a:p>
                      <a:pPr algn="r" fontAlgn="b"/>
                      <a:r>
                        <a:rPr lang="fr-FR" sz="1800" b="0" i="0" u="none" strike="noStrike" dirty="0">
                          <a:solidFill>
                            <a:srgbClr val="000000"/>
                          </a:solidFill>
                          <a:effectLst/>
                          <a:latin typeface="Calibri" panose="020F0502020204030204" pitchFamily="34" charset="0"/>
                        </a:rPr>
                        <a:t>4</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Alison</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104</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Javascript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rPr>
                        <a:t>3</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8517316"/>
                  </a:ext>
                </a:extLst>
              </a:tr>
            </a:tbl>
          </a:graphicData>
        </a:graphic>
      </p:graphicFrame>
      <p:pic>
        <p:nvPicPr>
          <p:cNvPr id="6" name="Image 5">
            <a:extLst>
              <a:ext uri="{FF2B5EF4-FFF2-40B4-BE49-F238E27FC236}">
                <a16:creationId xmlns:a16="http://schemas.microsoft.com/office/drawing/2014/main" id="{B952FC2B-110A-4E2C-811D-0641FF209324}"/>
              </a:ext>
            </a:extLst>
          </p:cNvPr>
          <p:cNvPicPr>
            <a:picLocks noChangeAspect="1"/>
          </p:cNvPicPr>
          <p:nvPr/>
        </p:nvPicPr>
        <p:blipFill>
          <a:blip r:embed="rId2"/>
          <a:stretch>
            <a:fillRect/>
          </a:stretch>
        </p:blipFill>
        <p:spPr>
          <a:xfrm>
            <a:off x="128587" y="2740884"/>
            <a:ext cx="8886825" cy="1775562"/>
          </a:xfrm>
          <a:prstGeom prst="rect">
            <a:avLst/>
          </a:prstGeom>
        </p:spPr>
      </p:pic>
    </p:spTree>
    <p:extLst>
      <p:ext uri="{BB962C8B-B14F-4D97-AF65-F5344CB8AC3E}">
        <p14:creationId xmlns:p14="http://schemas.microsoft.com/office/powerpoint/2010/main" val="295359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 optionnel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 Multiple – Unique optionnel » une entité partage plusieurs liens alors que l’autre en partage 1 ou aucun.</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F94AFB81-A9F4-41D6-9AA1-E6E0AC919DEE}"/>
              </a:ext>
            </a:extLst>
          </p:cNvPr>
          <p:cNvPicPr>
            <a:picLocks noChangeAspect="1"/>
          </p:cNvPicPr>
          <p:nvPr/>
        </p:nvPicPr>
        <p:blipFill>
          <a:blip r:embed="rId2"/>
          <a:stretch>
            <a:fillRect/>
          </a:stretch>
        </p:blipFill>
        <p:spPr>
          <a:xfrm>
            <a:off x="452437" y="2667000"/>
            <a:ext cx="8239125" cy="1524000"/>
          </a:xfrm>
          <a:prstGeom prst="rect">
            <a:avLst/>
          </a:prstGeom>
        </p:spPr>
      </p:pic>
      <p:graphicFrame>
        <p:nvGraphicFramePr>
          <p:cNvPr id="4" name="Tableau 3">
            <a:extLst>
              <a:ext uri="{FF2B5EF4-FFF2-40B4-BE49-F238E27FC236}">
                <a16:creationId xmlns:a16="http://schemas.microsoft.com/office/drawing/2014/main" id="{C7960B9D-539A-428A-9727-6CBBF777D5D1}"/>
              </a:ext>
            </a:extLst>
          </p:cNvPr>
          <p:cNvGraphicFramePr>
            <a:graphicFrameLocks noGrp="1"/>
          </p:cNvGraphicFramePr>
          <p:nvPr>
            <p:extLst>
              <p:ext uri="{D42A27DB-BD31-4B8C-83A1-F6EECF244321}">
                <p14:modId xmlns:p14="http://schemas.microsoft.com/office/powerpoint/2010/main" val="641398558"/>
              </p:ext>
            </p:extLst>
          </p:nvPr>
        </p:nvGraphicFramePr>
        <p:xfrm>
          <a:off x="457020" y="4283241"/>
          <a:ext cx="8229600" cy="1949118"/>
        </p:xfrm>
        <a:graphic>
          <a:graphicData uri="http://schemas.openxmlformats.org/drawingml/2006/table">
            <a:tbl>
              <a:tblPr/>
              <a:tblGrid>
                <a:gridCol w="928849">
                  <a:extLst>
                    <a:ext uri="{9D8B030D-6E8A-4147-A177-3AD203B41FA5}">
                      <a16:colId xmlns:a16="http://schemas.microsoft.com/office/drawing/2014/main" val="3919379989"/>
                    </a:ext>
                  </a:extLst>
                </a:gridCol>
                <a:gridCol w="3018758">
                  <a:extLst>
                    <a:ext uri="{9D8B030D-6E8A-4147-A177-3AD203B41FA5}">
                      <a16:colId xmlns:a16="http://schemas.microsoft.com/office/drawing/2014/main" val="1172800026"/>
                    </a:ext>
                  </a:extLst>
                </a:gridCol>
                <a:gridCol w="743079">
                  <a:extLst>
                    <a:ext uri="{9D8B030D-6E8A-4147-A177-3AD203B41FA5}">
                      <a16:colId xmlns:a16="http://schemas.microsoft.com/office/drawing/2014/main" val="3412627340"/>
                    </a:ext>
                  </a:extLst>
                </a:gridCol>
                <a:gridCol w="891695">
                  <a:extLst>
                    <a:ext uri="{9D8B030D-6E8A-4147-A177-3AD203B41FA5}">
                      <a16:colId xmlns:a16="http://schemas.microsoft.com/office/drawing/2014/main" val="3490006597"/>
                    </a:ext>
                  </a:extLst>
                </a:gridCol>
                <a:gridCol w="2647219">
                  <a:extLst>
                    <a:ext uri="{9D8B030D-6E8A-4147-A177-3AD203B41FA5}">
                      <a16:colId xmlns:a16="http://schemas.microsoft.com/office/drawing/2014/main" val="1836641711"/>
                    </a:ext>
                  </a:extLst>
                </a:gridCol>
              </a:tblGrid>
              <a:tr h="324853">
                <a:tc gridSpan="2">
                  <a:txBody>
                    <a:bodyPr/>
                    <a:lstStyle/>
                    <a:p>
                      <a:pPr algn="ctr" fontAlgn="b"/>
                      <a:r>
                        <a:rPr lang="fr-FR" sz="1900" b="0" i="0" u="none" strike="noStrike" dirty="0">
                          <a:solidFill>
                            <a:srgbClr val="FFFFFF"/>
                          </a:solidFill>
                          <a:effectLst/>
                          <a:latin typeface="Calibri" panose="020F0502020204030204" pitchFamily="34" charset="0"/>
                        </a:rPr>
                        <a:t>Livre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900" b="0" i="0" u="none" strike="noStrike">
                          <a:solidFill>
                            <a:srgbClr val="FFFFFF"/>
                          </a:solidFill>
                          <a:effectLst/>
                          <a:latin typeface="Calibri" panose="020F0502020204030204" pitchFamily="34" charset="0"/>
                        </a:rPr>
                        <a:t>Série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1134010745"/>
                  </a:ext>
                </a:extLst>
              </a:tr>
              <a:tr h="324853">
                <a:tc>
                  <a:txBody>
                    <a:bodyPr/>
                    <a:lstStyle/>
                    <a:p>
                      <a:pPr algn="ctr" fontAlgn="b"/>
                      <a:r>
                        <a:rPr lang="fr-FR" sz="1900" b="0" i="0" u="none" strike="noStrike">
                          <a:solidFill>
                            <a:srgbClr val="FFFFFF"/>
                          </a:solidFill>
                          <a:effectLst/>
                          <a:latin typeface="Calibri" panose="020F0502020204030204" pitchFamily="34" charset="0"/>
                        </a:rPr>
                        <a:t>ref_livre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titre_livre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900" b="0" i="0" u="none" strike="noStrike">
                          <a:solidFill>
                            <a:srgbClr val="FFFFFF"/>
                          </a:solidFill>
                          <a:effectLst/>
                          <a:latin typeface="Calibri" panose="020F0502020204030204" pitchFamily="34" charset="0"/>
                        </a:rPr>
                        <a:t>id_série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nom_série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309110965"/>
                  </a:ext>
                </a:extLst>
              </a:tr>
              <a:tr h="324853">
                <a:tc>
                  <a:txBody>
                    <a:bodyPr/>
                    <a:lstStyle/>
                    <a:p>
                      <a:pPr algn="r" fontAlgn="b"/>
                      <a:r>
                        <a:rPr lang="fr-FR" sz="1900" b="0" i="0" u="none" strike="noStrike">
                          <a:solidFill>
                            <a:srgbClr val="000000"/>
                          </a:solidFill>
                          <a:effectLst/>
                          <a:latin typeface="Calibri" panose="020F0502020204030204" pitchFamily="34" charset="0"/>
                        </a:rPr>
                        <a:t>1</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La communauté de l'anneau</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101</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Le seigneur des Anneaux</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339396"/>
                  </a:ext>
                </a:extLst>
              </a:tr>
              <a:tr h="324853">
                <a:tc>
                  <a:txBody>
                    <a:bodyPr/>
                    <a:lstStyle/>
                    <a:p>
                      <a:pPr algn="r" fontAlgn="b"/>
                      <a:r>
                        <a:rPr lang="fr-FR" sz="1900" b="0" i="0" u="none" strike="noStrike">
                          <a:solidFill>
                            <a:srgbClr val="000000"/>
                          </a:solidFill>
                          <a:effectLst/>
                          <a:latin typeface="Calibri" panose="020F0502020204030204" pitchFamily="34" charset="0"/>
                        </a:rPr>
                        <a:t>2</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Le retour du roi</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102</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Le cycle des robots</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221943"/>
                  </a:ext>
                </a:extLst>
              </a:tr>
              <a:tr h="324853">
                <a:tc>
                  <a:txBody>
                    <a:bodyPr/>
                    <a:lstStyle/>
                    <a:p>
                      <a:pPr algn="r" fontAlgn="b"/>
                      <a:r>
                        <a:rPr lang="fr-FR" sz="1900" b="0" i="0" u="none" strike="noStrike">
                          <a:solidFill>
                            <a:srgbClr val="000000"/>
                          </a:solidFill>
                          <a:effectLst/>
                          <a:latin typeface="Calibri" panose="020F0502020204030204" pitchFamily="34" charset="0"/>
                        </a:rPr>
                        <a:t>3</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Les Robots</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103</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L'assassin royal</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40303"/>
                  </a:ext>
                </a:extLst>
              </a:tr>
              <a:tr h="324853">
                <a:tc>
                  <a:txBody>
                    <a:bodyPr/>
                    <a:lstStyle/>
                    <a:p>
                      <a:pPr algn="r" fontAlgn="b"/>
                      <a:r>
                        <a:rPr lang="fr-FR" sz="1900" b="0" i="0" u="none" strike="noStrike">
                          <a:solidFill>
                            <a:srgbClr val="000000"/>
                          </a:solidFill>
                          <a:effectLst/>
                          <a:latin typeface="Calibri" panose="020F0502020204030204" pitchFamily="34" charset="0"/>
                        </a:rPr>
                        <a:t>4</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Neverwhere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104</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Hunger Games</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658721"/>
                  </a:ext>
                </a:extLst>
              </a:tr>
            </a:tbl>
          </a:graphicData>
        </a:graphic>
      </p:graphicFrame>
    </p:spTree>
    <p:extLst>
      <p:ext uri="{BB962C8B-B14F-4D97-AF65-F5344CB8AC3E}">
        <p14:creationId xmlns:p14="http://schemas.microsoft.com/office/powerpoint/2010/main" val="958939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1B5910B-E5BE-4A5B-9265-59CB1F04BE25}"/>
</file>

<file path=customXml/itemProps2.xml><?xml version="1.0" encoding="utf-8"?>
<ds:datastoreItem xmlns:ds="http://schemas.openxmlformats.org/officeDocument/2006/customXml" ds:itemID="{A2F9F385-81CD-4A16-A29B-2ABE2E46412F}"/>
</file>

<file path=customXml/itemProps3.xml><?xml version="1.0" encoding="utf-8"?>
<ds:datastoreItem xmlns:ds="http://schemas.openxmlformats.org/officeDocument/2006/customXml" ds:itemID="{CBAA96CF-82ED-4444-9919-5A19E9F9F071}"/>
</file>

<file path=docProps/app.xml><?xml version="1.0" encoding="utf-8"?>
<Properties xmlns="http://schemas.openxmlformats.org/officeDocument/2006/extended-properties" xmlns:vt="http://schemas.openxmlformats.org/officeDocument/2006/docPropsVTypes">
  <Template/>
  <TotalTime>3392</TotalTime>
  <Words>3330</Words>
  <Application>Microsoft Office PowerPoint</Application>
  <PresentationFormat>Affichage à l'écran (4:3)</PresentationFormat>
  <Paragraphs>1017</Paragraphs>
  <Slides>45</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45</vt:i4>
      </vt:variant>
    </vt:vector>
  </HeadingPairs>
  <TitlesOfParts>
    <vt:vector size="53"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216</cp:revision>
  <dcterms:created xsi:type="dcterms:W3CDTF">2012-01-17T22:15:29Z</dcterms:created>
  <dcterms:modified xsi:type="dcterms:W3CDTF">2021-10-21T16:31:30Z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