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Lst>
  <p:notesMasterIdLst>
    <p:notesMasterId r:id="rId45"/>
  </p:notesMasterIdLst>
  <p:sldIdLst>
    <p:sldId id="256" r:id="rId4"/>
    <p:sldId id="257" r:id="rId5"/>
    <p:sldId id="317" r:id="rId6"/>
    <p:sldId id="319" r:id="rId7"/>
    <p:sldId id="337" r:id="rId8"/>
    <p:sldId id="322" r:id="rId9"/>
    <p:sldId id="340" r:id="rId10"/>
    <p:sldId id="338" r:id="rId11"/>
    <p:sldId id="320" r:id="rId12"/>
    <p:sldId id="321" r:id="rId13"/>
    <p:sldId id="339" r:id="rId14"/>
    <p:sldId id="323" r:id="rId15"/>
    <p:sldId id="327" r:id="rId16"/>
    <p:sldId id="328" r:id="rId17"/>
    <p:sldId id="329" r:id="rId18"/>
    <p:sldId id="341" r:id="rId19"/>
    <p:sldId id="330" r:id="rId20"/>
    <p:sldId id="342" r:id="rId21"/>
    <p:sldId id="343" r:id="rId22"/>
    <p:sldId id="344" r:id="rId23"/>
    <p:sldId id="354" r:id="rId24"/>
    <p:sldId id="355" r:id="rId25"/>
    <p:sldId id="356" r:id="rId26"/>
    <p:sldId id="345" r:id="rId27"/>
    <p:sldId id="331" r:id="rId28"/>
    <p:sldId id="332" r:id="rId29"/>
    <p:sldId id="333" r:id="rId30"/>
    <p:sldId id="346" r:id="rId31"/>
    <p:sldId id="324" r:id="rId32"/>
    <p:sldId id="347" r:id="rId33"/>
    <p:sldId id="350" r:id="rId34"/>
    <p:sldId id="325" r:id="rId35"/>
    <p:sldId id="351" r:id="rId36"/>
    <p:sldId id="326" r:id="rId37"/>
    <p:sldId id="352" r:id="rId38"/>
    <p:sldId id="334" r:id="rId39"/>
    <p:sldId id="335" r:id="rId40"/>
    <p:sldId id="349" r:id="rId41"/>
    <p:sldId id="353" r:id="rId42"/>
    <p:sldId id="348" r:id="rId43"/>
    <p:sldId id="281" r:id="rId44"/>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12" autoAdjust="0"/>
  </p:normalViewPr>
  <p:slideViewPr>
    <p:cSldViewPr snapToGrid="0">
      <p:cViewPr varScale="1">
        <p:scale>
          <a:sx n="108" d="100"/>
          <a:sy n="108" d="100"/>
        </p:scale>
        <p:origin x="1704" y="102"/>
      </p:cViewPr>
      <p:guideLst/>
    </p:cSldViewPr>
  </p:slideViewPr>
  <p:outlineViewPr>
    <p:cViewPr>
      <p:scale>
        <a:sx n="33" d="100"/>
        <a:sy n="33" d="100"/>
      </p:scale>
      <p:origin x="0" y="-3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customXml" Target="../customXml/item3.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customXml" Target="../customXml/item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09/12/2021</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dirty="0">
                <a:solidFill>
                  <a:srgbClr val="376092"/>
                </a:solidFill>
                <a:latin typeface="Arial"/>
              </a:rPr>
              <a:t>Bases de données</a:t>
            </a:r>
            <a:br>
              <a:rPr dirty="0"/>
            </a:br>
            <a:r>
              <a:rPr lang="fr-FR" sz="4400" b="0" strike="noStrike" spc="-1" dirty="0">
                <a:solidFill>
                  <a:srgbClr val="376092"/>
                </a:solidFill>
                <a:latin typeface="Arial"/>
              </a:rPr>
              <a:t>Tour d’horizon MySQL</a:t>
            </a:r>
            <a:endParaRPr lang="en-US" sz="4400" b="0" strike="noStrike"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CCI Campus</a:t>
            </a:r>
            <a:endParaRPr lang="en-US" sz="2400" b="0" strike="noStrike" spc="-1" dirty="0">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Philippe Schlegel</a:t>
            </a:r>
            <a:endParaRPr lang="en-US" sz="2400" b="0" strike="noStrike" spc="-1" dirty="0">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Les types de base de  </a:t>
            </a:r>
            <a:r>
              <a:rPr lang="fr-FR" sz="3200" spc="-1" dirty="0">
                <a:solidFill>
                  <a:srgbClr val="376092"/>
                </a:solidFill>
                <a:latin typeface="Arial"/>
              </a:rPr>
              <a:t>M</a:t>
            </a:r>
            <a:r>
              <a:rPr lang="fr-FR" sz="3200" b="0" strike="noStrike" spc="-1" dirty="0">
                <a:solidFill>
                  <a:srgbClr val="376092"/>
                </a:solidFill>
                <a:latin typeface="Arial"/>
              </a:rPr>
              <a:t>ySQL</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Type numérique : TINYINT (1), SMALLINT(2), MEDIUMINT(3), INT(4), BIGINT(8)</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Nombre à virgule : FLOAT(4), DOUBLE(8), DECIMAL(partie entière, nombre de décimales)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Date et heure : TIME, TIMESTAMP, DATETIME, DATE, YEAR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Texte : CHAR, VARCHAR, TEXT, BLOB, </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668967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Suppression</a:t>
            </a:r>
            <a:r>
              <a:rPr lang="fr-FR" sz="3200" b="0" strike="noStrike" spc="-1" dirty="0">
                <a:solidFill>
                  <a:srgbClr val="376092"/>
                </a:solidFill>
                <a:latin typeface="Arial"/>
              </a:rPr>
              <a:t> d’une table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Syntaxe de suppression de table :</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DROP TABLE [IF EXISTS] &lt;nom de la table&gt;</a:t>
            </a:r>
          </a:p>
          <a:p>
            <a:pPr marL="108000" lvl="1">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Attention, la suppression de table est une opération irréversible.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donc essentiel de sauvegarder le script de création de notre base de données au format .</a:t>
            </a:r>
            <a:r>
              <a:rPr lang="fr-FR" sz="2400" spc="-1" dirty="0" err="1">
                <a:solidFill>
                  <a:srgbClr val="376092"/>
                </a:solidFill>
                <a:latin typeface="Arial"/>
              </a:rPr>
              <a:t>sql</a:t>
            </a:r>
            <a:r>
              <a:rPr lang="fr-FR" sz="2400" spc="-1" dirty="0">
                <a:solidFill>
                  <a:srgbClr val="376092"/>
                </a:solidFill>
                <a:latin typeface="Arial"/>
              </a:rPr>
              <a:t>.</a:t>
            </a: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024699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Création de notre première table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DROP TABLE IF EXISTS ROMAN;</a:t>
            </a:r>
          </a:p>
          <a:p>
            <a:pPr marL="108000" lvl="1">
              <a:spcAft>
                <a:spcPts val="1060"/>
              </a:spcAft>
              <a:buClr>
                <a:srgbClr val="000000"/>
              </a:buClr>
              <a:buSzPct val="45000"/>
            </a:pPr>
            <a:endParaRPr lang="fr-FR" spc="-1" dirty="0">
              <a:latin typeface="Courier New" panose="02070309020205020404" pitchFamily="49" charset="0"/>
              <a:cs typeface="Courier New" panose="02070309020205020404" pitchFamily="49" charset="0"/>
            </a:endParaRP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CREATE TABLE IF NOT EXISTS ROMAN</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nom VARCHAR(200),</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auteur VARCHAR(200),</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r>
              <a:rPr lang="fr-FR" spc="-1" dirty="0" err="1">
                <a:latin typeface="Courier New" panose="02070309020205020404" pitchFamily="49" charset="0"/>
                <a:cs typeface="Courier New" panose="02070309020205020404" pitchFamily="49" charset="0"/>
              </a:rPr>
              <a:t>annee</a:t>
            </a:r>
            <a:r>
              <a:rPr lang="fr-FR" spc="-1" dirty="0">
                <a:latin typeface="Courier New" panose="02070309020205020404" pitchFamily="49" charset="0"/>
                <a:cs typeface="Courier New" panose="02070309020205020404" pitchFamily="49" charset="0"/>
              </a:rPr>
              <a:t> YEAR</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255070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Utilisation d’une clé primaire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clé primaire identifie de manière unique une ligne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Numéro de sécu pour une personne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Adresse email pour un acheteur en ligne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Numéro de client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question de la clé primaire doit être bien réfléchie pour éviter les doublons à l’avenir. </a:t>
            </a: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478262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Clé primaire dans la création de table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DROP TABLE ROMAN;</a:t>
            </a:r>
          </a:p>
          <a:p>
            <a:pPr marL="108000">
              <a:spcAft>
                <a:spcPts val="1060"/>
              </a:spcAft>
              <a:buClr>
                <a:srgbClr val="000000"/>
              </a:buClr>
              <a:buSzPct val="45000"/>
            </a:pPr>
            <a:endParaRPr lang="fr-FR" spc="-1" dirty="0">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CREATE TABLE IF NOT EXISTS ROMAN</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nom VARCHAR(200) NOT NULL,</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auteur VARCHAR(200),</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r>
              <a:rPr lang="fr-FR" spc="-1" dirty="0" err="1">
                <a:latin typeface="Courier New" panose="02070309020205020404" pitchFamily="49" charset="0"/>
                <a:cs typeface="Courier New" panose="02070309020205020404" pitchFamily="49" charset="0"/>
              </a:rPr>
              <a:t>annee</a:t>
            </a:r>
            <a:r>
              <a:rPr lang="fr-FR" spc="-1" dirty="0">
                <a:latin typeface="Courier New" panose="02070309020205020404" pitchFamily="49" charset="0"/>
                <a:cs typeface="Courier New" panose="02070309020205020404" pitchFamily="49" charset="0"/>
              </a:rPr>
              <a:t> YEAR,</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CONSTRAINT </a:t>
            </a:r>
            <a:r>
              <a:rPr lang="fr-FR" spc="-1" dirty="0" err="1">
                <a:latin typeface="Courier New" panose="02070309020205020404" pitchFamily="49" charset="0"/>
                <a:cs typeface="Courier New" panose="02070309020205020404" pitchFamily="49" charset="0"/>
              </a:rPr>
              <a:t>pk_roman</a:t>
            </a:r>
            <a:r>
              <a:rPr lang="fr-FR" spc="-1" dirty="0">
                <a:latin typeface="Courier New" panose="02070309020205020404" pitchFamily="49" charset="0"/>
                <a:cs typeface="Courier New" panose="02070309020205020404" pitchFamily="49" charset="0"/>
              </a:rPr>
              <a:t> PRIMARY KEY(nom)</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146250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Pas si vite, est-ce que le nom du roman est une bonne idée de clé ?</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avons vu que la clé doit être unique au moment de la création de la base mais aussi en envisageant l’avenir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d’avoir deux romans qui ont le même titre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En 2013 en 6 jours d’écart et par coïncidence, deux romans sortent avec le nom « Life </a:t>
            </a:r>
            <a:r>
              <a:rPr lang="fr-FR" sz="2400" spc="-1" dirty="0" err="1">
                <a:solidFill>
                  <a:srgbClr val="376092"/>
                </a:solidFill>
                <a:latin typeface="Arial"/>
              </a:rPr>
              <a:t>after</a:t>
            </a:r>
            <a:r>
              <a:rPr lang="fr-FR" sz="2400" spc="-1" dirty="0">
                <a:solidFill>
                  <a:srgbClr val="376092"/>
                </a:solidFill>
                <a:latin typeface="Arial"/>
              </a:rPr>
              <a:t> Life » (Kate Atkinson en Angleterre  et Jill </a:t>
            </a:r>
            <a:r>
              <a:rPr lang="fr-FR" sz="2400" spc="-1" dirty="0" err="1">
                <a:solidFill>
                  <a:srgbClr val="376092"/>
                </a:solidFill>
                <a:latin typeface="Arial"/>
              </a:rPr>
              <a:t>McCorkle</a:t>
            </a:r>
            <a:r>
              <a:rPr lang="fr-FR" sz="2400" spc="-1" dirty="0">
                <a:solidFill>
                  <a:srgbClr val="376092"/>
                </a:solidFill>
                <a:latin typeface="Arial"/>
              </a:rPr>
              <a:t> aux US)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vaut mieux utiliser pour ce cas un numéro de série ou le code ISBN pour chaque ouvrage.</a:t>
            </a: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255157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Clé primaire dans la création de table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DROP TABLE ROMAN;</a:t>
            </a:r>
          </a:p>
          <a:p>
            <a:pPr marL="108000">
              <a:spcAft>
                <a:spcPts val="1060"/>
              </a:spcAft>
              <a:buClr>
                <a:srgbClr val="000000"/>
              </a:buClr>
              <a:buSzPct val="45000"/>
            </a:pPr>
            <a:endParaRPr lang="fr-FR" spc="-1" dirty="0">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CREATE TABLE IF NOT EXISTS ROMAN</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r>
              <a:rPr lang="fr-FR" spc="-1" dirty="0" err="1">
                <a:latin typeface="Courier New" panose="02070309020205020404" pitchFamily="49" charset="0"/>
                <a:cs typeface="Courier New" panose="02070309020205020404" pitchFamily="49" charset="0"/>
              </a:rPr>
              <a:t>code_ISBN</a:t>
            </a:r>
            <a:r>
              <a:rPr lang="fr-FR" spc="-1" dirty="0">
                <a:latin typeface="Courier New" panose="02070309020205020404" pitchFamily="49" charset="0"/>
                <a:cs typeface="Courier New" panose="02070309020205020404" pitchFamily="49" charset="0"/>
              </a:rPr>
              <a:t> VARCHAR(17) NOT NULL,</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nom VARCHAR(200),</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auteur VARCHAR(200),</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r>
              <a:rPr lang="fr-FR" spc="-1" dirty="0" err="1">
                <a:latin typeface="Courier New" panose="02070309020205020404" pitchFamily="49" charset="0"/>
                <a:cs typeface="Courier New" panose="02070309020205020404" pitchFamily="49" charset="0"/>
              </a:rPr>
              <a:t>annee</a:t>
            </a:r>
            <a:r>
              <a:rPr lang="fr-FR" spc="-1" dirty="0">
                <a:latin typeface="Courier New" panose="02070309020205020404" pitchFamily="49" charset="0"/>
                <a:cs typeface="Courier New" panose="02070309020205020404" pitchFamily="49" charset="0"/>
              </a:rPr>
              <a:t> YEAR,</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CONSTRAINT </a:t>
            </a:r>
            <a:r>
              <a:rPr lang="fr-FR" spc="-1" dirty="0" err="1">
                <a:latin typeface="Courier New" panose="02070309020205020404" pitchFamily="49" charset="0"/>
                <a:cs typeface="Courier New" panose="02070309020205020404" pitchFamily="49" charset="0"/>
              </a:rPr>
              <a:t>pk_roman</a:t>
            </a:r>
            <a:r>
              <a:rPr lang="fr-FR" spc="-1" dirty="0">
                <a:latin typeface="Courier New" panose="02070309020205020404" pitchFamily="49" charset="0"/>
                <a:cs typeface="Courier New" panose="02070309020205020404" pitchFamily="49" charset="0"/>
              </a:rPr>
              <a:t> PRIMARY KEY(</a:t>
            </a:r>
            <a:r>
              <a:rPr lang="fr-FR" spc="-1" dirty="0" err="1">
                <a:latin typeface="Courier New" panose="02070309020205020404" pitchFamily="49" charset="0"/>
                <a:cs typeface="Courier New" panose="02070309020205020404" pitchFamily="49" charset="0"/>
              </a:rPr>
              <a:t>code_ISBN</a:t>
            </a:r>
            <a:r>
              <a:rPr lang="fr-FR" spc="-1" dirty="0">
                <a:latin typeface="Courier New" panose="02070309020205020404" pitchFamily="49" charset="0"/>
                <a:cs typeface="Courier New" panose="02070309020205020404" pitchFamily="49" charset="0"/>
              </a:rPr>
              <a:t>)</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950252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Colonne auto-incrémentale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colonne auto-incrémentale permet de générer un numéro unique pour chaque ligne dans une table.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 chaque insertion, on rajoute un à la dernière clé.</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L’avantage est de ne plus avoir à gérer manuellement l’unicité de la clé.</a:t>
            </a: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332240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Clé primaire auto-incrémentale dans la création de table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DROP TABLE IF EXISTS SERIE;</a:t>
            </a:r>
          </a:p>
          <a:p>
            <a:pPr marL="108000">
              <a:spcAft>
                <a:spcPts val="1060"/>
              </a:spcAft>
              <a:buClr>
                <a:srgbClr val="000000"/>
              </a:buClr>
              <a:buSzPct val="45000"/>
            </a:pPr>
            <a:endParaRPr lang="fr-FR" spc="-1" dirty="0">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CREATE TABLE IF NOT EXISTS SERIE</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r>
              <a:rPr lang="fr-FR" spc="-1" dirty="0" err="1">
                <a:latin typeface="Courier New" panose="02070309020205020404" pitchFamily="49" charset="0"/>
                <a:cs typeface="Courier New" panose="02070309020205020404" pitchFamily="49" charset="0"/>
              </a:rPr>
              <a:t>code_serie</a:t>
            </a:r>
            <a:r>
              <a:rPr lang="fr-FR" spc="-1" dirty="0">
                <a:latin typeface="Courier New" panose="02070309020205020404" pitchFamily="49" charset="0"/>
                <a:cs typeface="Courier New" panose="02070309020205020404" pitchFamily="49" charset="0"/>
              </a:rPr>
              <a:t> </a:t>
            </a:r>
            <a:r>
              <a:rPr lang="fr-FR" spc="-1" dirty="0" err="1">
                <a:latin typeface="Courier New" panose="02070309020205020404" pitchFamily="49" charset="0"/>
                <a:cs typeface="Courier New" panose="02070309020205020404" pitchFamily="49" charset="0"/>
              </a:rPr>
              <a:t>int</a:t>
            </a:r>
            <a:r>
              <a:rPr lang="fr-FR" spc="-1" dirty="0">
                <a:latin typeface="Courier New" panose="02070309020205020404" pitchFamily="49" charset="0"/>
                <a:cs typeface="Courier New" panose="02070309020205020404" pitchFamily="49" charset="0"/>
              </a:rPr>
              <a:t> NOT NULL AUTO_INCREMENT,    </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r>
              <a:rPr lang="fr-FR" spc="-1" dirty="0" err="1">
                <a:latin typeface="Courier New" panose="02070309020205020404" pitchFamily="49" charset="0"/>
                <a:cs typeface="Courier New" panose="02070309020205020404" pitchFamily="49" charset="0"/>
              </a:rPr>
              <a:t>nom_serie</a:t>
            </a:r>
            <a:r>
              <a:rPr lang="fr-FR" spc="-1" dirty="0">
                <a:latin typeface="Courier New" panose="02070309020205020404" pitchFamily="49" charset="0"/>
                <a:cs typeface="Courier New" panose="02070309020205020404" pitchFamily="49" charset="0"/>
              </a:rPr>
              <a:t> VARCHAR(200),    </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CONSTRAINT </a:t>
            </a:r>
            <a:r>
              <a:rPr lang="fr-FR" spc="-1" dirty="0" err="1">
                <a:latin typeface="Courier New" panose="02070309020205020404" pitchFamily="49" charset="0"/>
                <a:cs typeface="Courier New" panose="02070309020205020404" pitchFamily="49" charset="0"/>
              </a:rPr>
              <a:t>pk_serie</a:t>
            </a:r>
            <a:r>
              <a:rPr lang="fr-FR" spc="-1" dirty="0">
                <a:latin typeface="Courier New" panose="02070309020205020404" pitchFamily="49" charset="0"/>
                <a:cs typeface="Courier New" panose="02070309020205020404" pitchFamily="49" charset="0"/>
              </a:rPr>
              <a:t> PRIMARY KEY(</a:t>
            </a:r>
            <a:r>
              <a:rPr lang="fr-FR" spc="-1" dirty="0" err="1">
                <a:latin typeface="Courier New" panose="02070309020205020404" pitchFamily="49" charset="0"/>
                <a:cs typeface="Courier New" panose="02070309020205020404" pitchFamily="49" charset="0"/>
              </a:rPr>
              <a:t>code_serie</a:t>
            </a:r>
            <a:r>
              <a:rPr lang="fr-FR" spc="-1" dirty="0">
                <a:latin typeface="Courier New" panose="02070309020205020404" pitchFamily="49" charset="0"/>
                <a:cs typeface="Courier New" panose="02070309020205020404" pitchFamily="49" charset="0"/>
              </a:rPr>
              <a:t>)</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021662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Clé étrangère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clé étrangère signifie que cette information dans une table permet de faire le lien avec le contenu d’une autre table.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Désigner un attribut comme clé étrangère signifie au système de gestion de base de données qu’il va devoir vérifier si la base reste cohérente après un ajout, une modification ou une suppression.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de spécifier un comportement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RESTRICT (valeur par défaut)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CASCADE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SET NULL</a:t>
            </a: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565852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Initiation </a:t>
            </a:r>
            <a:r>
              <a:rPr lang="fr-FR" sz="3200" b="0" strike="noStrike" spc="-1" dirty="0">
                <a:solidFill>
                  <a:srgbClr val="376092"/>
                </a:solidFill>
                <a:latin typeface="Arial"/>
              </a:rPr>
              <a:t>à la base de données</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Tour d’horizon avec MySQL</a:t>
            </a:r>
            <a:endParaRPr lang="en-US" sz="2400" spc="-1" dirty="0">
              <a:solidFill>
                <a:srgbClr val="376092"/>
              </a:solidFill>
              <a:latin typeface="Arial"/>
            </a:endParaRPr>
          </a:p>
          <a:p>
            <a:pPr marL="889200" lvl="2" indent="-324000">
              <a:spcAft>
                <a:spcPts val="1060"/>
              </a:spcAft>
              <a:buClr>
                <a:srgbClr val="000000"/>
              </a:buClr>
              <a:buSzPct val="45000"/>
              <a:buFont typeface="Wingdings" charset="2"/>
              <a:buChar char=""/>
            </a:pPr>
            <a:r>
              <a:rPr lang="fr-FR" sz="2400" spc="-1" dirty="0">
                <a:solidFill>
                  <a:srgbClr val="376092"/>
                </a:solidFill>
                <a:latin typeface="Arial"/>
              </a:rPr>
              <a:t>Installation de MySQL et des outils associés.</a:t>
            </a:r>
            <a:endParaRPr lang="en-US" sz="2400" spc="-1" dirty="0">
              <a:solidFill>
                <a:srgbClr val="376092"/>
              </a:solidFill>
              <a:latin typeface="Arial"/>
            </a:endParaRPr>
          </a:p>
          <a:p>
            <a:pPr marL="889200" lvl="2" indent="-324000">
              <a:spcAft>
                <a:spcPts val="1060"/>
              </a:spcAft>
              <a:buClr>
                <a:srgbClr val="000000"/>
              </a:buClr>
              <a:buSzPct val="45000"/>
              <a:buFont typeface="Wingdings" charset="2"/>
              <a:buChar char=""/>
            </a:pPr>
            <a:r>
              <a:rPr lang="fr-FR" sz="2400" spc="-1" dirty="0">
                <a:solidFill>
                  <a:srgbClr val="376092"/>
                </a:solidFill>
                <a:latin typeface="Arial"/>
              </a:rPr>
              <a:t>Créer une table, modifier une table, supprimer une table.</a:t>
            </a:r>
            <a:endParaRPr lang="en-US" sz="2400" spc="-1" dirty="0">
              <a:solidFill>
                <a:srgbClr val="376092"/>
              </a:solidFill>
              <a:latin typeface="Arial"/>
            </a:endParaRPr>
          </a:p>
          <a:p>
            <a:pPr marL="889200" lvl="2" indent="-324000">
              <a:spcAft>
                <a:spcPts val="1060"/>
              </a:spcAft>
              <a:buClr>
                <a:srgbClr val="000000"/>
              </a:buClr>
              <a:buSzPct val="45000"/>
              <a:buFont typeface="Wingdings" charset="2"/>
              <a:buChar char=""/>
            </a:pPr>
            <a:r>
              <a:rPr lang="fr-FR" sz="2400" spc="-1" dirty="0">
                <a:solidFill>
                  <a:srgbClr val="376092"/>
                </a:solidFill>
                <a:latin typeface="Arial"/>
              </a:rPr>
              <a:t>Insérer des lignes, modifier des lignes, supprimer des lignes.</a:t>
            </a:r>
          </a:p>
          <a:p>
            <a:pPr marL="889200" lvl="2" indent="-324000">
              <a:spcAft>
                <a:spcPts val="1060"/>
              </a:spcAft>
              <a:buClr>
                <a:srgbClr val="000000"/>
              </a:buClr>
              <a:buSzPct val="45000"/>
              <a:buFont typeface="Wingdings" charset="2"/>
              <a:buChar char=""/>
            </a:pPr>
            <a:r>
              <a:rPr lang="fr-FR" sz="2400" spc="-1" dirty="0">
                <a:solidFill>
                  <a:srgbClr val="376092"/>
                </a:solidFill>
                <a:latin typeface="Arial"/>
              </a:rPr>
              <a:t>Quelques cas concrets.</a:t>
            </a:r>
            <a:endParaRPr lang="en-US" sz="2400" spc="-1" dirty="0">
              <a:solidFill>
                <a:srgbClr val="376092"/>
              </a:solidFill>
              <a:latin typeface="Arial"/>
            </a:endParaRPr>
          </a:p>
          <a:p>
            <a:pPr marL="889200" lvl="2" indent="-324000">
              <a:spcAft>
                <a:spcPts val="1060"/>
              </a:spcAft>
              <a:buClr>
                <a:srgbClr val="000000"/>
              </a:buClr>
              <a:buSzPct val="45000"/>
              <a:buFont typeface="Wingdings" charset="2"/>
              <a:buChar char=""/>
            </a:pPr>
            <a:r>
              <a:rPr lang="fr-FR" sz="2400" spc="-1" dirty="0">
                <a:solidFill>
                  <a:srgbClr val="376092"/>
                </a:solidFill>
                <a:latin typeface="Arial"/>
              </a:rPr>
              <a:t>Questions et ressentis.</a:t>
            </a:r>
            <a:endParaRPr lang="en-US" sz="2400"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Clé étrangère dans une table</a:t>
            </a:r>
            <a:endParaRPr lang="en-US" sz="3200" b="0" strike="noStrike" spc="-1" dirty="0">
              <a:solidFill>
                <a:srgbClr val="376092"/>
              </a:solidFill>
              <a:latin typeface="Arial"/>
            </a:endParaRPr>
          </a:p>
        </p:txBody>
      </p:sp>
      <p:sp>
        <p:nvSpPr>
          <p:cNvPr id="140" name="TextShape 2"/>
          <p:cNvSpPr txBox="1"/>
          <p:nvPr/>
        </p:nvSpPr>
        <p:spPr>
          <a:xfrm>
            <a:off x="230819" y="1600200"/>
            <a:ext cx="8824403" cy="4525560"/>
          </a:xfrm>
          <a:prstGeom prst="rect">
            <a:avLst/>
          </a:prstGeom>
          <a:noFill/>
          <a:ln w="0">
            <a:noFill/>
          </a:ln>
        </p:spPr>
        <p:txBody>
          <a:bodyPr lIns="0" tIns="0" rIns="0" bIns="0">
            <a:noAutofit/>
          </a:bodyPr>
          <a:lstStyle/>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DROP TABLE IF EXISTS ESTDANS;</a:t>
            </a:r>
          </a:p>
          <a:p>
            <a:pPr marL="108000">
              <a:spcAft>
                <a:spcPts val="1060"/>
              </a:spcAft>
              <a:buClr>
                <a:srgbClr val="000000"/>
              </a:buClr>
              <a:buSzPct val="45000"/>
            </a:pPr>
            <a:endParaRPr lang="fr-FR" spc="-1" dirty="0">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CREATE TABLE IF NOT EXISTS ESTDANS</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r>
              <a:rPr lang="fr-FR" spc="-1" dirty="0" err="1">
                <a:latin typeface="Courier New" panose="02070309020205020404" pitchFamily="49" charset="0"/>
                <a:cs typeface="Courier New" panose="02070309020205020404" pitchFamily="49" charset="0"/>
              </a:rPr>
              <a:t>code_ISBN</a:t>
            </a:r>
            <a:r>
              <a:rPr lang="fr-FR" spc="-1" dirty="0">
                <a:latin typeface="Courier New" panose="02070309020205020404" pitchFamily="49" charset="0"/>
                <a:cs typeface="Courier New" panose="02070309020205020404" pitchFamily="49" charset="0"/>
              </a:rPr>
              <a:t> VARCHAR(17) NOT NULL,    </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r>
              <a:rPr lang="fr-FR" spc="-1" dirty="0" err="1">
                <a:latin typeface="Courier New" panose="02070309020205020404" pitchFamily="49" charset="0"/>
                <a:cs typeface="Courier New" panose="02070309020205020404" pitchFamily="49" charset="0"/>
              </a:rPr>
              <a:t>code_serie</a:t>
            </a:r>
            <a:r>
              <a:rPr lang="fr-FR" spc="-1" dirty="0">
                <a:latin typeface="Courier New" panose="02070309020205020404" pitchFamily="49" charset="0"/>
                <a:cs typeface="Courier New" panose="02070309020205020404" pitchFamily="49" charset="0"/>
              </a:rPr>
              <a:t> </a:t>
            </a:r>
            <a:r>
              <a:rPr lang="fr-FR" spc="-1" dirty="0" err="1">
                <a:latin typeface="Courier New" panose="02070309020205020404" pitchFamily="49" charset="0"/>
                <a:cs typeface="Courier New" panose="02070309020205020404" pitchFamily="49" charset="0"/>
              </a:rPr>
              <a:t>int</a:t>
            </a:r>
            <a:r>
              <a:rPr lang="fr-FR" spc="-1" dirty="0">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CONSTRAINT </a:t>
            </a:r>
            <a:r>
              <a:rPr lang="fr-FR" spc="-1" dirty="0" err="1">
                <a:latin typeface="Courier New" panose="02070309020205020404" pitchFamily="49" charset="0"/>
                <a:cs typeface="Courier New" panose="02070309020205020404" pitchFamily="49" charset="0"/>
              </a:rPr>
              <a:t>pk_estDans</a:t>
            </a:r>
            <a:r>
              <a:rPr lang="fr-FR" spc="-1" dirty="0">
                <a:latin typeface="Courier New" panose="02070309020205020404" pitchFamily="49" charset="0"/>
                <a:cs typeface="Courier New" panose="02070309020205020404" pitchFamily="49" charset="0"/>
              </a:rPr>
              <a:t> PRIMARY KEY(</a:t>
            </a:r>
            <a:r>
              <a:rPr lang="fr-FR" spc="-1" dirty="0" err="1">
                <a:latin typeface="Courier New" panose="02070309020205020404" pitchFamily="49" charset="0"/>
                <a:cs typeface="Courier New" panose="02070309020205020404" pitchFamily="49" charset="0"/>
              </a:rPr>
              <a:t>code_ISBN</a:t>
            </a:r>
            <a:r>
              <a:rPr lang="fr-FR" spc="-1" dirty="0">
                <a:latin typeface="Courier New" panose="02070309020205020404" pitchFamily="49" charset="0"/>
                <a:cs typeface="Courier New" panose="02070309020205020404" pitchFamily="49" charset="0"/>
              </a:rPr>
              <a:t>, </a:t>
            </a:r>
            <a:r>
              <a:rPr lang="fr-FR" spc="-1" dirty="0" err="1">
                <a:latin typeface="Courier New" panose="02070309020205020404" pitchFamily="49" charset="0"/>
                <a:cs typeface="Courier New" panose="02070309020205020404" pitchFamily="49" charset="0"/>
              </a:rPr>
              <a:t>code_serie</a:t>
            </a:r>
            <a:r>
              <a:rPr lang="fr-FR" spc="-1" dirty="0">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FOREIGN KEY(</a:t>
            </a:r>
            <a:r>
              <a:rPr lang="fr-FR" spc="-1" dirty="0" err="1">
                <a:latin typeface="Courier New" panose="02070309020205020404" pitchFamily="49" charset="0"/>
                <a:cs typeface="Courier New" panose="02070309020205020404" pitchFamily="49" charset="0"/>
              </a:rPr>
              <a:t>code_ISBN</a:t>
            </a:r>
            <a:r>
              <a:rPr lang="fr-FR" spc="-1" dirty="0">
                <a:latin typeface="Courier New" panose="02070309020205020404" pitchFamily="49" charset="0"/>
                <a:cs typeface="Courier New" panose="02070309020205020404" pitchFamily="49" charset="0"/>
              </a:rPr>
              <a:t>) REFERENCES ROMAN(</a:t>
            </a:r>
            <a:r>
              <a:rPr lang="fr-FR" spc="-1" dirty="0" err="1">
                <a:latin typeface="Courier New" panose="02070309020205020404" pitchFamily="49" charset="0"/>
                <a:cs typeface="Courier New" panose="02070309020205020404" pitchFamily="49" charset="0"/>
              </a:rPr>
              <a:t>code_ISBN</a:t>
            </a:r>
            <a:r>
              <a:rPr lang="fr-FR" spc="-1" dirty="0">
                <a:latin typeface="Courier New" panose="02070309020205020404" pitchFamily="49" charset="0"/>
                <a:cs typeface="Courier New" panose="02070309020205020404" pitchFamily="49" charset="0"/>
              </a:rPr>
              <a:t>),    	FOREIGN KEY(</a:t>
            </a:r>
            <a:r>
              <a:rPr lang="fr-FR" spc="-1" dirty="0" err="1">
                <a:latin typeface="Courier New" panose="02070309020205020404" pitchFamily="49" charset="0"/>
                <a:cs typeface="Courier New" panose="02070309020205020404" pitchFamily="49" charset="0"/>
              </a:rPr>
              <a:t>code_serie</a:t>
            </a:r>
            <a:r>
              <a:rPr lang="fr-FR" spc="-1" dirty="0">
                <a:latin typeface="Courier New" panose="02070309020205020404" pitchFamily="49" charset="0"/>
                <a:cs typeface="Courier New" panose="02070309020205020404" pitchFamily="49" charset="0"/>
              </a:rPr>
              <a:t>) REFERENCES SERIE(</a:t>
            </a:r>
            <a:r>
              <a:rPr lang="fr-FR" spc="-1" dirty="0" err="1">
                <a:latin typeface="Courier New" panose="02070309020205020404" pitchFamily="49" charset="0"/>
                <a:cs typeface="Courier New" panose="02070309020205020404" pitchFamily="49" charset="0"/>
              </a:rPr>
              <a:t>code_serie</a:t>
            </a:r>
            <a:r>
              <a:rPr lang="fr-FR" spc="-1" dirty="0">
                <a:latin typeface="Courier New" panose="02070309020205020404" pitchFamily="49" charset="0"/>
                <a:cs typeface="Courier New" panose="02070309020205020404" pitchFamily="49" charset="0"/>
              </a:rPr>
              <a:t>)</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657658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Clé étrangère - Comportement</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comportements se basent directement sur la clé étrangère et constituent un élément optionnel :</a:t>
            </a:r>
          </a:p>
          <a:p>
            <a:pPr marL="108000">
              <a:spcAft>
                <a:spcPts val="1060"/>
              </a:spcAft>
              <a:buClr>
                <a:srgbClr val="000000"/>
              </a:buClr>
              <a:buSzPct val="45000"/>
            </a:pPr>
            <a:r>
              <a:rPr lang="fr-FR" sz="1200" spc="-1" dirty="0">
                <a:latin typeface="Courier New" panose="02070309020205020404" pitchFamily="49" charset="0"/>
                <a:cs typeface="Courier New" panose="02070309020205020404" pitchFamily="49" charset="0"/>
              </a:rPr>
              <a:t>CREATE TABLE IF NOT EXISTS ESTDANS</a:t>
            </a:r>
          </a:p>
          <a:p>
            <a:pPr marL="108000">
              <a:spcAft>
                <a:spcPts val="1060"/>
              </a:spcAft>
              <a:buClr>
                <a:srgbClr val="000000"/>
              </a:buClr>
              <a:buSzPct val="45000"/>
            </a:pPr>
            <a:r>
              <a:rPr lang="fr-FR" sz="1200" spc="-1" dirty="0">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z="1200" spc="-1" dirty="0">
                <a:latin typeface="Courier New" panose="02070309020205020404" pitchFamily="49" charset="0"/>
                <a:cs typeface="Courier New" panose="02070309020205020404" pitchFamily="49" charset="0"/>
              </a:rPr>
              <a:t>	</a:t>
            </a:r>
            <a:r>
              <a:rPr lang="fr-FR" sz="1200" spc="-1" dirty="0" err="1">
                <a:latin typeface="Courier New" panose="02070309020205020404" pitchFamily="49" charset="0"/>
                <a:cs typeface="Courier New" panose="02070309020205020404" pitchFamily="49" charset="0"/>
              </a:rPr>
              <a:t>code_ISBN</a:t>
            </a:r>
            <a:r>
              <a:rPr lang="fr-FR" sz="1200" spc="-1" dirty="0">
                <a:latin typeface="Courier New" panose="02070309020205020404" pitchFamily="49" charset="0"/>
                <a:cs typeface="Courier New" panose="02070309020205020404" pitchFamily="49" charset="0"/>
              </a:rPr>
              <a:t> VARCHAR(17) NOT NULL,    </a:t>
            </a:r>
          </a:p>
          <a:p>
            <a:pPr marL="108000">
              <a:spcAft>
                <a:spcPts val="1060"/>
              </a:spcAft>
              <a:buClr>
                <a:srgbClr val="000000"/>
              </a:buClr>
              <a:buSzPct val="45000"/>
            </a:pPr>
            <a:r>
              <a:rPr lang="fr-FR" sz="1200" spc="-1" dirty="0">
                <a:latin typeface="Courier New" panose="02070309020205020404" pitchFamily="49" charset="0"/>
                <a:cs typeface="Courier New" panose="02070309020205020404" pitchFamily="49" charset="0"/>
              </a:rPr>
              <a:t>	</a:t>
            </a:r>
            <a:r>
              <a:rPr lang="fr-FR" sz="1200" spc="-1" dirty="0" err="1">
                <a:latin typeface="Courier New" panose="02070309020205020404" pitchFamily="49" charset="0"/>
                <a:cs typeface="Courier New" panose="02070309020205020404" pitchFamily="49" charset="0"/>
              </a:rPr>
              <a:t>code_serie</a:t>
            </a:r>
            <a:r>
              <a:rPr lang="fr-FR" sz="1200" spc="-1" dirty="0">
                <a:latin typeface="Courier New" panose="02070309020205020404" pitchFamily="49" charset="0"/>
                <a:cs typeface="Courier New" panose="02070309020205020404" pitchFamily="49" charset="0"/>
              </a:rPr>
              <a:t> </a:t>
            </a:r>
            <a:r>
              <a:rPr lang="fr-FR" sz="1200" spc="-1" dirty="0" err="1">
                <a:latin typeface="Courier New" panose="02070309020205020404" pitchFamily="49" charset="0"/>
                <a:cs typeface="Courier New" panose="02070309020205020404" pitchFamily="49" charset="0"/>
              </a:rPr>
              <a:t>int</a:t>
            </a:r>
            <a:r>
              <a:rPr lang="fr-FR" sz="1200" spc="-1" dirty="0">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z="1200" spc="-1" dirty="0">
                <a:latin typeface="Courier New" panose="02070309020205020404" pitchFamily="49" charset="0"/>
                <a:cs typeface="Courier New" panose="02070309020205020404" pitchFamily="49" charset="0"/>
              </a:rPr>
              <a:t>	CONSTRAINT </a:t>
            </a:r>
            <a:r>
              <a:rPr lang="fr-FR" sz="1200" spc="-1" dirty="0" err="1">
                <a:latin typeface="Courier New" panose="02070309020205020404" pitchFamily="49" charset="0"/>
                <a:cs typeface="Courier New" panose="02070309020205020404" pitchFamily="49" charset="0"/>
              </a:rPr>
              <a:t>pk_estDans</a:t>
            </a:r>
            <a:r>
              <a:rPr lang="fr-FR" sz="1200" spc="-1" dirty="0">
                <a:latin typeface="Courier New" panose="02070309020205020404" pitchFamily="49" charset="0"/>
                <a:cs typeface="Courier New" panose="02070309020205020404" pitchFamily="49" charset="0"/>
              </a:rPr>
              <a:t> PRIMARY KEY(</a:t>
            </a:r>
            <a:r>
              <a:rPr lang="fr-FR" sz="1200" spc="-1" dirty="0" err="1">
                <a:latin typeface="Courier New" panose="02070309020205020404" pitchFamily="49" charset="0"/>
                <a:cs typeface="Courier New" panose="02070309020205020404" pitchFamily="49" charset="0"/>
              </a:rPr>
              <a:t>code_ISBN</a:t>
            </a:r>
            <a:r>
              <a:rPr lang="fr-FR" sz="1200" spc="-1" dirty="0">
                <a:latin typeface="Courier New" panose="02070309020205020404" pitchFamily="49" charset="0"/>
                <a:cs typeface="Courier New" panose="02070309020205020404" pitchFamily="49" charset="0"/>
              </a:rPr>
              <a:t>, </a:t>
            </a:r>
            <a:r>
              <a:rPr lang="fr-FR" sz="1200" spc="-1" dirty="0" err="1">
                <a:latin typeface="Courier New" panose="02070309020205020404" pitchFamily="49" charset="0"/>
                <a:cs typeface="Courier New" panose="02070309020205020404" pitchFamily="49" charset="0"/>
              </a:rPr>
              <a:t>code_serie</a:t>
            </a:r>
            <a:r>
              <a:rPr lang="fr-FR" sz="1200" spc="-1" dirty="0">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z="1200" spc="-1" dirty="0">
                <a:latin typeface="Courier New" panose="02070309020205020404" pitchFamily="49" charset="0"/>
                <a:cs typeface="Courier New" panose="02070309020205020404" pitchFamily="49" charset="0"/>
              </a:rPr>
              <a:t>	FOREIGN KEY(</a:t>
            </a:r>
            <a:r>
              <a:rPr lang="fr-FR" sz="1200" spc="-1" dirty="0" err="1">
                <a:latin typeface="Courier New" panose="02070309020205020404" pitchFamily="49" charset="0"/>
                <a:cs typeface="Courier New" panose="02070309020205020404" pitchFamily="49" charset="0"/>
              </a:rPr>
              <a:t>code_ISBN</a:t>
            </a:r>
            <a:r>
              <a:rPr lang="fr-FR" sz="1200" spc="-1" dirty="0">
                <a:latin typeface="Courier New" panose="02070309020205020404" pitchFamily="49" charset="0"/>
                <a:cs typeface="Courier New" panose="02070309020205020404" pitchFamily="49" charset="0"/>
              </a:rPr>
              <a:t>) REFERENCES ROMAN(</a:t>
            </a:r>
            <a:r>
              <a:rPr lang="fr-FR" sz="1200" spc="-1" dirty="0" err="1">
                <a:latin typeface="Courier New" panose="02070309020205020404" pitchFamily="49" charset="0"/>
                <a:cs typeface="Courier New" panose="02070309020205020404" pitchFamily="49" charset="0"/>
              </a:rPr>
              <a:t>code_ISBN</a:t>
            </a:r>
            <a:r>
              <a:rPr lang="fr-FR" sz="1200" spc="-1" dirty="0">
                <a:latin typeface="Courier New" panose="02070309020205020404" pitchFamily="49" charset="0"/>
                <a:cs typeface="Courier New" panose="02070309020205020404" pitchFamily="49" charset="0"/>
              </a:rPr>
              <a:t>) ON DELETE CASCADE,    </a:t>
            </a:r>
          </a:p>
          <a:p>
            <a:pPr marL="108000">
              <a:spcAft>
                <a:spcPts val="1060"/>
              </a:spcAft>
              <a:buClr>
                <a:srgbClr val="000000"/>
              </a:buClr>
              <a:buSzPct val="45000"/>
            </a:pPr>
            <a:r>
              <a:rPr lang="fr-FR" sz="1200" spc="-1" dirty="0">
                <a:latin typeface="Courier New" panose="02070309020205020404" pitchFamily="49" charset="0"/>
                <a:cs typeface="Courier New" panose="02070309020205020404" pitchFamily="49" charset="0"/>
              </a:rPr>
              <a:t>	FOREIGN KEY(</a:t>
            </a:r>
            <a:r>
              <a:rPr lang="fr-FR" sz="1200" spc="-1" dirty="0" err="1">
                <a:latin typeface="Courier New" panose="02070309020205020404" pitchFamily="49" charset="0"/>
                <a:cs typeface="Courier New" panose="02070309020205020404" pitchFamily="49" charset="0"/>
              </a:rPr>
              <a:t>code_serie</a:t>
            </a:r>
            <a:r>
              <a:rPr lang="fr-FR" sz="1200" spc="-1" dirty="0">
                <a:latin typeface="Courier New" panose="02070309020205020404" pitchFamily="49" charset="0"/>
                <a:cs typeface="Courier New" panose="02070309020205020404" pitchFamily="49" charset="0"/>
              </a:rPr>
              <a:t>) REFERENCES SERIE(</a:t>
            </a:r>
            <a:r>
              <a:rPr lang="fr-FR" sz="1200" spc="-1" dirty="0" err="1">
                <a:latin typeface="Courier New" panose="02070309020205020404" pitchFamily="49" charset="0"/>
                <a:cs typeface="Courier New" panose="02070309020205020404" pitchFamily="49" charset="0"/>
              </a:rPr>
              <a:t>code_serie</a:t>
            </a:r>
            <a:r>
              <a:rPr lang="fr-FR" sz="1200" spc="-1" dirty="0">
                <a:latin typeface="Courier New" panose="02070309020205020404" pitchFamily="49" charset="0"/>
                <a:cs typeface="Courier New" panose="02070309020205020404" pitchFamily="49" charset="0"/>
              </a:rPr>
              <a:t>) ON DELETE SET NULL</a:t>
            </a:r>
          </a:p>
          <a:p>
            <a:pPr marL="108000">
              <a:spcAft>
                <a:spcPts val="1060"/>
              </a:spcAft>
              <a:buClr>
                <a:srgbClr val="000000"/>
              </a:buClr>
              <a:buSzPct val="45000"/>
            </a:pPr>
            <a:r>
              <a:rPr lang="fr-FR" sz="1200" spc="-1" dirty="0">
                <a:latin typeface="Courier New" panose="02070309020205020404" pitchFamily="49" charset="0"/>
                <a:cs typeface="Courier New" panose="02070309020205020404" pitchFamily="49" charset="0"/>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comportements portent sur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Les suppressions : ON DELETE [option]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Les mises à jour : ON UPDATE [option]</a:t>
            </a: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774500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Clé étrangère - Comportement</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options acceptées par les comportements sont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RESTRICT : (Par défaut) : Modification impossible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CASCADE : l'identifiant lié à la clé étrangère subit la même action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SET NULL : La valeur de la clé étrangère est remplacé par </a:t>
            </a:r>
            <a:r>
              <a:rPr lang="fr-FR" sz="2400" spc="-1" dirty="0" err="1">
                <a:solidFill>
                  <a:srgbClr val="376092"/>
                </a:solidFill>
                <a:latin typeface="Arial"/>
              </a:rPr>
              <a:t>null</a:t>
            </a: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SET DEFAULT : Remet la valeur par défaut de la colonne</a:t>
            </a: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856549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Clé étrangère – Comportement - exemple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Chargeons la table roman.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ne pouvons pas supprimer un roman dont le </a:t>
            </a:r>
            <a:r>
              <a:rPr lang="fr-FR" sz="2400" spc="-1" dirty="0" err="1">
                <a:solidFill>
                  <a:srgbClr val="376092"/>
                </a:solidFill>
                <a:latin typeface="Arial"/>
              </a:rPr>
              <a:t>code_isbn</a:t>
            </a:r>
            <a:r>
              <a:rPr lang="fr-FR" sz="2400" spc="-1" dirty="0">
                <a:solidFill>
                  <a:srgbClr val="376092"/>
                </a:solidFill>
                <a:latin typeface="Arial"/>
              </a:rPr>
              <a:t> se trouve dans la table </a:t>
            </a:r>
            <a:r>
              <a:rPr lang="fr-FR" sz="2400" spc="-1" dirty="0" err="1">
                <a:solidFill>
                  <a:srgbClr val="376092"/>
                </a:solidFill>
                <a:latin typeface="Arial"/>
              </a:rPr>
              <a:t>estDans</a:t>
            </a: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Ajoutons maintenant des comportements "on </a:t>
            </a:r>
            <a:r>
              <a:rPr lang="fr-FR" sz="2400" spc="-1" dirty="0" err="1">
                <a:solidFill>
                  <a:srgbClr val="376092"/>
                </a:solidFill>
                <a:latin typeface="Arial"/>
              </a:rPr>
              <a:t>delete</a:t>
            </a:r>
            <a:r>
              <a:rPr lang="fr-FR" sz="2400" spc="-1" dirty="0">
                <a:solidFill>
                  <a:srgbClr val="376092"/>
                </a:solidFill>
                <a:latin typeface="Arial"/>
              </a:rPr>
              <a:t> cascade" sur les clés étrangères de la table </a:t>
            </a:r>
            <a:r>
              <a:rPr lang="fr-FR" sz="2400" spc="-1" dirty="0" err="1">
                <a:solidFill>
                  <a:srgbClr val="376092"/>
                </a:solidFill>
                <a:latin typeface="Arial"/>
              </a:rPr>
              <a:t>estDans</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Supprimons maintenant un roman dont le code se trouve dans la table </a:t>
            </a:r>
            <a:r>
              <a:rPr lang="fr-FR" sz="2400" spc="-1" dirty="0" err="1">
                <a:solidFill>
                  <a:srgbClr val="376092"/>
                </a:solidFill>
                <a:latin typeface="Arial"/>
              </a:rPr>
              <a:t>estDans</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Voyons également que la suppression a été faite également dans la table </a:t>
            </a:r>
            <a:r>
              <a:rPr lang="fr-FR" sz="2400" spc="-1" dirty="0" err="1">
                <a:solidFill>
                  <a:srgbClr val="376092"/>
                </a:solidFill>
                <a:latin typeface="Arial"/>
              </a:rPr>
              <a:t>estDans</a:t>
            </a:r>
            <a:r>
              <a:rPr lang="fr-FR" sz="2400" spc="-1" dirty="0">
                <a:solidFill>
                  <a:srgbClr val="376092"/>
                </a:solidFill>
                <a:latin typeface="Arial"/>
              </a:rPr>
              <a:t>.</a:t>
            </a: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348576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Notre première base de données.</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Reprenons le MCD qui se trouve en exemple : gestions </a:t>
            </a:r>
            <a:r>
              <a:rPr lang="fr-FR" sz="2400" spc="-1" dirty="0" err="1">
                <a:solidFill>
                  <a:srgbClr val="376092"/>
                </a:solidFill>
                <a:latin typeface="Arial"/>
              </a:rPr>
              <a:t>artistes.loo</a:t>
            </a: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Utilisons Looping pour obtenir le MLD correspondant.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Réalisons le script SQL qui va nous permettre de mettre en place cette structure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Notons l’utilisation des clés primaires et étrangères et comment elles seront utilisées dans MySQL.</a:t>
            </a: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57214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Modification d’une structure de table - ALTER</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 mot clé ALTER permet de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Ajouter/supprimer une colonne dans une table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Renommer une colonne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Modifier le type d’une colonne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Ajouter/supprimer une contrainte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structure d’une table reste donc flexible même après sa création.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Lors de l’utilisation d’ALTER il convient de réfléchir à la façon dont on va traiter cette altération.</a:t>
            </a: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613729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Modification d’une structure de table – Ajouter une colonne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On veut pouvoir stocker l’éditeur d’un roman :</a:t>
            </a: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ALTER TABLE ROMAN ADD COLUMN </a:t>
            </a:r>
            <a:r>
              <a:rPr lang="fr-FR" spc="-1" dirty="0" err="1">
                <a:latin typeface="Courier New" panose="02070309020205020404" pitchFamily="49" charset="0"/>
                <a:cs typeface="Courier New" panose="02070309020205020404" pitchFamily="49" charset="0"/>
              </a:rPr>
              <a:t>editeur</a:t>
            </a:r>
            <a:r>
              <a:rPr lang="fr-FR" spc="-1" dirty="0">
                <a:latin typeface="Courier New" panose="02070309020205020404" pitchFamily="49" charset="0"/>
                <a:cs typeface="Courier New" panose="02070309020205020404" pitchFamily="49" charset="0"/>
              </a:rPr>
              <a:t> VARCHAR(200);</a:t>
            </a:r>
          </a:p>
          <a:p>
            <a:pPr marL="108000" lvl="1">
              <a:spcAft>
                <a:spcPts val="1060"/>
              </a:spcAft>
              <a:buClr>
                <a:srgbClr val="000000"/>
              </a:buClr>
              <a:buSzPct val="45000"/>
            </a:pPr>
            <a:endParaRPr lang="fr-FR" sz="2400" spc="-1" dirty="0">
              <a:solidFill>
                <a:srgbClr val="376092"/>
              </a:solidFill>
              <a:latin typeface="Arial"/>
            </a:endParaRP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Si on veut utiliser une valeur par défaut pour la nouvelle colonne :</a:t>
            </a:r>
          </a:p>
          <a:p>
            <a:pPr marL="4320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ALTER TABLE ROMAN ADD COLUMN </a:t>
            </a:r>
            <a:r>
              <a:rPr lang="fr-FR" spc="-1" dirty="0" err="1">
                <a:latin typeface="Courier New" panose="02070309020205020404" pitchFamily="49" charset="0"/>
                <a:cs typeface="Courier New" panose="02070309020205020404" pitchFamily="49" charset="0"/>
              </a:rPr>
              <a:t>editeur</a:t>
            </a:r>
            <a:r>
              <a:rPr lang="fr-FR" spc="-1" dirty="0">
                <a:latin typeface="Courier New" panose="02070309020205020404" pitchFamily="49" charset="0"/>
                <a:cs typeface="Courier New" panose="02070309020205020404" pitchFamily="49" charset="0"/>
              </a:rPr>
              <a:t> VARCHAR(200) 	DEFAULT 'Pas d’éditeur';</a:t>
            </a: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485332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Complément d’information sur la valeur par défaut</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 mot clé DEFAULT permet de spécifier une valeur par défaut: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Lors de la création de table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Lors de la modification de la table avec la commande ALTER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Lors d’une insertion, si aucune valeur n’est spécifiée pour une colonne, c’est la valeur par défaut qui est utilisée si elle existe. Sinon, la colonne contiendra la valeur ‘NULL’.</a:t>
            </a: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497951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Langage de manipulation de données (LMD)</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correspond en anglais au Data Manipulation </a:t>
            </a:r>
            <a:r>
              <a:rPr lang="fr-FR" sz="2400" spc="-1" dirty="0" err="1">
                <a:solidFill>
                  <a:srgbClr val="376092"/>
                </a:solidFill>
                <a:latin typeface="Arial"/>
              </a:rPr>
              <a:t>Language</a:t>
            </a:r>
            <a:r>
              <a:rPr lang="fr-FR" sz="2400" spc="-1" dirty="0">
                <a:solidFill>
                  <a:srgbClr val="376092"/>
                </a:solidFill>
                <a:latin typeface="Arial"/>
              </a:rPr>
              <a:t> (DML).</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permet de visualiser ou modifier le contenu des tables sans affecter leurs structures.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principales commandes de ce langage sont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SELECT : Visualisation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INSERT : Insertion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UPDATE : Mise à jour</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DELETE : Suppression</a:t>
            </a: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599003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Insérer une ligne dans une table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Syntaxe d’insertion dans une table :</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INSERT INTO &lt;nom table&gt;</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(&lt;Liste de colonnes&gt;) </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VALUES (&lt;Liste des valeurs&gt;);</a:t>
            </a:r>
          </a:p>
          <a:p>
            <a:pPr marL="4320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La liste des colonnes ne doit pas être forcément dans l’ordre de la table, mais elle doit correspondre à la liste des valeurs.</a:t>
            </a: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Si la liste des colonnes est omise, alors il faut obligatoirement une valeur par colonne.</a:t>
            </a:r>
          </a:p>
          <a:p>
            <a:pPr marL="4320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56964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 langage SQL – </a:t>
            </a:r>
            <a:r>
              <a:rPr lang="fr-FR" sz="3200" spc="-1" dirty="0" err="1">
                <a:solidFill>
                  <a:srgbClr val="376092"/>
                </a:solidFill>
                <a:latin typeface="Arial"/>
              </a:rPr>
              <a:t>Structured</a:t>
            </a:r>
            <a:r>
              <a:rPr lang="fr-FR" sz="3200" spc="-1" dirty="0">
                <a:solidFill>
                  <a:srgbClr val="376092"/>
                </a:solidFill>
                <a:latin typeface="Arial"/>
              </a:rPr>
              <a:t> </a:t>
            </a:r>
            <a:r>
              <a:rPr lang="fr-FR" sz="3200" spc="-1" dirty="0" err="1">
                <a:solidFill>
                  <a:srgbClr val="376092"/>
                </a:solidFill>
                <a:latin typeface="Arial"/>
              </a:rPr>
              <a:t>Query</a:t>
            </a:r>
            <a:r>
              <a:rPr lang="fr-FR" sz="3200" spc="-1" dirty="0">
                <a:solidFill>
                  <a:srgbClr val="376092"/>
                </a:solidFill>
                <a:latin typeface="Arial"/>
              </a:rPr>
              <a:t> </a:t>
            </a:r>
            <a:r>
              <a:rPr lang="fr-FR" sz="3200" spc="-1" dirty="0" err="1">
                <a:solidFill>
                  <a:srgbClr val="376092"/>
                </a:solidFill>
                <a:latin typeface="Arial"/>
              </a:rPr>
              <a:t>Language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Nécessité d’avoir un langage de manipulation des données</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Nécessité d’avoir un langage commun pour les différentes bases de données (MySQL, Oracle, DB2, SQL server….)</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Nécessité de mettre en place une organisation efficace des données.</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Nécessité de traitement automatisé de vérification de cohérence ou de mise à jour (triggers)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Nécessité d’un langage proche du langage courant (anglais)</a:t>
            </a:r>
            <a:endParaRPr lang="fr-FR" sz="2400" b="0" strike="noStrike"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9394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Insérer une ligne dans une table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Reprenons notre exemple de gestion de romans.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Essayons d’insérer un roman :</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INSERT INTO ROMAN</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r>
              <a:rPr lang="fr-FR" spc="-1" dirty="0" err="1">
                <a:latin typeface="Courier New" panose="02070309020205020404" pitchFamily="49" charset="0"/>
                <a:cs typeface="Courier New" panose="02070309020205020404" pitchFamily="49" charset="0"/>
              </a:rPr>
              <a:t>code_ISBN</a:t>
            </a:r>
            <a:r>
              <a:rPr lang="fr-FR" spc="-1" dirty="0">
                <a:latin typeface="Courier New" panose="02070309020205020404" pitchFamily="49" charset="0"/>
                <a:cs typeface="Courier New" panose="02070309020205020404" pitchFamily="49" charset="0"/>
              </a:rPr>
              <a:t>, nom, auteur, </a:t>
            </a:r>
            <a:r>
              <a:rPr lang="fr-FR" spc="-1" dirty="0" err="1">
                <a:latin typeface="Courier New" panose="02070309020205020404" pitchFamily="49" charset="0"/>
                <a:cs typeface="Courier New" panose="02070309020205020404" pitchFamily="49" charset="0"/>
              </a:rPr>
              <a:t>annee</a:t>
            </a:r>
            <a:r>
              <a:rPr lang="fr-FR" spc="-1" dirty="0">
                <a:latin typeface="Courier New" panose="02070309020205020404" pitchFamily="49" charset="0"/>
                <a:cs typeface="Courier New" panose="02070309020205020404" pitchFamily="49" charset="0"/>
              </a:rPr>
              <a:t>) </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VALUES ("0001", "NEVERWHERE", "Neil </a:t>
            </a:r>
            <a:r>
              <a:rPr lang="fr-FR" spc="-1" dirty="0" err="1">
                <a:latin typeface="Courier New" panose="02070309020205020404" pitchFamily="49" charset="0"/>
                <a:cs typeface="Courier New" panose="02070309020205020404" pitchFamily="49" charset="0"/>
              </a:rPr>
              <a:t>Gaiman</a:t>
            </a:r>
            <a:r>
              <a:rPr lang="fr-FR" spc="-1" dirty="0">
                <a:latin typeface="Courier New" panose="02070309020205020404" pitchFamily="49" charset="0"/>
                <a:cs typeface="Courier New" panose="02070309020205020404" pitchFamily="49" charset="0"/>
              </a:rPr>
              <a:t>", "1996");</a:t>
            </a: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Et une série (avec un identifiant </a:t>
            </a:r>
            <a:r>
              <a:rPr lang="fr-FR" sz="2400" spc="-1" dirty="0" err="1">
                <a:solidFill>
                  <a:srgbClr val="376092"/>
                </a:solidFill>
                <a:latin typeface="Arial"/>
              </a:rPr>
              <a:t>auto-incrémental</a:t>
            </a:r>
            <a:r>
              <a:rPr lang="fr-FR" sz="2400" spc="-1" dirty="0">
                <a:solidFill>
                  <a:srgbClr val="376092"/>
                </a:solidFill>
                <a:latin typeface="Arial"/>
              </a:rPr>
              <a:t>):</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INSERT INTO SERIE</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r>
              <a:rPr lang="fr-FR" spc="-1" dirty="0" err="1">
                <a:latin typeface="Courier New" panose="02070309020205020404" pitchFamily="49" charset="0"/>
                <a:cs typeface="Courier New" panose="02070309020205020404" pitchFamily="49" charset="0"/>
              </a:rPr>
              <a:t>nom_serie</a:t>
            </a:r>
            <a:r>
              <a:rPr lang="fr-FR" spc="-1" dirty="0">
                <a:latin typeface="Courier New" panose="02070309020205020404" pitchFamily="49" charset="0"/>
                <a:cs typeface="Courier New" panose="02070309020205020404" pitchFamily="49" charset="0"/>
              </a:rPr>
              <a:t>) </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VALUES (‘’LE SEIGNEUR DES ANNEAUX’’);</a:t>
            </a: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407566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Insérer une ligne dans une table – ordre d’insertion</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 système de gestion de base de données permet de maintenir la cohérence entre les tables.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Voyons comment réagit MySQL si nous essayons de créer un lien entre un roman qui n’existe pas et une série.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MySQL met donc à notre disposition des outils pour empêcher de créer des cas impossibles.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Pour aider </a:t>
            </a:r>
            <a:r>
              <a:rPr lang="fr-FR" sz="2400" spc="-1" dirty="0" err="1">
                <a:solidFill>
                  <a:srgbClr val="376092"/>
                </a:solidFill>
                <a:latin typeface="Arial"/>
              </a:rPr>
              <a:t>MySQl</a:t>
            </a:r>
            <a:r>
              <a:rPr lang="fr-FR" sz="2400" spc="-1" dirty="0">
                <a:solidFill>
                  <a:srgbClr val="376092"/>
                </a:solidFill>
                <a:latin typeface="Arial"/>
              </a:rPr>
              <a:t> dans ce rôle, il est important de définir correctement les différentes contraintes (</a:t>
            </a:r>
            <a:r>
              <a:rPr lang="fr-FR" sz="2400" spc="-1" dirty="0" err="1">
                <a:solidFill>
                  <a:srgbClr val="376092"/>
                </a:solidFill>
                <a:latin typeface="Arial"/>
              </a:rPr>
              <a:t>Primary</a:t>
            </a:r>
            <a:r>
              <a:rPr lang="fr-FR" sz="2400" spc="-1" dirty="0">
                <a:solidFill>
                  <a:srgbClr val="376092"/>
                </a:solidFill>
                <a:latin typeface="Arial"/>
              </a:rPr>
              <a:t> Key, </a:t>
            </a:r>
            <a:r>
              <a:rPr lang="fr-FR" sz="2400" spc="-1" dirty="0" err="1">
                <a:solidFill>
                  <a:srgbClr val="376092"/>
                </a:solidFill>
                <a:latin typeface="Arial"/>
              </a:rPr>
              <a:t>foreign</a:t>
            </a:r>
            <a:r>
              <a:rPr lang="fr-FR" sz="2400" spc="-1" dirty="0">
                <a:solidFill>
                  <a:srgbClr val="376092"/>
                </a:solidFill>
                <a:latin typeface="Arial"/>
              </a:rPr>
              <a:t> key).</a:t>
            </a: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689353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Voir le contenu d’une table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Syntaxe de la sélection:</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SELECT &lt;liste des colonnes ou *&gt; FROM TABLE</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WHERE &lt;condition&gt;</a:t>
            </a:r>
          </a:p>
          <a:p>
            <a:pPr marL="108000" lvl="1">
              <a:spcAft>
                <a:spcPts val="1060"/>
              </a:spcAft>
              <a:buClr>
                <a:srgbClr val="000000"/>
              </a:buClr>
              <a:buSzPct val="45000"/>
            </a:pPr>
            <a:endParaRPr lang="fr-FR" sz="2400" spc="-1" dirty="0">
              <a:solidFill>
                <a:srgbClr val="376092"/>
              </a:solidFill>
              <a:latin typeface="Arial"/>
            </a:endParaRP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L’instruction SELECT permet d’accéder en lecture à une table.</a:t>
            </a: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Cette instruction permet de filtrer les colonnes mais aussi les lignes grâce à la clause WHERE</a:t>
            </a:r>
          </a:p>
          <a:p>
            <a:pPr marL="4320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685963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Voir le contenu d’une table – sélection de colonnes</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Syntaxe de la sélection de colonnes:</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SELECT nom_colonne1, nom_colonne2,… FROM TABLE</a:t>
            </a:r>
          </a:p>
          <a:p>
            <a:pPr marL="108000" lvl="1">
              <a:spcAft>
                <a:spcPts val="1060"/>
              </a:spcAft>
              <a:buClr>
                <a:srgbClr val="000000"/>
              </a:buClr>
              <a:buSzPct val="45000"/>
            </a:pPr>
            <a:endParaRPr lang="fr-FR" sz="2400" spc="-1" dirty="0">
              <a:solidFill>
                <a:srgbClr val="376092"/>
              </a:solidFill>
              <a:latin typeface="Arial"/>
            </a:endParaRP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Nous pouvons sélectionner uniquement une partie des colonnes.</a:t>
            </a: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A partir de notre exemple des romans, essayons d’avoir la liste des auteurs en ne cherchant que la colonne correspondante.</a:t>
            </a: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Nous pouvons appliquer une fonction sur la colonne pour par exemple avoir la liste des auteurs sans redondance (distinct()).</a:t>
            </a:r>
          </a:p>
          <a:p>
            <a:pPr marL="4320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268238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Modifier une valeur dans une table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Syntaxe de la mise à jour:</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UPDATE &lt;table&gt;</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SET &lt;nom colonne&gt; = &lt;nouvelle valeur&gt;</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WHERE &lt;condition&gt;</a:t>
            </a:r>
          </a:p>
          <a:p>
            <a:pPr marL="108000" lvl="1">
              <a:spcAft>
                <a:spcPts val="1060"/>
              </a:spcAft>
              <a:buClr>
                <a:srgbClr val="000000"/>
              </a:buClr>
              <a:buSzPct val="45000"/>
            </a:pPr>
            <a:endParaRPr lang="fr-FR" sz="2400" spc="-1" dirty="0">
              <a:solidFill>
                <a:srgbClr val="376092"/>
              </a:solidFill>
              <a:latin typeface="Arial"/>
            </a:endParaRP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Attention, sans condition dans la clause WHERE, la mise à jour prendra effet sur toutes les lignes de la table.</a:t>
            </a: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Certaines bases de données mettent même certaines protections car un UPDATE peut être dévastateur.</a:t>
            </a: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938771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Modifier une valeur dans une table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Syntaxe de la mise à jour de l’éditeur :</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UPDATE Roman</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SET </a:t>
            </a:r>
            <a:r>
              <a:rPr lang="fr-FR" spc="-1" dirty="0" err="1">
                <a:latin typeface="Courier New" panose="02070309020205020404" pitchFamily="49" charset="0"/>
                <a:cs typeface="Courier New" panose="02070309020205020404" pitchFamily="49" charset="0"/>
              </a:rPr>
              <a:t>editeur</a:t>
            </a:r>
            <a:r>
              <a:rPr lang="fr-FR" spc="-1" dirty="0">
                <a:latin typeface="Courier New" panose="02070309020205020404" pitchFamily="49" charset="0"/>
                <a:cs typeface="Courier New" panose="02070309020205020404" pitchFamily="49" charset="0"/>
              </a:rPr>
              <a:t> = "Nouveau Libellé";</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endParaRPr lang="fr-FR" sz="2400" spc="-1" dirty="0">
              <a:solidFill>
                <a:srgbClr val="376092"/>
              </a:solidFill>
              <a:latin typeface="Arial"/>
            </a:endParaRP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Sans la clause WHERE, toutes les lignes ont été mises à jour.</a:t>
            </a: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Il est possible d’annuler une transaction avec la commande ROLLBACK ou de la valider avec la commande COMMIT.</a:t>
            </a: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4161926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Suppression de ligne dans une table - DELETE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Syntaxe pour supprimer une ligne :</a:t>
            </a:r>
            <a:endParaRPr lang="fr-FR" spc="-1" dirty="0">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DELETE FROM &lt;nom de la table&gt;</a:t>
            </a: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WHERE &lt;condition&gt;;</a:t>
            </a:r>
          </a:p>
          <a:p>
            <a:pPr marL="108000">
              <a:spcAft>
                <a:spcPts val="1060"/>
              </a:spcAft>
              <a:buClr>
                <a:srgbClr val="000000"/>
              </a:buClr>
              <a:buSzPct val="45000"/>
            </a:pPr>
            <a:endParaRPr lang="fr-FR" spc="-1" dirty="0">
              <a:latin typeface="Courier New" panose="02070309020205020404" pitchFamily="49" charset="0"/>
              <a:cs typeface="Courier New" panose="02070309020205020404" pitchFamily="49" charset="0"/>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Attention, tout comme la commande UPDATE, si la commande DELETE n’est pas suivi d’une condition, c’est toute la table qui sera vidée.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Là aussi, certains éditeurs permettent de cocher une option pour éviter une suppression massive</a:t>
            </a: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122456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Suppression de lignes dans une table - TRUNCATE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Syntaxe pour vider la table entièrement :</a:t>
            </a:r>
            <a:endParaRPr lang="fr-FR" spc="-1" dirty="0">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pc="-1" dirty="0">
                <a:latin typeface="Courier New" panose="02070309020205020404" pitchFamily="49" charset="0"/>
                <a:cs typeface="Courier New" panose="02070309020205020404" pitchFamily="49" charset="0"/>
              </a:rPr>
              <a:t>	TRUNCATE TABLE &lt;nom de la table&gt;;</a:t>
            </a: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Plusieurs différences entre TRUNCATE et DELETE FROM:</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Pas de rollback possible en cas de TRUNCATE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TRUNCATE réinitialise les valeurs </a:t>
            </a:r>
            <a:r>
              <a:rPr lang="fr-FR" sz="2400" spc="-1" dirty="0" err="1">
                <a:solidFill>
                  <a:srgbClr val="376092"/>
                </a:solidFill>
                <a:latin typeface="Arial"/>
              </a:rPr>
              <a:t>auto-incrémentales</a:t>
            </a: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TRUNCATE n’invoque pas les triggers sur suppression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TRUNCATE supprime la table pour la recréer vide.</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2270596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La clause WHERE</a:t>
            </a:r>
            <a:endParaRPr lang="en-US" sz="3200" b="0" strike="noStrike" spc="-1" dirty="0">
              <a:solidFill>
                <a:srgbClr val="376092"/>
              </a:solidFill>
              <a:latin typeface="Arial"/>
            </a:endParaRPr>
          </a:p>
        </p:txBody>
      </p:sp>
      <p:sp>
        <p:nvSpPr>
          <p:cNvPr id="140" name="TextShape 2"/>
          <p:cNvSpPr txBox="1"/>
          <p:nvPr/>
        </p:nvSpPr>
        <p:spPr>
          <a:xfrm>
            <a:off x="457200" y="1198485"/>
            <a:ext cx="8229240" cy="492727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La clause WHERE permet de sélectionner certaines lignes d’une table pour les sélection mais aussi pour les suppression ou les mises à jour.</a:t>
            </a:r>
            <a:endParaRPr lang="fr-FR" spc="-1" dirty="0">
              <a:latin typeface="Courier New" panose="02070309020205020404" pitchFamily="49" charset="0"/>
              <a:cs typeface="Courier New" panose="02070309020205020404" pitchFamily="49" charset="0"/>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Les conditions se basent sur des opérateurs logiques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Égal :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Inférieur : &lt;, &lt;=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Supérieur : &gt;, &gt;=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Différent : &lt;&gt; ou !=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LIKE : Comparaison avec des </a:t>
            </a:r>
            <a:r>
              <a:rPr lang="fr-FR" sz="2400" spc="-1" dirty="0" err="1">
                <a:solidFill>
                  <a:srgbClr val="376092"/>
                </a:solidFill>
                <a:latin typeface="Arial"/>
                <a:cs typeface="Courier New" panose="02070309020205020404" pitchFamily="49" charset="0"/>
              </a:rPr>
              <a:t>jockers</a:t>
            </a:r>
            <a:r>
              <a:rPr lang="fr-FR" sz="2400" spc="-1" dirty="0">
                <a:solidFill>
                  <a:srgbClr val="376092"/>
                </a:solidFill>
                <a:latin typeface="Arial"/>
                <a:cs typeface="Courier New" panose="02070309020205020404" pitchFamily="49" charset="0"/>
              </a:rPr>
              <a:t> (‘%’ et ‘_’)</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NOT, AND, OR</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BETWEEN … AND …</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264529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La clause WHERE</a:t>
            </a:r>
            <a:endParaRPr lang="en-US" sz="3200" b="0" strike="noStrike" spc="-1" dirty="0">
              <a:solidFill>
                <a:srgbClr val="376092"/>
              </a:solidFill>
              <a:latin typeface="Arial"/>
            </a:endParaRPr>
          </a:p>
        </p:txBody>
      </p:sp>
      <p:sp>
        <p:nvSpPr>
          <p:cNvPr id="140" name="TextShape 2"/>
          <p:cNvSpPr txBox="1"/>
          <p:nvPr/>
        </p:nvSpPr>
        <p:spPr>
          <a:xfrm>
            <a:off x="457200" y="1500326"/>
            <a:ext cx="8229240" cy="4625434"/>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Essayons de sélectionner des romans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Liste des romans sortis avant 1980</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Liste des romans dont le titre commence par ‘Harry’</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Liste des romans sortis entre 1990 et 2000</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Liste des romans sortis en 1954 ou en 1999</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Liste des romans dont le titre ne contient pas robot</a:t>
            </a:r>
          </a:p>
          <a:p>
            <a:pPr marL="565200" lvl="1">
              <a:spcAft>
                <a:spcPts val="1060"/>
              </a:spcAft>
              <a:buClr>
                <a:srgbClr val="000000"/>
              </a:buClr>
              <a:buSzPct val="45000"/>
            </a:pPr>
            <a:r>
              <a:rPr lang="fr-FR" spc="-1" dirty="0">
                <a:solidFill>
                  <a:srgbClr val="376092"/>
                </a:solidFill>
                <a:latin typeface="Arial"/>
                <a:cs typeface="Courier New" panose="02070309020205020404" pitchFamily="49" charset="0"/>
              </a:rPr>
              <a:t> </a:t>
            </a:r>
            <a:endParaRPr lang="fr-FR" spc="-1" dirty="0">
              <a:latin typeface="Courier New" panose="02070309020205020404" pitchFamily="49" charset="0"/>
              <a:cs typeface="Courier New" panose="02070309020205020404" pitchFamily="49" charset="0"/>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64190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Installation de MySQL</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MySQL est un système de base de données gratuit.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MySQL est un système de gestion de bases de données relationnelles (SGBDR)</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téléchargement se fait ici: </a:t>
            </a:r>
            <a:r>
              <a:rPr lang="fr-FR" sz="1800" dirty="0">
                <a:effectLst/>
                <a:latin typeface="Calibri" panose="020F0502020204030204" pitchFamily="34" charset="0"/>
                <a:ea typeface="Calibri" panose="020F0502020204030204" pitchFamily="34" charset="0"/>
                <a:cs typeface="Times New Roman" panose="02020603050405020304" pitchFamily="18" charset="0"/>
              </a:rPr>
              <a:t>https://dev.mysql.com/downloads/mysql/#downloads</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utiliser MySQL Workbench pour accéder à la base.</a:t>
            </a:r>
            <a:endParaRPr lang="fr-FR" sz="2400" b="0" strike="noStrike"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005382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Langage de contrôle des transaction (LCT)</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permet de valider ou d’annuler une transaction.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C’est un outil fondamental dans le maintient de la cohérence de la base de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Plusieurs ordres SQL peuvent être exécutés les uns à la suite des autres et on détermine à la fin si la transaction est validée.</a:t>
            </a:r>
          </a:p>
          <a:p>
            <a:pPr marL="432000" indent="-324000">
              <a:spcAft>
                <a:spcPts val="1060"/>
              </a:spcAft>
              <a:buClr>
                <a:srgbClr val="000000"/>
              </a:buClr>
              <a:buSzPct val="45000"/>
              <a:buFont typeface="Wingdings" charset="2"/>
              <a:buChar char=""/>
            </a:pPr>
            <a:r>
              <a:rPr lang="fr-FR" sz="2400" spc="-1" dirty="0">
                <a:solidFill>
                  <a:srgbClr val="376092"/>
                </a:solidFill>
                <a:latin typeface="Arial"/>
                <a:cs typeface="Courier New" panose="02070309020205020404" pitchFamily="49" charset="0"/>
              </a:rPr>
              <a:t>Ce langage utilise principalement deux commandes :</a:t>
            </a:r>
          </a:p>
          <a:p>
            <a:pPr marL="889200" lvl="1" indent="-324000">
              <a:spcAft>
                <a:spcPts val="1060"/>
              </a:spcAft>
              <a:buClr>
                <a:srgbClr val="000000"/>
              </a:buClr>
              <a:buSzPct val="45000"/>
              <a:buFont typeface="Wingdings" charset="2"/>
              <a:buChar char=""/>
            </a:pPr>
            <a:r>
              <a:rPr lang="fr-FR" sz="2400" spc="-1" dirty="0">
                <a:solidFill>
                  <a:srgbClr val="376092"/>
                </a:solidFill>
                <a:cs typeface="Courier New" panose="02070309020205020404" pitchFamily="49" charset="0"/>
              </a:rPr>
              <a:t>COMMIT : Valide la transaction</a:t>
            </a:r>
          </a:p>
          <a:p>
            <a:pPr marL="889200" lvl="1" indent="-324000">
              <a:spcAft>
                <a:spcPts val="1060"/>
              </a:spcAft>
              <a:buClr>
                <a:srgbClr val="000000"/>
              </a:buClr>
              <a:buSzPct val="45000"/>
              <a:buFont typeface="Wingdings" charset="2"/>
              <a:buChar char=""/>
            </a:pPr>
            <a:r>
              <a:rPr lang="fr-FR" sz="2400" spc="-1" dirty="0">
                <a:solidFill>
                  <a:srgbClr val="376092"/>
                </a:solidFill>
                <a:cs typeface="Courier New" panose="02070309020205020404" pitchFamily="49" charset="0"/>
              </a:rPr>
              <a:t>ROLLBACK : Annule la transaction</a:t>
            </a:r>
          </a:p>
          <a:p>
            <a:pPr marL="432000" indent="-324000">
              <a:spcAft>
                <a:spcPts val="1060"/>
              </a:spcAft>
              <a:buClr>
                <a:srgbClr val="000000"/>
              </a:buClr>
              <a:buSzPct val="45000"/>
              <a:buFont typeface="Wingdings" charset="2"/>
              <a:buChar char=""/>
            </a:pPr>
            <a:r>
              <a:rPr lang="fr-FR" sz="2400" spc="-1" dirty="0">
                <a:solidFill>
                  <a:srgbClr val="376092"/>
                </a:solidFill>
                <a:cs typeface="Courier New" panose="02070309020205020404" pitchFamily="49" charset="0"/>
              </a:rPr>
              <a:t>Attention seuls les commandes du langage de manipulation de données peuvent être annulées.</a:t>
            </a:r>
            <a:endParaRPr lang="fr-FR" sz="2400" spc="-1" dirty="0">
              <a:cs typeface="Courier New" panose="02070309020205020404" pitchFamily="49" charset="0"/>
            </a:endParaRPr>
          </a:p>
          <a:p>
            <a:pPr marL="565200" lvl="1">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811161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Bilan</a:t>
            </a:r>
            <a:endParaRPr lang="en-US" sz="3200" b="0" strike="noStrike" spc="-1" dirty="0">
              <a:solidFill>
                <a:srgbClr val="376092"/>
              </a:solidFill>
              <a:latin typeface="Arial"/>
            </a:endParaRPr>
          </a:p>
        </p:txBody>
      </p:sp>
      <p:sp>
        <p:nvSpPr>
          <p:cNvPr id="186" name="TextShape 2"/>
          <p:cNvSpPr txBox="1"/>
          <p:nvPr/>
        </p:nvSpPr>
        <p:spPr>
          <a:xfrm>
            <a:off x="457200" y="1242874"/>
            <a:ext cx="8229240" cy="561116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particulières ?</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				</a:t>
            </a:r>
            <a:endParaRPr lang="en-US" sz="2400" b="0" strike="noStrike"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Création d’une connexion MySQL</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La connexion permet a un utilisateur donné de se connecter à une base de données.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Pour le moment nous allons nous connecter en administrateur, la gestion des utilisateurs sera vu plus loin.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 chaque connexion, MySQL demande le mot de passe pour sécuriser la connexion.</a:t>
            </a:r>
            <a:endParaRPr lang="fr-FR" sz="2400" b="0" strike="noStrike"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40138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Création d’un schéma</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Les schémas permettent d’organiser la base de données.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schémas peuvent prendre des droits d’accès différents.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création de schéma se fait  par un clique droit dans la fenêtre des schémas.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existe la possibilité de spécifier le schéma par défaut.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Dans Workbench : clique droit sur le schéma</a:t>
            </a:r>
          </a:p>
          <a:p>
            <a:pPr marL="1346400" lvl="2" indent="-324000">
              <a:spcAft>
                <a:spcPts val="1060"/>
              </a:spcAft>
              <a:buClr>
                <a:srgbClr val="000000"/>
              </a:buClr>
              <a:buSzPct val="45000"/>
              <a:buFont typeface="Wingdings" charset="2"/>
              <a:buChar char=""/>
            </a:pPr>
            <a:r>
              <a:rPr lang="fr-FR" sz="2400" spc="-1" dirty="0">
                <a:solidFill>
                  <a:srgbClr val="376092"/>
                </a:solidFill>
                <a:latin typeface="Arial"/>
              </a:rPr>
              <a:t>Set as Default Schéma</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schéma par défaut ne doit plus être spécifié systématiquement lorsque l’on utilise une table.</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167771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Utilisation des fichiers .</a:t>
            </a:r>
            <a:r>
              <a:rPr lang="fr-FR" sz="3200" spc="-1" dirty="0" err="1">
                <a:solidFill>
                  <a:srgbClr val="376092"/>
                </a:solidFill>
                <a:latin typeface="Arial"/>
              </a:rPr>
              <a:t>sql</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SQL est un langage et il est donc possible de sauvegarder les scripts.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 script SQL utilise habituellement l’extension .</a:t>
            </a:r>
            <a:r>
              <a:rPr lang="fr-FR" sz="2400" spc="-1" dirty="0" err="1">
                <a:solidFill>
                  <a:srgbClr val="376092"/>
                </a:solidFill>
                <a:latin typeface="Arial"/>
              </a:rPr>
              <a:t>sql</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Travailler avec des fichiers .</a:t>
            </a:r>
            <a:r>
              <a:rPr lang="fr-FR" sz="2400" spc="-1" dirty="0" err="1">
                <a:solidFill>
                  <a:srgbClr val="376092"/>
                </a:solidFill>
                <a:latin typeface="Arial"/>
              </a:rPr>
              <a:t>sql</a:t>
            </a:r>
            <a:r>
              <a:rPr lang="fr-FR" sz="2400" spc="-1" dirty="0">
                <a:solidFill>
                  <a:srgbClr val="376092"/>
                </a:solidFill>
                <a:latin typeface="Arial"/>
              </a:rPr>
              <a:t> dans </a:t>
            </a:r>
            <a:r>
              <a:rPr lang="fr-FR" sz="2400" spc="-1" dirty="0" err="1">
                <a:solidFill>
                  <a:srgbClr val="376092"/>
                </a:solidFill>
                <a:latin typeface="Arial"/>
              </a:rPr>
              <a:t>workbench</a:t>
            </a:r>
            <a:r>
              <a:rPr lang="fr-FR" sz="2400" spc="-1" dirty="0">
                <a:solidFill>
                  <a:srgbClr val="376092"/>
                </a:solidFill>
                <a:latin typeface="Arial"/>
              </a:rPr>
              <a:t> permet de sauvegarder ce que nous faisons.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donc possible de sauvegarder le script de création d’une base de données dans un outil de versioning comme GIT ou Subversion.</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Nous verrons dans Workbenc</a:t>
            </a:r>
            <a:r>
              <a:rPr lang="fr-FR" sz="2400" spc="-1" dirty="0">
                <a:solidFill>
                  <a:srgbClr val="376092"/>
                </a:solidFill>
                <a:latin typeface="Arial"/>
              </a:rPr>
              <a:t>h comment exécuter l’ensemble d’un script SQL.</a:t>
            </a:r>
            <a:endParaRPr lang="fr-FR" sz="2400" b="0" strike="noStrike"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69588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Langage de définition de données (LDD)</a:t>
            </a:r>
            <a:endParaRPr lang="en-US" sz="3200" b="0" strike="noStrike" spc="-1" dirty="0">
              <a:solidFill>
                <a:srgbClr val="376092"/>
              </a:solidFill>
              <a:latin typeface="Arial"/>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Il correspond à l’appellation anglaise Data </a:t>
            </a:r>
            <a:r>
              <a:rPr lang="fr-FR" sz="2400" b="0" strike="noStrike" spc="-1" dirty="0" err="1">
                <a:solidFill>
                  <a:srgbClr val="376092"/>
                </a:solidFill>
                <a:latin typeface="Arial"/>
              </a:rPr>
              <a:t>Definition</a:t>
            </a:r>
            <a:r>
              <a:rPr lang="fr-FR" sz="2400" b="0" strike="noStrike" spc="-1" dirty="0">
                <a:solidFill>
                  <a:srgbClr val="376092"/>
                </a:solidFill>
                <a:latin typeface="Arial"/>
              </a:rPr>
              <a:t> </a:t>
            </a:r>
            <a:r>
              <a:rPr lang="fr-FR" sz="2400" b="0" strike="noStrike" spc="-1" dirty="0" err="1">
                <a:solidFill>
                  <a:srgbClr val="376092"/>
                </a:solidFill>
                <a:latin typeface="Arial"/>
              </a:rPr>
              <a:t>Language</a:t>
            </a:r>
            <a:r>
              <a:rPr lang="fr-FR" sz="2400" b="0" strike="noStrike" spc="-1" dirty="0">
                <a:solidFill>
                  <a:srgbClr val="376092"/>
                </a:solidFill>
                <a:latin typeface="Arial"/>
              </a:rPr>
              <a:t> (DDL).</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permet de manipuler la structure des bases de données.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Il englobe les commandes suivantes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CREATE : Création</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ALTER : Modification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DROP : Suppression</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RENAME : Renommage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Ces commandes peuvent s’appliquer à des tables, index, vues, séquences, synonymes ou utilisateurs.</a:t>
            </a:r>
            <a:endParaRPr lang="fr-FR" sz="2400" b="0" strike="noStrike"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0245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Création d’une table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Syntaxe de création de table :</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CREATE TABLE [IF NOT EXISTS] &lt;nom de la table&gt;</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&lt;colonne1&gt; &lt;type_colonne1&gt;,</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&lt;colonne1&gt; &lt;type_colonne1&gt;,</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	&lt;</a:t>
            </a:r>
            <a:r>
              <a:rPr lang="fr-FR" spc="-1" dirty="0" err="1">
                <a:latin typeface="Courier New" panose="02070309020205020404" pitchFamily="49" charset="0"/>
                <a:cs typeface="Courier New" panose="02070309020205020404" pitchFamily="49" charset="0"/>
              </a:rPr>
              <a:t>colonneN</a:t>
            </a:r>
            <a:r>
              <a:rPr lang="fr-FR" spc="-1" dirty="0">
                <a:latin typeface="Courier New" panose="02070309020205020404" pitchFamily="49" charset="0"/>
                <a:cs typeface="Courier New" panose="02070309020205020404" pitchFamily="49" charset="0"/>
              </a:rPr>
              <a:t>&gt; &lt;</a:t>
            </a:r>
            <a:r>
              <a:rPr lang="fr-FR" spc="-1" dirty="0" err="1">
                <a:latin typeface="Courier New" panose="02070309020205020404" pitchFamily="49" charset="0"/>
                <a:cs typeface="Courier New" panose="02070309020205020404" pitchFamily="49" charset="0"/>
              </a:rPr>
              <a:t>type_colonneN</a:t>
            </a:r>
            <a:r>
              <a:rPr lang="fr-FR" spc="-1" dirty="0">
                <a:latin typeface="Courier New" panose="02070309020205020404" pitchFamily="49" charset="0"/>
                <a:cs typeface="Courier New" panose="02070309020205020404" pitchFamily="49" charset="0"/>
              </a:rPr>
              <a:t>&gt;,</a:t>
            </a:r>
          </a:p>
          <a:p>
            <a:pPr marL="108000" lvl="1">
              <a:spcAft>
                <a:spcPts val="1060"/>
              </a:spcAft>
              <a:buClr>
                <a:srgbClr val="000000"/>
              </a:buClr>
              <a:buSzPct val="45000"/>
            </a:pPr>
            <a:r>
              <a:rPr lang="fr-FR" spc="-1" dirty="0">
                <a:latin typeface="Courier New" panose="02070309020205020404" pitchFamily="49" charset="0"/>
                <a:cs typeface="Courier New" panose="02070309020205020404" pitchFamily="49" charset="0"/>
              </a:rPr>
              <a:t>)</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520972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34446308C6F04EA105D5E9182B8AE8" ma:contentTypeVersion="12" ma:contentTypeDescription="Crée un document." ma:contentTypeScope="" ma:versionID="6534ae0a11f131844f177bb1c69cfbbb">
  <xsd:schema xmlns:xsd="http://www.w3.org/2001/XMLSchema" xmlns:xs="http://www.w3.org/2001/XMLSchema" xmlns:p="http://schemas.microsoft.com/office/2006/metadata/properties" xmlns:ns2="1ec2da86-5f62-43da-8d72-7ed239a3d4f2" xmlns:ns3="5980cb3a-0623-49e8-aa2d-506ecdcc4f68" targetNamespace="http://schemas.microsoft.com/office/2006/metadata/properties" ma:root="true" ma:fieldsID="c3f2c039d8f0115b1882c651393ee08d" ns2:_="" ns3:_="">
    <xsd:import namespace="1ec2da86-5f62-43da-8d72-7ed239a3d4f2"/>
    <xsd:import namespace="5980cb3a-0623-49e8-aa2d-506ecdcc4f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c2da86-5f62-43da-8d72-7ed239a3d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80cb3a-0623-49e8-aa2d-506ecdcc4f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6745e83-f720-4f6b-849e-1e8fdd91bf79}" ma:internalName="TaxCatchAll" ma:showField="CatchAllData" ma:web="5980cb3a-0623-49e8-aa2d-506ecdcc4f68">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980cb3a-0623-49e8-aa2d-506ecdcc4f68" xsi:nil="true"/>
    <lcf76f155ced4ddcb4097134ff3c332f xmlns="1ec2da86-5f62-43da-8d72-7ed239a3d4f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27D7EEC-37BA-4BE5-8673-D4E275A7D832}"/>
</file>

<file path=customXml/itemProps2.xml><?xml version="1.0" encoding="utf-8"?>
<ds:datastoreItem xmlns:ds="http://schemas.openxmlformats.org/officeDocument/2006/customXml" ds:itemID="{64DAFA7B-CD06-4377-AB3A-324828E8FF13}"/>
</file>

<file path=customXml/itemProps3.xml><?xml version="1.0" encoding="utf-8"?>
<ds:datastoreItem xmlns:ds="http://schemas.openxmlformats.org/officeDocument/2006/customXml" ds:itemID="{CE5290E8-5DAA-47B7-92E2-873A1499FAA6}"/>
</file>

<file path=docProps/app.xml><?xml version="1.0" encoding="utf-8"?>
<Properties xmlns="http://schemas.openxmlformats.org/officeDocument/2006/extended-properties" xmlns:vt="http://schemas.openxmlformats.org/officeDocument/2006/docPropsVTypes">
  <Template/>
  <TotalTime>2122</TotalTime>
  <Words>2646</Words>
  <Application>Microsoft Office PowerPoint</Application>
  <PresentationFormat>Affichage à l'écran (4:3)</PresentationFormat>
  <Paragraphs>399</Paragraphs>
  <Slides>41</Slides>
  <Notes>0</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41</vt:i4>
      </vt:variant>
    </vt:vector>
  </HeadingPairs>
  <TitlesOfParts>
    <vt:vector size="50" baseType="lpstr">
      <vt:lpstr>Arial</vt:lpstr>
      <vt:lpstr>Calibri</vt:lpstr>
      <vt:lpstr>Courier New</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SCHLEGEL Philippe</cp:lastModifiedBy>
  <cp:revision>157</cp:revision>
  <dcterms:created xsi:type="dcterms:W3CDTF">2012-01-17T22:15:29Z</dcterms:created>
  <dcterms:modified xsi:type="dcterms:W3CDTF">2021-12-09T08:26:43Z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0x0101005434446308C6F04EA105D5E9182B8AE8</vt:lpwstr>
  </property>
</Properties>
</file>