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1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 id="2147483674" r:id="rId3"/>
  </p:sldMasterIdLst>
  <p:notesMasterIdLst>
    <p:notesMasterId r:id="rId46"/>
  </p:notesMasterIdLst>
  <p:sldIdLst>
    <p:sldId id="256" r:id="rId4"/>
    <p:sldId id="257" r:id="rId5"/>
    <p:sldId id="317" r:id="rId6"/>
    <p:sldId id="354" r:id="rId7"/>
    <p:sldId id="355" r:id="rId8"/>
    <p:sldId id="356" r:id="rId9"/>
    <p:sldId id="357" r:id="rId10"/>
    <p:sldId id="358" r:id="rId11"/>
    <p:sldId id="359" r:id="rId12"/>
    <p:sldId id="360" r:id="rId13"/>
    <p:sldId id="361" r:id="rId14"/>
    <p:sldId id="362" r:id="rId15"/>
    <p:sldId id="363" r:id="rId16"/>
    <p:sldId id="364" r:id="rId17"/>
    <p:sldId id="365" r:id="rId18"/>
    <p:sldId id="366" r:id="rId19"/>
    <p:sldId id="367" r:id="rId20"/>
    <p:sldId id="368" r:id="rId21"/>
    <p:sldId id="369" r:id="rId22"/>
    <p:sldId id="370" r:id="rId23"/>
    <p:sldId id="372" r:id="rId24"/>
    <p:sldId id="373" r:id="rId25"/>
    <p:sldId id="371" r:id="rId26"/>
    <p:sldId id="375" r:id="rId27"/>
    <p:sldId id="376" r:id="rId28"/>
    <p:sldId id="374" r:id="rId29"/>
    <p:sldId id="377" r:id="rId30"/>
    <p:sldId id="378" r:id="rId31"/>
    <p:sldId id="381" r:id="rId32"/>
    <p:sldId id="379" r:id="rId33"/>
    <p:sldId id="382" r:id="rId34"/>
    <p:sldId id="380" r:id="rId35"/>
    <p:sldId id="383" r:id="rId36"/>
    <p:sldId id="384" r:id="rId37"/>
    <p:sldId id="385" r:id="rId38"/>
    <p:sldId id="386" r:id="rId39"/>
    <p:sldId id="387" r:id="rId40"/>
    <p:sldId id="388" r:id="rId41"/>
    <p:sldId id="389" r:id="rId42"/>
    <p:sldId id="390" r:id="rId43"/>
    <p:sldId id="391" r:id="rId44"/>
    <p:sldId id="281" r:id="rId45"/>
  </p:sldIdLst>
  <p:sldSz cx="9144000" cy="6858000" type="screen4x3"/>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712" autoAdjust="0"/>
  </p:normalViewPr>
  <p:slideViewPr>
    <p:cSldViewPr snapToGrid="0">
      <p:cViewPr varScale="1">
        <p:scale>
          <a:sx n="79" d="100"/>
          <a:sy n="79" d="100"/>
        </p:scale>
        <p:origin x="1570" y="58"/>
      </p:cViewPr>
      <p:guideLst/>
    </p:cSldViewPr>
  </p:slideViewPr>
  <p:outlineViewPr>
    <p:cViewPr>
      <p:scale>
        <a:sx n="33" d="100"/>
        <a:sy n="33" d="100"/>
      </p:scale>
      <p:origin x="0" y="-3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customXml" Target="../customXml/item3.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customXml" Target="../customXml/item2.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customXml" Target="../customXml/item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D7BB345-1F45-4209-89C2-CEF6D1D81871}" type="datetimeFigureOut">
              <a:rPr lang="fr-FR" smtClean="0"/>
              <a:t>17/02/2022</a:t>
            </a:fld>
            <a:endParaRPr lang="fr-FR"/>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6184EC8-970E-422B-BC5C-6A62245DC653}" type="slidenum">
              <a:rPr lang="fr-FR" smtClean="0"/>
              <a:t>‹N°›</a:t>
            </a:fld>
            <a:endParaRPr lang="fr-FR"/>
          </a:p>
        </p:txBody>
      </p:sp>
    </p:spTree>
    <p:extLst>
      <p:ext uri="{BB962C8B-B14F-4D97-AF65-F5344CB8AC3E}">
        <p14:creationId xmlns:p14="http://schemas.microsoft.com/office/powerpoint/2010/main" val="116912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5"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6"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8"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9"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0"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1"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33"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4"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5"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6"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7"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8"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6"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8"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0"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1"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6"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7"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9"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0"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1"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4"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5"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7"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8"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0"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1"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2"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3"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5"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6"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7"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8"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9"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80"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98"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0"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2"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3"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7"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8"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9"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1"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3"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6"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7"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9"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0"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2"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3"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4"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5"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7"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8"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9"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0"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1"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2"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8"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9"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4"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5"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7"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8"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9"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1"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3"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18" Type="http://schemas.openxmlformats.org/officeDocument/2006/relationships/image" Target="../media/image3.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hyperlink" Target="http://www.showeet.com/terms-of-use/" TargetMode="External"/><Relationship Id="rId2" Type="http://schemas.openxmlformats.org/officeDocument/2006/relationships/slideLayout" Target="../slideLayouts/slideLayout26.xml"/><Relationship Id="rId16" Type="http://schemas.openxmlformats.org/officeDocument/2006/relationships/hyperlink" Target="http://www.showeet.com/" TargetMode="Externa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19" Type="http://schemas.openxmlformats.org/officeDocument/2006/relationships/image" Target="../media/image4.emf"/><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hyperlink" Target="http://creativecommons.org/licenses/by-nd/3.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PlaceHolder 1"/>
          <p:cNvSpPr>
            <a:spLocks noGrp="1"/>
          </p:cNvSpPr>
          <p:nvPr>
            <p:ph type="title"/>
          </p:nvPr>
        </p:nvSpPr>
        <p:spPr>
          <a:xfrm>
            <a:off x="1043640" y="4149000"/>
            <a:ext cx="7772040" cy="1469520"/>
          </a:xfrm>
          <a:prstGeom prst="rect">
            <a:avLst/>
          </a:prstGeom>
        </p:spPr>
        <p:txBody>
          <a:bodyPr lIns="90000" tIns="45000" rIns="90000" bIns="45000">
            <a:noAutofit/>
          </a:bodyPr>
          <a:lstStyle/>
          <a:p>
            <a:pPr algn="ctr"/>
            <a:r>
              <a:rPr lang="en-US" sz="4400" b="0" strike="noStrike" spc="-1">
                <a:solidFill>
                  <a:srgbClr val="490A3D"/>
                </a:solidFill>
                <a:latin typeface="Arial"/>
                <a:ea typeface="Arial"/>
              </a:rPr>
              <a:t>Click to edit the title text format</a:t>
            </a:r>
            <a:endParaRPr lang="en-US" sz="4400" b="0" strike="noStrike" spc="-1">
              <a:solidFill>
                <a:srgbClr val="376092"/>
              </a:solidFill>
              <a:latin typeface="Arial"/>
            </a:endParaRPr>
          </a:p>
        </p:txBody>
      </p:sp>
      <p:sp>
        <p:nvSpPr>
          <p:cNvPr id="4" name="PlaceHolder 2"/>
          <p:cNvSpPr>
            <a:spLocks noGrp="1"/>
          </p:cNvSpPr>
          <p:nvPr>
            <p:ph type="body"/>
          </p:nvPr>
        </p:nvSpPr>
        <p:spPr>
          <a:xfrm>
            <a:off x="1043640" y="5733360"/>
            <a:ext cx="7772040" cy="923760"/>
          </a:xfrm>
          <a:prstGeom prst="rect">
            <a:avLst/>
          </a:prstGeom>
        </p:spPr>
        <p:txBody>
          <a:bodyPr lIns="90000" tIns="45000" rIns="90000" bIns="45000">
            <a:noAutofit/>
          </a:bodyPr>
          <a:lstStyle/>
          <a:p>
            <a:pPr marL="432000" indent="-324000" algn="r">
              <a:spcAft>
                <a:spcPts val="1060"/>
              </a:spcAft>
              <a:buClr>
                <a:srgbClr val="000000"/>
              </a:buClr>
              <a:buSzPct val="45000"/>
              <a:buFont typeface="Wingdings" charset="2"/>
              <a:buChar char=""/>
            </a:pPr>
            <a:r>
              <a:rPr lang="en-US" sz="2400" b="0" strike="noStrike" spc="-1">
                <a:solidFill>
                  <a:srgbClr val="808080"/>
                </a:solidFill>
                <a:latin typeface="Arial"/>
                <a:ea typeface="Arial"/>
              </a:rPr>
              <a:t>Click to edit the outline text format</a:t>
            </a:r>
            <a:endParaRPr lang="en-US" sz="2400" b="0" strike="noStrike" spc="-1">
              <a:solidFill>
                <a:srgbClr val="999999"/>
              </a:solidFill>
              <a:latin typeface="Arial"/>
            </a:endParaRPr>
          </a:p>
          <a:p>
            <a:pPr marL="864000" lvl="1" indent="-324000" algn="r">
              <a:spcAft>
                <a:spcPts val="1134"/>
              </a:spcAft>
              <a:buClr>
                <a:srgbClr val="000000"/>
              </a:buClr>
              <a:buSzPct val="45000"/>
              <a:buFont typeface="Wingdings" charset="2"/>
              <a:buChar char=""/>
            </a:pPr>
            <a:r>
              <a:rPr lang="en-US" sz="2400" b="0" strike="noStrike" spc="-1">
                <a:solidFill>
                  <a:srgbClr val="808080"/>
                </a:solidFill>
                <a:latin typeface="Arial"/>
                <a:ea typeface="Arial"/>
              </a:rPr>
              <a:t>Second Outline Level</a:t>
            </a:r>
            <a:endParaRPr lang="en-US" sz="2400" b="0" strike="noStrike" spc="-1">
              <a:solidFill>
                <a:srgbClr val="999999"/>
              </a:solidFill>
              <a:latin typeface="Calibri"/>
            </a:endParaRPr>
          </a:p>
          <a:p>
            <a:pPr marL="1296000" lvl="2" indent="-288000" algn="r">
              <a:spcAft>
                <a:spcPts val="850"/>
              </a:spcAft>
              <a:buClr>
                <a:srgbClr val="000000"/>
              </a:buClr>
              <a:buSzPct val="75000"/>
              <a:buFont typeface="Symbol" charset="2"/>
              <a:buChar char=""/>
            </a:pPr>
            <a:r>
              <a:rPr lang="en-US" sz="2400" b="0" strike="noStrike" spc="-1">
                <a:solidFill>
                  <a:srgbClr val="808080"/>
                </a:solidFill>
                <a:latin typeface="Arial"/>
                <a:ea typeface="Arial"/>
              </a:rPr>
              <a:t>Third Outline Level</a:t>
            </a:r>
            <a:endParaRPr lang="en-US" sz="2400" b="0" strike="noStrike" spc="-1">
              <a:solidFill>
                <a:srgbClr val="999999"/>
              </a:solidFill>
              <a:latin typeface="Calibri"/>
            </a:endParaRPr>
          </a:p>
          <a:p>
            <a:pPr marL="1728000" lvl="3" indent="-216000" algn="r">
              <a:spcAft>
                <a:spcPts val="567"/>
              </a:spcAft>
              <a:buClr>
                <a:srgbClr val="000000"/>
              </a:buClr>
              <a:buSzPct val="45000"/>
              <a:buFont typeface="Wingdings" charset="2"/>
              <a:buChar char=""/>
            </a:pPr>
            <a:r>
              <a:rPr lang="en-US" sz="2400" b="0" strike="noStrike" spc="-1">
                <a:solidFill>
                  <a:srgbClr val="808080"/>
                </a:solidFill>
                <a:latin typeface="Arial"/>
                <a:ea typeface="Arial"/>
              </a:rPr>
              <a:t>Fourth Outline Level</a:t>
            </a:r>
            <a:endParaRPr lang="en-US" sz="2400" b="0" strike="noStrike" spc="-1">
              <a:solidFill>
                <a:srgbClr val="999999"/>
              </a:solidFill>
              <a:latin typeface="Calibri"/>
            </a:endParaRPr>
          </a:p>
          <a:p>
            <a:pPr marL="2160000" lvl="4" indent="-216000" algn="r">
              <a:spcAft>
                <a:spcPts val="283"/>
              </a:spcAft>
              <a:buClr>
                <a:srgbClr val="000000"/>
              </a:buClr>
              <a:buSzPct val="75000"/>
              <a:buFont typeface="Symbol" charset="2"/>
              <a:buChar char=""/>
            </a:pPr>
            <a:r>
              <a:rPr lang="en-US" sz="2400" b="0" strike="noStrike" spc="-1">
                <a:solidFill>
                  <a:srgbClr val="808080"/>
                </a:solidFill>
                <a:latin typeface="Arial"/>
                <a:ea typeface="Arial"/>
              </a:rPr>
              <a:t>Fifth Outline Level</a:t>
            </a:r>
            <a:endParaRPr lang="en-US" sz="2400" b="0" strike="noStrike" spc="-1">
              <a:solidFill>
                <a:srgbClr val="999999"/>
              </a:solidFill>
              <a:latin typeface="Calibri"/>
            </a:endParaRPr>
          </a:p>
          <a:p>
            <a:pPr marL="2592000" lvl="5"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Sixth Outline Level</a:t>
            </a:r>
            <a:endParaRPr lang="en-US" sz="2400" b="0" strike="noStrike" spc="-1">
              <a:solidFill>
                <a:srgbClr val="999999"/>
              </a:solidFill>
              <a:latin typeface="Calibri"/>
            </a:endParaRPr>
          </a:p>
          <a:p>
            <a:pPr marL="3024000" lvl="6"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Seventh Outline Level</a:t>
            </a:r>
            <a:endParaRPr lang="en-US" sz="2400" b="0" strike="noStrike" spc="-1">
              <a:solidFill>
                <a:srgbClr val="999999"/>
              </a:solidFill>
              <a:latin typeface="Calibri"/>
            </a:endParaRPr>
          </a:p>
          <a:p>
            <a:pPr marL="3456000" lvl="7"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Eighth Outline Level</a:t>
            </a:r>
            <a:endParaRPr lang="en-US" sz="2400" b="0" strike="noStrike" spc="-1">
              <a:solidFill>
                <a:srgbClr val="999999"/>
              </a:solidFill>
              <a:latin typeface="Calibri"/>
            </a:endParaRPr>
          </a:p>
          <a:p>
            <a:pPr marL="3888000" lvl="8"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Ninth Outline LevelClick to edit Master subtitle style</a:t>
            </a:r>
            <a:endParaRPr lang="en-US" sz="2400" b="0" strike="noStrike" spc="-1">
              <a:solidFill>
                <a:srgbClr val="999999"/>
              </a:solidFill>
              <a:latin typeface="Calibri"/>
            </a:endParaRPr>
          </a:p>
        </p:txBody>
      </p:sp>
      <p:pic>
        <p:nvPicPr>
          <p:cNvPr id="2" name="Picture 2"/>
          <p:cNvPicPr/>
          <p:nvPr/>
        </p:nvPicPr>
        <p:blipFill>
          <a:blip r:embed="rId14"/>
          <a:stretch/>
        </p:blipFill>
        <p:spPr>
          <a:xfrm>
            <a:off x="-420840" y="-143640"/>
            <a:ext cx="9984960" cy="40539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lIns="90000" tIns="45000" rIns="90000" bIns="45000">
            <a:noAutofit/>
          </a:bodyPr>
          <a:lstStyle/>
          <a:p>
            <a:pPr algn="ctr"/>
            <a:r>
              <a:rPr lang="en-US" sz="3200" b="1" strike="noStrike" spc="-1">
                <a:solidFill>
                  <a:srgbClr val="490A3D"/>
                </a:solidFill>
                <a:latin typeface="Arial"/>
                <a:ea typeface="Arial"/>
              </a:rPr>
              <a:t>Click to edit the title text format</a:t>
            </a:r>
            <a:endParaRPr lang="en-US" sz="3200" b="0" strike="noStrike" spc="-1">
              <a:solidFill>
                <a:srgbClr val="376092"/>
              </a:solidFill>
              <a:latin typeface="Arial"/>
            </a:endParaRPr>
          </a:p>
        </p:txBody>
      </p:sp>
      <p:sp>
        <p:nvSpPr>
          <p:cNvPr id="40" name="PlaceHolder 2"/>
          <p:cNvSpPr>
            <a:spLocks noGrp="1"/>
          </p:cNvSpPr>
          <p:nvPr>
            <p:ph type="body"/>
          </p:nvPr>
        </p:nvSpPr>
        <p:spPr>
          <a:xfrm>
            <a:off x="457200" y="1600200"/>
            <a:ext cx="8229240" cy="4525560"/>
          </a:xfrm>
          <a:prstGeom prst="rect">
            <a:avLst/>
          </a:prstGeom>
        </p:spPr>
        <p:txBody>
          <a:bodyPr lIns="90000" tIns="45000" rIns="90000" bIns="45000">
            <a:noAutofit/>
          </a:bodyPr>
          <a:lstStyle/>
          <a:p>
            <a:pPr marL="432000" indent="-324000">
              <a:spcAft>
                <a:spcPts val="1060"/>
              </a:spcAft>
              <a:buClr>
                <a:srgbClr val="000000"/>
              </a:buClr>
              <a:buSzPct val="45000"/>
              <a:buFont typeface="Wingdings" charset="2"/>
              <a:buChar char=""/>
            </a:pPr>
            <a:r>
              <a:rPr lang="en-US" sz="2400" b="0" strike="noStrike" spc="-1">
                <a:solidFill>
                  <a:srgbClr val="490A3D"/>
                </a:solidFill>
                <a:latin typeface="Arial"/>
                <a:ea typeface="Arial"/>
              </a:rPr>
              <a:t>Click to edit the outline text format</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en-US" sz="2200" b="0" strike="noStrike" spc="-1">
                <a:solidFill>
                  <a:srgbClr val="490A3D"/>
                </a:solidFill>
                <a:latin typeface="Arial"/>
                <a:ea typeface="Arial"/>
              </a:rPr>
              <a:t>Second Outline Level</a:t>
            </a:r>
            <a:endParaRPr lang="en-US" sz="2200" b="0" strike="noStrike" spc="-1">
              <a:solidFill>
                <a:srgbClr val="376092"/>
              </a:solidFill>
              <a:latin typeface="Calibri"/>
            </a:endParaRPr>
          </a:p>
          <a:p>
            <a:pPr marL="1296000" lvl="2" indent="-288000">
              <a:spcAft>
                <a:spcPts val="850"/>
              </a:spcAft>
              <a:buClr>
                <a:srgbClr val="000000"/>
              </a:buClr>
              <a:buSzPct val="75000"/>
              <a:buFont typeface="Symbol" charset="2"/>
              <a:buChar char=""/>
            </a:pPr>
            <a:r>
              <a:rPr lang="en-US" sz="2000" b="0" strike="noStrike" spc="-1">
                <a:solidFill>
                  <a:srgbClr val="490A3D"/>
                </a:solidFill>
                <a:latin typeface="Arial"/>
                <a:ea typeface="Arial"/>
              </a:rPr>
              <a:t>Third Outline Level</a:t>
            </a:r>
            <a:endParaRPr lang="en-US" sz="2000" b="0" strike="noStrike" spc="-1">
              <a:solidFill>
                <a:srgbClr val="376092"/>
              </a:solidFill>
              <a:latin typeface="Calibri"/>
            </a:endParaRPr>
          </a:p>
          <a:p>
            <a:pPr marL="1728000" lvl="3" indent="-216000">
              <a:spcAft>
                <a:spcPts val="567"/>
              </a:spcAft>
              <a:buClr>
                <a:srgbClr val="000000"/>
              </a:buClr>
              <a:buSzPct val="45000"/>
              <a:buFont typeface="Wingdings" charset="2"/>
              <a:buChar char=""/>
            </a:pPr>
            <a:r>
              <a:rPr lang="en-US" sz="1800" b="0" strike="noStrike" spc="-1">
                <a:solidFill>
                  <a:srgbClr val="490A3D"/>
                </a:solidFill>
                <a:latin typeface="Arial"/>
                <a:ea typeface="Arial"/>
              </a:rPr>
              <a:t>Fourth Outline Level</a:t>
            </a:r>
            <a:endParaRPr lang="en-US" sz="1800" b="0" strike="noStrike" spc="-1">
              <a:solidFill>
                <a:srgbClr val="376092"/>
              </a:solidFill>
              <a:latin typeface="Calibri"/>
            </a:endParaRPr>
          </a:p>
          <a:p>
            <a:pPr marL="2160000" lvl="4" indent="-216000">
              <a:spcAft>
                <a:spcPts val="283"/>
              </a:spcAft>
              <a:buClr>
                <a:srgbClr val="000000"/>
              </a:buClr>
              <a:buSzPct val="75000"/>
              <a:buFont typeface="Symbol" charset="2"/>
              <a:buChar char=""/>
            </a:pPr>
            <a:r>
              <a:rPr lang="en-US" sz="1600" b="0" strike="noStrike" spc="-1">
                <a:solidFill>
                  <a:srgbClr val="490A3D"/>
                </a:solidFill>
                <a:latin typeface="Arial"/>
                <a:ea typeface="Arial"/>
              </a:rPr>
              <a:t>Fifth Outline Level</a:t>
            </a:r>
            <a:endParaRPr lang="en-US" sz="1600" b="0" strike="noStrike" spc="-1">
              <a:solidFill>
                <a:srgbClr val="376092"/>
              </a:solidFill>
              <a:latin typeface="Calibri"/>
            </a:endParaRPr>
          </a:p>
          <a:p>
            <a:pPr marL="2592000" lvl="5" indent="-216000">
              <a:spcAft>
                <a:spcPts val="283"/>
              </a:spcAft>
              <a:buClr>
                <a:srgbClr val="000000"/>
              </a:buClr>
              <a:buSzPct val="45000"/>
              <a:buFont typeface="Wingdings" charset="2"/>
              <a:buChar char=""/>
            </a:pPr>
            <a:r>
              <a:rPr lang="en-US" sz="1500" b="0" strike="noStrike" spc="-1">
                <a:solidFill>
                  <a:srgbClr val="490A3D"/>
                </a:solidFill>
                <a:latin typeface="Arial"/>
                <a:ea typeface="Arial"/>
              </a:rPr>
              <a:t>Sixth Outline Level</a:t>
            </a:r>
            <a:endParaRPr lang="en-US" sz="1500" b="0" strike="noStrike" spc="-1">
              <a:solidFill>
                <a:srgbClr val="376092"/>
              </a:solidFill>
              <a:latin typeface="Calibri"/>
            </a:endParaRPr>
          </a:p>
          <a:p>
            <a:pPr marL="3024000" lvl="6" indent="-216000">
              <a:spcAft>
                <a:spcPts val="283"/>
              </a:spcAft>
              <a:buClr>
                <a:srgbClr val="000000"/>
              </a:buClr>
              <a:buSzPct val="45000"/>
              <a:buFont typeface="Wingdings" charset="2"/>
              <a:buChar char=""/>
            </a:pPr>
            <a:r>
              <a:rPr lang="en-US" sz="1400" b="0" strike="noStrike" spc="-1">
                <a:solidFill>
                  <a:srgbClr val="490A3D"/>
                </a:solidFill>
                <a:latin typeface="Arial"/>
                <a:ea typeface="Arial"/>
              </a:rPr>
              <a:t>Seventh Outline Level</a:t>
            </a:r>
            <a:endParaRPr lang="en-US" sz="1400" b="0" strike="noStrike" spc="-1">
              <a:solidFill>
                <a:srgbClr val="376092"/>
              </a:solidFill>
              <a:latin typeface="Calibri"/>
            </a:endParaRPr>
          </a:p>
          <a:p>
            <a:pPr marL="3456000" lvl="7" indent="-216000">
              <a:spcAft>
                <a:spcPts val="283"/>
              </a:spcAft>
              <a:buClr>
                <a:srgbClr val="000000"/>
              </a:buClr>
              <a:buSzPct val="45000"/>
              <a:buFont typeface="Wingdings" charset="2"/>
              <a:buChar char=""/>
            </a:pPr>
            <a:r>
              <a:rPr lang="en-US" sz="1300" b="0" strike="noStrike" spc="-1">
                <a:solidFill>
                  <a:srgbClr val="490A3D"/>
                </a:solidFill>
                <a:latin typeface="Arial"/>
                <a:ea typeface="Arial"/>
              </a:rPr>
              <a:t>Eighth Outline Level</a:t>
            </a:r>
            <a:endParaRPr lang="en-US" sz="1300" b="0" strike="noStrike" spc="-1">
              <a:solidFill>
                <a:srgbClr val="376092"/>
              </a:solidFill>
              <a:latin typeface="Calibri"/>
            </a:endParaRPr>
          </a:p>
          <a:p>
            <a:pPr marL="3888000" lvl="8" indent="-216000">
              <a:spcAft>
                <a:spcPts val="283"/>
              </a:spcAft>
              <a:buClr>
                <a:srgbClr val="000000"/>
              </a:buClr>
              <a:buSzPct val="45000"/>
              <a:buFont typeface="Wingdings" charset="2"/>
              <a:buChar char=""/>
            </a:pPr>
            <a:r>
              <a:rPr lang="en-US" sz="1200" b="0" strike="noStrike" spc="-1">
                <a:solidFill>
                  <a:srgbClr val="490A3D"/>
                </a:solidFill>
                <a:latin typeface="Arial"/>
                <a:ea typeface="Arial"/>
              </a:rPr>
              <a:t>Ninth Outline Level</a:t>
            </a:r>
            <a:endParaRPr lang="en-US" sz="1200" b="0" strike="noStrike" spc="-1">
              <a:solidFill>
                <a:srgbClr val="376092"/>
              </a:solid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lIns="90000" tIns="45000" rIns="90000" bIns="45000">
            <a:noAutofit/>
          </a:bodyPr>
          <a:lstStyle/>
          <a:p>
            <a:endParaRPr lang="fr-FR" sz="1200" b="0" strike="noStrike" spc="-1">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lIns="90000" tIns="45000" rIns="90000" bIns="45000">
            <a:noAutofit/>
          </a:bodyPr>
          <a:lstStyle/>
          <a:p>
            <a:pPr algn="ctr"/>
            <a:endParaRPr lang="fr-FR" sz="1200" b="0" strike="noStrike" spc="-1">
              <a:solidFill>
                <a:srgbClr val="B3B3B3"/>
              </a:solidFill>
              <a:latin typeface="Arial"/>
            </a:endParaRPr>
          </a:p>
        </p:txBody>
      </p:sp>
      <p:sp>
        <p:nvSpPr>
          <p:cNvPr id="43" name="PlaceHolder 5"/>
          <p:cNvSpPr>
            <a:spLocks noGrp="1"/>
          </p:cNvSpPr>
          <p:nvPr>
            <p:ph type="sldNum"/>
          </p:nvPr>
        </p:nvSpPr>
        <p:spPr>
          <a:xfrm>
            <a:off x="6553080" y="6356520"/>
            <a:ext cx="2133360" cy="364680"/>
          </a:xfrm>
          <a:prstGeom prst="rect">
            <a:avLst/>
          </a:prstGeom>
        </p:spPr>
        <p:txBody>
          <a:bodyPr lIns="90000" tIns="45000" rIns="90000" bIns="45000">
            <a:noAutofit/>
          </a:bodyPr>
          <a:lstStyle/>
          <a:p>
            <a:pPr algn="r"/>
            <a:fld id="{A5C73E94-B7FC-4C8D-BFA3-E33D91AB40A9}" type="slidenum">
              <a:rPr lang="fr-FR" sz="1200" b="0" strike="noStrike" spc="-1">
                <a:solidFill>
                  <a:srgbClr val="B3B3B3"/>
                </a:solidFill>
                <a:latin typeface="Arial"/>
                <a:ea typeface="Arial"/>
              </a:rPr>
              <a:t>‹N°›</a:t>
            </a:fld>
            <a:endParaRPr lang="fr-FR" sz="1200" b="0" strike="noStrike" spc="-1">
              <a:latin typeface="Times New Roman"/>
            </a:endParaRPr>
          </a:p>
        </p:txBody>
      </p:sp>
      <p:sp>
        <p:nvSpPr>
          <p:cNvPr id="44" name="Line 6"/>
          <p:cNvSpPr/>
          <p:nvPr/>
        </p:nvSpPr>
        <p:spPr>
          <a:xfrm>
            <a:off x="467280" y="6309000"/>
            <a:ext cx="8209080" cy="0"/>
          </a:xfrm>
          <a:prstGeom prst="line">
            <a:avLst/>
          </a:prstGeom>
          <a:ln w="9360">
            <a:solidFill>
              <a:srgbClr val="BFBFBF"/>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CustomShape 1"/>
          <p:cNvSpPr/>
          <p:nvPr/>
        </p:nvSpPr>
        <p:spPr>
          <a:xfrm>
            <a:off x="360" y="360"/>
            <a:ext cx="9143640" cy="6857640"/>
          </a:xfrm>
          <a:prstGeom prst="rect">
            <a:avLst/>
          </a:prstGeom>
          <a:gradFill rotWithShape="0">
            <a:gsLst>
              <a:gs pos="0">
                <a:srgbClr val="FFFFFF"/>
              </a:gs>
              <a:gs pos="100000">
                <a:srgbClr val="D9D9D9"/>
              </a:gs>
            </a:gsLst>
            <a:path path="circle">
              <a:fillToRect l="50000" t="30000" r="50000" b="70000"/>
            </a:path>
          </a:gradFill>
          <a:ln w="9360">
            <a:solidFill>
              <a:srgbClr val="FFFFFF"/>
            </a:solidFill>
            <a:miter/>
          </a:ln>
        </p:spPr>
        <p:style>
          <a:lnRef idx="0">
            <a:scrgbClr r="0" g="0" b="0"/>
          </a:lnRef>
          <a:fillRef idx="0">
            <a:scrgbClr r="0" g="0" b="0"/>
          </a:fillRef>
          <a:effectRef idx="0">
            <a:scrgbClr r="0" g="0" b="0"/>
          </a:effectRef>
          <a:fontRef idx="minor"/>
        </p:style>
      </p:sp>
      <p:sp>
        <p:nvSpPr>
          <p:cNvPr id="82" name="PlaceHolder 2"/>
          <p:cNvSpPr>
            <a:spLocks noGrp="1"/>
          </p:cNvSpPr>
          <p:nvPr>
            <p:ph type="title"/>
          </p:nvPr>
        </p:nvSpPr>
        <p:spPr>
          <a:xfrm>
            <a:off x="685800" y="2130120"/>
            <a:ext cx="7772400" cy="147024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600" b="0" strike="noStrike" spc="-1">
                <a:solidFill>
                  <a:srgbClr val="000000"/>
                </a:solidFill>
                <a:latin typeface="Arial"/>
              </a:rPr>
              <a:t>Cliquez pour éditer le format du texte-titre</a:t>
            </a:r>
          </a:p>
        </p:txBody>
      </p:sp>
      <p:sp>
        <p:nvSpPr>
          <p:cNvPr id="83" name="PlaceHolder 3"/>
          <p:cNvSpPr>
            <a:spLocks noGrp="1"/>
          </p:cNvSpPr>
          <p:nvPr>
            <p:ph type="body"/>
          </p:nvPr>
        </p:nvSpPr>
        <p:spPr>
          <a:xfrm>
            <a:off x="457200" y="1604520"/>
            <a:ext cx="8229240" cy="3977640"/>
          </a:xfrm>
          <a:prstGeom prst="rect">
            <a:avLst/>
          </a:prstGeom>
        </p:spPr>
        <p:txBody>
          <a:bodyPr lIns="0" tIns="0" rIns="0" bIns="0">
            <a:noAutofit/>
          </a:bodyPr>
          <a:lstStyle/>
          <a:p>
            <a:pPr marL="342720" indent="-342720">
              <a:spcBef>
                <a:spcPts val="598"/>
              </a:spcBef>
              <a:buClr>
                <a:srgbClr val="000000"/>
              </a:buClr>
              <a:buFont typeface="Arial"/>
              <a:buChar char="•"/>
              <a:tabLst>
                <a:tab pos="571320" algn="l"/>
                <a:tab pos="1485720" algn="l"/>
                <a:tab pos="2400120" algn="l"/>
                <a:tab pos="3314520" algn="l"/>
                <a:tab pos="4228920" algn="l"/>
                <a:tab pos="5143320" algn="l"/>
                <a:tab pos="6057720" algn="l"/>
                <a:tab pos="6972120" algn="l"/>
                <a:tab pos="7886520" algn="l"/>
                <a:tab pos="8800920" algn="l"/>
                <a:tab pos="9715320" algn="l"/>
              </a:tabLst>
            </a:pPr>
            <a:r>
              <a:rPr lang="fr-FR" sz="2400" b="0" strike="noStrike" spc="-1">
                <a:solidFill>
                  <a:srgbClr val="000000"/>
                </a:solidFill>
                <a:latin typeface="Arial"/>
              </a:rPr>
              <a:t>Cliquez pour éditer le format du plan de texte</a:t>
            </a:r>
          </a:p>
          <a:p>
            <a:pPr marL="742680" lvl="1" indent="-285480">
              <a:spcBef>
                <a:spcPts val="499"/>
              </a:spcBef>
              <a:buClr>
                <a:srgbClr val="000000"/>
              </a:buClr>
              <a:buFont typeface="Arial"/>
              <a:buChar char="–"/>
              <a:tabLst>
                <a:tab pos="171360" algn="l"/>
                <a:tab pos="1085760" algn="l"/>
                <a:tab pos="2000160" algn="l"/>
                <a:tab pos="2914560" algn="l"/>
                <a:tab pos="3828960" algn="l"/>
                <a:tab pos="4743360" algn="l"/>
                <a:tab pos="5657760" algn="l"/>
                <a:tab pos="6572160" algn="l"/>
                <a:tab pos="7486560" algn="l"/>
                <a:tab pos="8400960" algn="l"/>
                <a:tab pos="9315360" algn="l"/>
              </a:tabLst>
            </a:pPr>
            <a:r>
              <a:rPr lang="fr-FR" sz="2000" b="0" strike="noStrike" spc="-1">
                <a:solidFill>
                  <a:srgbClr val="000000"/>
                </a:solidFill>
                <a:latin typeface="Arial"/>
              </a:rPr>
              <a:t>Second niveau de plan</a:t>
            </a:r>
          </a:p>
          <a:p>
            <a:pPr marL="1143000" lvl="2" indent="-228600">
              <a:spcBef>
                <a:spcPts val="448"/>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 pos="8915400" algn="l"/>
              </a:tabLst>
            </a:pPr>
            <a:r>
              <a:rPr lang="fr-FR" sz="1800" b="0" strike="noStrike" spc="-1">
                <a:solidFill>
                  <a:srgbClr val="000000"/>
                </a:solidFill>
                <a:latin typeface="Arial"/>
              </a:rPr>
              <a:t>Troisième niveau de plan</a:t>
            </a:r>
          </a:p>
          <a:p>
            <a:pPr marL="1600200" lvl="3" indent="-228600">
              <a:spcBef>
                <a:spcPts val="400"/>
              </a:spcBef>
              <a:buClr>
                <a:srgbClr val="000000"/>
              </a:buClr>
              <a:buFont typeface="Arial"/>
              <a:buChar char="–"/>
              <a:tabLst>
                <a:tab pos="228600" algn="l"/>
                <a:tab pos="1143000" algn="l"/>
                <a:tab pos="2057400" algn="l"/>
                <a:tab pos="2971800" algn="l"/>
                <a:tab pos="3886200" algn="l"/>
                <a:tab pos="4800600" algn="l"/>
                <a:tab pos="5715000" algn="l"/>
                <a:tab pos="6629400" algn="l"/>
                <a:tab pos="7543800" algn="l"/>
                <a:tab pos="8458200" algn="l"/>
              </a:tabLst>
            </a:pPr>
            <a:r>
              <a:rPr lang="fr-FR" sz="1600" b="0" strike="noStrike" spc="-1">
                <a:solidFill>
                  <a:srgbClr val="000000"/>
                </a:solidFill>
                <a:latin typeface="Arial"/>
              </a:rPr>
              <a:t>Quatrième niveau de plan</a:t>
            </a:r>
          </a:p>
          <a:p>
            <a:pPr marL="2057400" lvl="4"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Cinquième niveau de plan</a:t>
            </a:r>
          </a:p>
          <a:p>
            <a:pPr marL="2057400" lvl="5"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Sixième niveau de plan</a:t>
            </a:r>
          </a:p>
          <a:p>
            <a:pPr marL="2057400" lvl="6"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Septième niveau de plan</a:t>
            </a:r>
          </a:p>
        </p:txBody>
      </p:sp>
      <p:sp>
        <p:nvSpPr>
          <p:cNvPr id="84" name="Line 4"/>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5" name="CustomShape 5"/>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sp>
      <p:sp>
        <p:nvSpPr>
          <p:cNvPr id="86" name="CustomShape 6"/>
          <p:cNvSpPr/>
          <p:nvPr/>
        </p:nvSpPr>
        <p:spPr>
          <a:xfrm>
            <a:off x="3995640" y="6596280"/>
            <a:ext cx="5004000" cy="2462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spAutoFit/>
          </a:bodyPr>
          <a:lstStyle/>
          <a:p>
            <a:pPr>
              <a:lnSpc>
                <a:spcPct val="100000"/>
              </a:lnSpc>
            </a:pPr>
            <a:r>
              <a:rPr lang="fr-FR" sz="1000" b="0" strike="noStrike" spc="-1">
                <a:solidFill>
                  <a:srgbClr val="009999"/>
                </a:solidFill>
                <a:latin typeface="Arial"/>
                <a:hlinkClick r:id="rId14"/>
              </a:rPr>
              <a:t>http://creativecommons.org/licenses/by-nd/3.0/</a:t>
            </a:r>
            <a:r>
              <a:rPr lang="fr-FR" sz="1000" b="0" strike="noStrike" spc="-1">
                <a:latin typeface="Arial"/>
              </a:rPr>
              <a:t> </a:t>
            </a:r>
          </a:p>
        </p:txBody>
      </p:sp>
      <p:sp>
        <p:nvSpPr>
          <p:cNvPr id="87" name="Line 7"/>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8" name="CustomShape 8"/>
          <p:cNvSpPr/>
          <p:nvPr/>
        </p:nvSpPr>
        <p:spPr>
          <a:xfrm>
            <a:off x="299880" y="1700640"/>
            <a:ext cx="2832120" cy="1739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pPr>
            <a:r>
              <a:rPr lang="en-GB" sz="1800" b="1" strike="noStrike" spc="-1">
                <a:solidFill>
                  <a:srgbClr val="4E2169"/>
                </a:solidFill>
                <a:latin typeface="Arial"/>
              </a:rPr>
              <a:t>You can use this </a:t>
            </a:r>
            <a:r>
              <a:rPr lang="en-GB" sz="1800" b="1" strike="noStrike" spc="-1">
                <a:solidFill>
                  <a:srgbClr val="AD5B84"/>
                </a:solidFill>
                <a:latin typeface="Arial"/>
              </a:rPr>
              <a:t>OpenOffice Impress</a:t>
            </a:r>
            <a:r>
              <a:rPr lang="en-GB" sz="1800" b="1" strike="noStrike" spc="-1">
                <a:solidFill>
                  <a:srgbClr val="4E2169"/>
                </a:solidFill>
                <a:latin typeface="Arial"/>
              </a:rPr>
              <a:t> template for </a:t>
            </a:r>
            <a:endParaRPr lang="fr-FR" sz="1800" b="0" strike="noStrike" spc="-1">
              <a:latin typeface="Arial"/>
            </a:endParaRPr>
          </a:p>
          <a:p>
            <a:pPr>
              <a:lnSpc>
                <a:spcPct val="100000"/>
              </a:lnSpc>
            </a:pPr>
            <a:r>
              <a:rPr lang="en-GB" sz="1800" b="1" strike="noStrike" spc="-1">
                <a:solidFill>
                  <a:srgbClr val="4E2169"/>
                </a:solidFill>
                <a:latin typeface="Arial"/>
              </a:rPr>
              <a:t>your personal, educational and business presentations.</a:t>
            </a:r>
            <a:endParaRPr lang="fr-FR" sz="1800" b="0" strike="noStrike" spc="-1">
              <a:latin typeface="Arial"/>
            </a:endParaRPr>
          </a:p>
        </p:txBody>
      </p:sp>
      <p:sp>
        <p:nvSpPr>
          <p:cNvPr id="89" name="CustomShape 9"/>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nSpc>
                <a:spcPct val="100000"/>
              </a:lnSpc>
            </a:pPr>
            <a:r>
              <a:rPr lang="en-US" sz="2800" b="1" strike="noStrike" spc="-1">
                <a:solidFill>
                  <a:srgbClr val="4E2169"/>
                </a:solidFill>
                <a:latin typeface="Arial"/>
              </a:rPr>
              <a:t>Conditions of use</a:t>
            </a:r>
            <a:endParaRPr lang="fr-FR" sz="2800" b="0" strike="noStrike" spc="-1">
              <a:latin typeface="Arial"/>
            </a:endParaRPr>
          </a:p>
        </p:txBody>
      </p:sp>
      <p:sp>
        <p:nvSpPr>
          <p:cNvPr id="90" name="CustomShape 10"/>
          <p:cNvSpPr/>
          <p:nvPr/>
        </p:nvSpPr>
        <p:spPr>
          <a:xfrm>
            <a:off x="250920" y="4617360"/>
            <a:ext cx="2736720" cy="423000"/>
          </a:xfrm>
          <a:prstGeom prst="rect">
            <a:avLst/>
          </a:prstGeom>
          <a:gradFill rotWithShape="0">
            <a:gsLst>
              <a:gs pos="0">
                <a:srgbClr val="FFA7A4"/>
              </a:gs>
              <a:gs pos="100000">
                <a:srgbClr val="FFE5E5"/>
              </a:gs>
            </a:gsLst>
            <a:lin ang="16200000"/>
          </a:gradFill>
          <a:ln w="9360">
            <a:solidFill>
              <a:srgbClr val="BE4B48"/>
            </a:solidFill>
            <a:round/>
          </a:ln>
        </p:spPr>
        <p:style>
          <a:lnRef idx="0">
            <a:scrgbClr r="0" g="0" b="0"/>
          </a:lnRef>
          <a:fillRef idx="0">
            <a:scrgbClr r="0" g="0" b="0"/>
          </a:fillRef>
          <a:effectRef idx="0">
            <a:scrgbClr r="0" g="0" b="0"/>
          </a:effectRef>
          <a:fontRef idx="minor"/>
        </p:style>
      </p:sp>
      <p:sp>
        <p:nvSpPr>
          <p:cNvPr id="91" name="CustomShape 11"/>
          <p:cNvSpPr/>
          <p:nvPr/>
        </p:nvSpPr>
        <p:spPr>
          <a:xfrm>
            <a:off x="299880" y="3644640"/>
            <a:ext cx="2831760" cy="1338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0" strike="noStrike" spc="-1">
                <a:solidFill>
                  <a:srgbClr val="000000"/>
                </a:solidFill>
                <a:latin typeface="Calibri"/>
              </a:rPr>
              <a:t>The copyright statement we require you to include when you use our material is:</a:t>
            </a:r>
            <a:endParaRPr lang="fr-FR" sz="1600" b="0" strike="noStrike" spc="-1">
              <a:latin typeface="Arial"/>
            </a:endParaRPr>
          </a:p>
          <a:p>
            <a:br/>
            <a:r>
              <a:rPr lang="fr-FR" sz="1800" b="0" strike="noStrike" spc="-1">
                <a:solidFill>
                  <a:srgbClr val="C00000"/>
                </a:solidFill>
                <a:latin typeface="Calibri"/>
              </a:rPr>
              <a:t>© Copyright Showeet.com</a:t>
            </a:r>
            <a:endParaRPr lang="fr-FR" sz="1800" b="0" strike="noStrike" spc="-1">
              <a:latin typeface="Arial"/>
            </a:endParaRPr>
          </a:p>
        </p:txBody>
      </p:sp>
      <p:pic>
        <p:nvPicPr>
          <p:cNvPr id="92" name="Image 1"/>
          <p:cNvPicPr/>
          <p:nvPr/>
        </p:nvPicPr>
        <p:blipFill>
          <a:blip r:embed="rId15"/>
          <a:stretch/>
        </p:blipFill>
        <p:spPr>
          <a:xfrm>
            <a:off x="335160" y="5410440"/>
            <a:ext cx="2323800" cy="961560"/>
          </a:xfrm>
          <a:prstGeom prst="rect">
            <a:avLst/>
          </a:prstGeom>
          <a:ln w="0">
            <a:noFill/>
          </a:ln>
        </p:spPr>
      </p:pic>
      <p:sp>
        <p:nvSpPr>
          <p:cNvPr id="93" name="CustomShape 12"/>
          <p:cNvSpPr/>
          <p:nvPr/>
        </p:nvSpPr>
        <p:spPr>
          <a:xfrm>
            <a:off x="625680" y="6157440"/>
            <a:ext cx="1759680" cy="5472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r>
              <a:rPr lang="fr-FR" sz="1000" b="0" strike="noStrike" spc="-1">
                <a:solidFill>
                  <a:srgbClr val="000000"/>
                </a:solidFill>
                <a:latin typeface="Calibri"/>
                <a:hlinkClick r:id="rId16"/>
              </a:rPr>
              <a:t>http://www.showeet.com</a:t>
            </a:r>
            <a:endParaRPr lang="fr-FR" sz="1000" b="0" strike="noStrike" spc="-1">
              <a:latin typeface="Arial"/>
            </a:endParaRPr>
          </a:p>
          <a:p>
            <a:endParaRPr lang="fr-FR" sz="1000" b="0" strike="noStrike" spc="-1">
              <a:latin typeface="Arial"/>
            </a:endParaRPr>
          </a:p>
          <a:p>
            <a:r>
              <a:rPr lang="fr-FR" sz="1000" b="0" strike="noStrike" spc="-1">
                <a:solidFill>
                  <a:srgbClr val="000000"/>
                </a:solidFill>
                <a:latin typeface="Calibri"/>
              </a:rPr>
              <a:t>Contact: Showeet@ymail.com </a:t>
            </a:r>
            <a:endParaRPr lang="fr-FR" sz="1000" b="0" strike="noStrike" spc="-1">
              <a:latin typeface="Arial"/>
            </a:endParaRPr>
          </a:p>
        </p:txBody>
      </p:sp>
      <p:sp>
        <p:nvSpPr>
          <p:cNvPr id="94" name="CustomShape 13"/>
          <p:cNvSpPr/>
          <p:nvPr/>
        </p:nvSpPr>
        <p:spPr>
          <a:xfrm>
            <a:off x="3995640" y="1448280"/>
            <a:ext cx="4716000" cy="5134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1" strike="noStrike" spc="-1">
                <a:solidFill>
                  <a:srgbClr val="000000"/>
                </a:solidFill>
                <a:latin typeface="Calibri"/>
              </a:rPr>
              <a:t>With the use of this free </a:t>
            </a:r>
            <a:r>
              <a:rPr lang="en-US" sz="1600" b="1" strike="noStrike" spc="-1">
                <a:solidFill>
                  <a:srgbClr val="0070C0"/>
                </a:solidFill>
                <a:latin typeface="Calibri"/>
              </a:rPr>
              <a:t>template </a:t>
            </a:r>
            <a:r>
              <a:rPr lang="en-US" sz="1600" b="1" strike="noStrike" spc="-1">
                <a:solidFill>
                  <a:srgbClr val="000000"/>
                </a:solidFill>
                <a:latin typeface="Calibri"/>
              </a:rPr>
              <a:t>you accept the following use and license conditions.</a:t>
            </a:r>
            <a:endParaRPr lang="fr-FR" sz="1600" b="0" strike="noStrike" spc="-1">
              <a:latin typeface="Arial"/>
            </a:endParaRPr>
          </a:p>
          <a:p>
            <a:endParaRPr lang="fr-FR" sz="1600" b="0" strike="noStrike" spc="-1">
              <a:latin typeface="Arial"/>
            </a:endParaRPr>
          </a:p>
          <a:p>
            <a:r>
              <a:rPr lang="en-US" sz="1200" b="0" strike="noStrike" spc="-1">
                <a:solidFill>
                  <a:srgbClr val="000000"/>
                </a:solidFill>
                <a:latin typeface="Calibri"/>
              </a:rPr>
              <a:t>You</a:t>
            </a:r>
            <a:r>
              <a:rPr lang="fr-FR" sz="1200" b="0" strike="noStrike" spc="-1">
                <a:solidFill>
                  <a:srgbClr val="000000"/>
                </a:solidFill>
                <a:latin typeface="Calibri"/>
              </a:rPr>
              <a:t> are </a:t>
            </a:r>
            <a:r>
              <a:rPr lang="en-US" sz="1200" b="0" strike="noStrike" spc="-1">
                <a:solidFill>
                  <a:srgbClr val="000000"/>
                </a:solidFill>
                <a:latin typeface="Calibri"/>
              </a:rPr>
              <a:t>free</a:t>
            </a:r>
            <a:r>
              <a:rPr lang="fr-FR" sz="1200" b="0" strike="noStrike" spc="-1">
                <a:solidFill>
                  <a:srgbClr val="000000"/>
                </a:solidFill>
                <a:latin typeface="Calibri"/>
              </a:rPr>
              <a:t>:</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To Share</a:t>
            </a:r>
            <a:r>
              <a:rPr lang="en-US" sz="1200" b="0" strike="noStrike" spc="-1">
                <a:solidFill>
                  <a:srgbClr val="000000"/>
                </a:solidFill>
                <a:latin typeface="Calibri"/>
              </a:rPr>
              <a:t> — to copy, distribute and transmit the work</a:t>
            </a:r>
            <a:endParaRPr lang="fr-FR" sz="1200" b="0" strike="noStrike" spc="-1">
              <a:latin typeface="Arial"/>
            </a:endParaRPr>
          </a:p>
          <a:p>
            <a:r>
              <a:rPr lang="en-US" sz="1200" b="0" strike="noStrike" spc="-1">
                <a:solidFill>
                  <a:srgbClr val="000000"/>
                </a:solidFill>
                <a:latin typeface="Calibri"/>
              </a:rPr>
              <a:t>Under the following conditions:</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Attribution</a:t>
            </a:r>
            <a:r>
              <a:rPr lang="en-US" sz="1200" b="0" strike="noStrike" spc="-1">
                <a:solidFill>
                  <a:srgbClr val="000000"/>
                </a:solidFill>
                <a:latin typeface="Calibri"/>
              </a:rPr>
              <a:t> — You must attribute the work in the manner specified by the author or licensor (but not in any way that suggests that they endorse you or your use of the work).</a:t>
            </a:r>
            <a:endParaRPr lang="fr-FR" sz="1200" b="0" strike="noStrike" spc="-1">
              <a:latin typeface="Arial"/>
            </a:endParaRPr>
          </a:p>
          <a:p>
            <a:r>
              <a:rPr lang="en-US" sz="1400" b="1" strike="noStrike" spc="-1">
                <a:solidFill>
                  <a:srgbClr val="000000"/>
                </a:solidFill>
                <a:latin typeface="Calibri"/>
              </a:rPr>
              <a:t>No Derivative Works</a:t>
            </a:r>
            <a:r>
              <a:rPr lang="en-US" sz="1200" b="0" strike="noStrike" spc="-1">
                <a:solidFill>
                  <a:srgbClr val="000000"/>
                </a:solidFill>
                <a:latin typeface="Calibri"/>
              </a:rPr>
              <a:t> — You may not alter, transform, or build upon this work.</a:t>
            </a:r>
            <a:endParaRPr lang="fr-FR" sz="1200" b="0" strike="noStrike" spc="-1">
              <a:latin typeface="Arial"/>
            </a:endParaRPr>
          </a:p>
          <a:p>
            <a:endParaRPr lang="fr-FR" sz="1200" b="0" strike="noStrike" spc="-1">
              <a:latin typeface="Arial"/>
            </a:endParaRPr>
          </a:p>
          <a:p>
            <a:r>
              <a:rPr lang="en-US" sz="1050" b="0" strike="noStrike" spc="-1">
                <a:solidFill>
                  <a:srgbClr val="000000"/>
                </a:solidFill>
                <a:latin typeface="Calibri"/>
              </a:rPr>
              <a:t>For any  distribution, you must make clear to others the license terms of this work. The best way to do this is with a link to this web page: </a:t>
            </a:r>
            <a:r>
              <a:rPr lang="en-US" sz="1050" b="0" strike="noStrike" spc="-1">
                <a:solidFill>
                  <a:srgbClr val="000000"/>
                </a:solidFill>
                <a:latin typeface="Calibri"/>
                <a:hlinkClick r:id="rId17"/>
              </a:rPr>
              <a:t>http://www.showeet.com/terms-of-use/</a:t>
            </a:r>
            <a:r>
              <a:rPr lang="en-US" sz="1050" b="0" strike="noStrike" spc="-1">
                <a:solidFill>
                  <a:srgbClr val="000000"/>
                </a:solidFill>
                <a:latin typeface="Calibri"/>
              </a:rPr>
              <a:t> </a:t>
            </a:r>
            <a:br/>
            <a:br/>
            <a:r>
              <a:rPr lang="en-US" sz="1050" b="0" strike="noStrike" spc="-1">
                <a:solidFill>
                  <a:srgbClr val="000000"/>
                </a:solidFill>
                <a:latin typeface="Calibri"/>
              </a:rPr>
              <a:t>Any of the conditions can be waived if you get permission from showeet.com</a:t>
            </a:r>
            <a:endParaRPr lang="fr-FR" sz="1050" b="0" strike="noStrike" spc="-1">
              <a:latin typeface="Arial"/>
            </a:endParaRPr>
          </a:p>
          <a:p>
            <a:r>
              <a:rPr lang="en-US" sz="1050" b="0" strike="noStrike" spc="-1">
                <a:solidFill>
                  <a:srgbClr val="000000"/>
                </a:solidFill>
                <a:latin typeface="Calibri"/>
              </a:rPr>
              <a:t>In no event shall </a:t>
            </a:r>
            <a:r>
              <a:rPr lang="en-US" sz="1050" b="0" u="sng" strike="noStrike" spc="-1">
                <a:solidFill>
                  <a:srgbClr val="000000"/>
                </a:solidFill>
                <a:uFillTx/>
                <a:latin typeface="Calibri"/>
              </a:rPr>
              <a:t>Showeet.com</a:t>
            </a:r>
            <a:r>
              <a:rPr lang="en-US" sz="1050" b="0" strike="noStrike" spc="-1">
                <a:solidFill>
                  <a:srgbClr val="000000"/>
                </a:solidFill>
                <a:latin typeface="Calibri"/>
              </a:rPr>
              <a:t> be liable for any indirect, special or consequential damages arising out of or in connection with the use of the template, diagram or map.</a:t>
            </a:r>
            <a:endParaRPr lang="fr-FR" sz="1050" b="0" strike="noStrike" spc="-1">
              <a:latin typeface="Arial"/>
            </a:endParaRPr>
          </a:p>
        </p:txBody>
      </p:sp>
      <p:pic>
        <p:nvPicPr>
          <p:cNvPr id="95" name="Image 94"/>
          <p:cNvPicPr/>
          <p:nvPr/>
        </p:nvPicPr>
        <p:blipFill>
          <a:blip r:embed="rId18"/>
          <a:stretch/>
        </p:blipFill>
        <p:spPr>
          <a:xfrm>
            <a:off x="3732840" y="971640"/>
            <a:ext cx="1798200" cy="435960"/>
          </a:xfrm>
          <a:prstGeom prst="rect">
            <a:avLst/>
          </a:prstGeom>
          <a:ln w="0">
            <a:noFill/>
          </a:ln>
        </p:spPr>
      </p:pic>
      <p:pic>
        <p:nvPicPr>
          <p:cNvPr id="96" name="Image 95"/>
          <p:cNvPicPr/>
          <p:nvPr/>
        </p:nvPicPr>
        <p:blipFill>
          <a:blip r:embed="rId19"/>
          <a:stretch/>
        </p:blipFill>
        <p:spPr>
          <a:xfrm>
            <a:off x="3616560" y="3693960"/>
            <a:ext cx="303120" cy="9676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35006" y="4149000"/>
            <a:ext cx="8380674" cy="1469520"/>
          </a:xfrm>
          <a:prstGeom prst="rect">
            <a:avLst/>
          </a:prstGeom>
          <a:noFill/>
          <a:ln w="0">
            <a:noFill/>
          </a:ln>
        </p:spPr>
        <p:txBody>
          <a:bodyPr lIns="0" tIns="0" rIns="0" bIns="0" anchor="ctr">
            <a:noAutofit/>
          </a:bodyPr>
          <a:lstStyle/>
          <a:p>
            <a:pPr algn="r"/>
            <a:r>
              <a:rPr lang="fr-FR" sz="4400" spc="-1" dirty="0">
                <a:solidFill>
                  <a:srgbClr val="376092"/>
                </a:solidFill>
                <a:latin typeface="Arial"/>
              </a:rPr>
              <a:t>Bases de données</a:t>
            </a:r>
            <a:br>
              <a:rPr dirty="0"/>
            </a:br>
            <a:r>
              <a:rPr lang="fr-FR" sz="4400" b="0" strike="noStrike" spc="-1" dirty="0">
                <a:solidFill>
                  <a:srgbClr val="376092"/>
                </a:solidFill>
                <a:latin typeface="Arial"/>
              </a:rPr>
              <a:t>MySQL – jointure, index, tri</a:t>
            </a:r>
            <a:endParaRPr lang="en-US" sz="4400" b="0" strike="noStrike" spc="-1" dirty="0">
              <a:solidFill>
                <a:srgbClr val="376092"/>
              </a:solidFill>
              <a:latin typeface="Arial"/>
            </a:endParaRPr>
          </a:p>
        </p:txBody>
      </p:sp>
      <p:sp>
        <p:nvSpPr>
          <p:cNvPr id="134" name="TextShape 2"/>
          <p:cNvSpPr txBox="1"/>
          <p:nvPr/>
        </p:nvSpPr>
        <p:spPr>
          <a:xfrm>
            <a:off x="1043640" y="5733360"/>
            <a:ext cx="7772040" cy="923760"/>
          </a:xfrm>
          <a:prstGeom prst="rect">
            <a:avLst/>
          </a:prstGeom>
          <a:noFill/>
          <a:ln w="0">
            <a:noFill/>
          </a:ln>
        </p:spPr>
        <p:txBody>
          <a:bodyPr lIns="0" tIns="0" rIns="0" bIns="0">
            <a:noAutofit/>
          </a:bodyPr>
          <a:lstStyle/>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CCI Campus</a:t>
            </a:r>
            <a:endParaRPr lang="en-US" sz="2400" b="0" strike="noStrike" spc="-1" dirty="0">
              <a:solidFill>
                <a:srgbClr val="999999"/>
              </a:solidFill>
              <a:latin typeface="Arial"/>
            </a:endParaRPr>
          </a:p>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Philippe Schlegel</a:t>
            </a:r>
            <a:endParaRPr lang="en-US" sz="2400" b="0" strike="noStrike" spc="-1" dirty="0">
              <a:solidFill>
                <a:srgbClr val="999999"/>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Jointure à gauche / jointure à droite - exemple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Nous cherchons à sélectionner les romans et afficher le numéro de la série s’il existe.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Notons les différences entre une jointure interne et une jointure externe.</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970022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Jointure naturelle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 jointure naturelle est du même type que la jointure interne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jointure naturelle se base sur les noms de colonne pour fabriquer l’association.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syntaxe de la jointure naturelle est la suivante :</a:t>
            </a:r>
          </a:p>
          <a:p>
            <a:pPr marL="108000">
              <a:spcAft>
                <a:spcPts val="1060"/>
              </a:spcAft>
              <a:buClr>
                <a:srgbClr val="000000"/>
              </a:buClr>
              <a:buSzPct val="45000"/>
            </a:pPr>
            <a:r>
              <a:rPr lang="fr-FR" sz="2400" spc="-1" dirty="0">
                <a:latin typeface="Arial"/>
              </a:rPr>
              <a:t>SELECT &lt;colonnes ou *&gt; </a:t>
            </a:r>
          </a:p>
          <a:p>
            <a:pPr marL="108000">
              <a:spcAft>
                <a:spcPts val="1060"/>
              </a:spcAft>
              <a:buClr>
                <a:srgbClr val="000000"/>
              </a:buClr>
              <a:buSzPct val="45000"/>
            </a:pPr>
            <a:r>
              <a:rPr lang="fr-FR" sz="2400" spc="-1" dirty="0">
                <a:latin typeface="Arial"/>
              </a:rPr>
              <a:t>FROM TABLE1</a:t>
            </a:r>
          </a:p>
          <a:p>
            <a:pPr marL="108000">
              <a:spcAft>
                <a:spcPts val="1060"/>
              </a:spcAft>
              <a:buClr>
                <a:srgbClr val="000000"/>
              </a:buClr>
              <a:buSzPct val="45000"/>
            </a:pPr>
            <a:r>
              <a:rPr lang="fr-FR" sz="2400" spc="-1" dirty="0">
                <a:latin typeface="Arial"/>
              </a:rPr>
              <a:t>NATURAL JOIN TABLE2;</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705020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Jointure naturelle - exemple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 première chose à vérifier est que les colonnes ont bien le même nom.</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Reprenons l’exemple qui permet de savoir si un ouvrage est dans une série et voyons s’il est possible d’utiliser une jointure naturelle.</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119470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Sous-requête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Une sous requête ou requête imbriquée permet de réutiliser le résultat d’une requête de sélection dans une autre requête.</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Une sous-requête ne se limite pas à l’utilisation dans une sélection.</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On peut utiliser une sous-requête dans une mise à jour, une suppression et dans une insertion.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Une sous requête est majoritairement introduite par le mot clé « in ».</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Il est possible de définir des alias sur les tables grâce à l’instruction « as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782119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Sous-requête – le mot clé « in »</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 in » permet de parcourir une liste d’éléments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A la différence de l’égalité stricte, le mot clé « in » permet de savoir si un élément se trouve dans une liste d’éléments.</a:t>
            </a:r>
          </a:p>
          <a:p>
            <a:pPr marL="108000">
              <a:spcAft>
                <a:spcPts val="1060"/>
              </a:spcAft>
              <a:buClr>
                <a:srgbClr val="000000"/>
              </a:buClr>
              <a:buSzPct val="45000"/>
            </a:pPr>
            <a:r>
              <a:rPr lang="fr-FR" sz="2400" spc="-1" dirty="0">
                <a:latin typeface="Arial"/>
              </a:rPr>
              <a:t>SELECT * FROM TABLE </a:t>
            </a:r>
          </a:p>
          <a:p>
            <a:pPr marL="108000">
              <a:spcAft>
                <a:spcPts val="1060"/>
              </a:spcAft>
              <a:buClr>
                <a:srgbClr val="000000"/>
              </a:buClr>
              <a:buSzPct val="45000"/>
            </a:pPr>
            <a:r>
              <a:rPr lang="fr-FR" sz="2400" spc="-1" dirty="0">
                <a:latin typeface="Arial"/>
              </a:rPr>
              <a:t>WHERE col in (‘arg1’, ‘arg2’);</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sous-requête doit donc fournir une liste d’éléments de même nature que l’élément que l’on essaie de comparer.</a:t>
            </a:r>
          </a:p>
          <a:p>
            <a:pPr marL="108000">
              <a:spcAft>
                <a:spcPts val="1060"/>
              </a:spcAft>
              <a:buClr>
                <a:srgbClr val="000000"/>
              </a:buClr>
              <a:buSzPct val="45000"/>
            </a:pPr>
            <a:r>
              <a:rPr lang="fr-FR" sz="2400" b="0" strike="noStrike" spc="-1" dirty="0">
                <a:solidFill>
                  <a:srgbClr val="376092"/>
                </a:solidFill>
                <a:latin typeface="Arial"/>
              </a:rPr>
              <a:t> </a:t>
            </a:r>
            <a:r>
              <a:rPr lang="fr-FR" sz="2400" spc="-1" dirty="0">
                <a:latin typeface="Arial"/>
              </a:rPr>
              <a:t>SELECT * FROM TABLE </a:t>
            </a:r>
          </a:p>
          <a:p>
            <a:pPr marL="108000">
              <a:spcAft>
                <a:spcPts val="1060"/>
              </a:spcAft>
              <a:buClr>
                <a:srgbClr val="000000"/>
              </a:buClr>
              <a:buSzPct val="45000"/>
            </a:pPr>
            <a:r>
              <a:rPr lang="fr-FR" sz="2400" spc="-1" dirty="0">
                <a:latin typeface="Arial"/>
              </a:rPr>
              <a:t>WHERE col in (SELECT col1 FROM TABLE2);</a:t>
            </a:r>
          </a:p>
          <a:p>
            <a:pPr marL="108000">
              <a:spcAft>
                <a:spcPts val="1060"/>
              </a:spcAft>
              <a:buClr>
                <a:srgbClr val="000000"/>
              </a:buClr>
              <a:buSzPct val="45000"/>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868296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Sous-requête - exemple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Pour l’utilisation de « in » commençons par chercher tous les romans dont l’auteur est « JRR Tolkien » ou « JK Rowling »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Cherchons également la liste des romans parus en 1954, 1955 et 1999.</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Nous allons retrouver la notion de jointure en sélectionnant tous les </a:t>
            </a:r>
            <a:r>
              <a:rPr lang="fr-FR" sz="2400" spc="-1" dirty="0" err="1">
                <a:solidFill>
                  <a:srgbClr val="376092"/>
                </a:solidFill>
                <a:latin typeface="Arial"/>
              </a:rPr>
              <a:t>code_ISBN</a:t>
            </a:r>
            <a:r>
              <a:rPr lang="fr-FR" sz="2400" spc="-1" dirty="0">
                <a:solidFill>
                  <a:srgbClr val="376092"/>
                </a:solidFill>
                <a:latin typeface="Arial"/>
              </a:rPr>
              <a:t> contenus dans la table </a:t>
            </a:r>
            <a:r>
              <a:rPr lang="fr-FR" sz="2400" spc="-1" dirty="0" err="1">
                <a:solidFill>
                  <a:srgbClr val="376092"/>
                </a:solidFill>
                <a:latin typeface="Arial"/>
              </a:rPr>
              <a:t>estdans</a:t>
            </a:r>
            <a:r>
              <a:rPr lang="fr-FR" sz="2400" spc="-1" dirty="0">
                <a:solidFill>
                  <a:srgbClr val="376092"/>
                </a:solidFill>
                <a:latin typeface="Arial"/>
              </a:rPr>
              <a:t> puis en sélectionnant tous les romans dont l’identifiant est dans cette liste.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maintenant possible d’inverser cette condition avec l’opérateur « not in »</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018620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Sous-requête - exemple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Pour l’utilisation de « in » commençons par chercher tous les romans dont l’auteur est « JRR Tolkien » ou « JK Rowling »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Cherchons également la liste des romans parus en 1954, 1955 et 1999.</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Nous allons retrouver la notion de jointure en sélectionnant tous les </a:t>
            </a:r>
            <a:r>
              <a:rPr lang="fr-FR" sz="2400" spc="-1" dirty="0" err="1">
                <a:solidFill>
                  <a:srgbClr val="376092"/>
                </a:solidFill>
                <a:latin typeface="Arial"/>
              </a:rPr>
              <a:t>code_ISBN</a:t>
            </a:r>
            <a:r>
              <a:rPr lang="fr-FR" sz="2400" spc="-1" dirty="0">
                <a:solidFill>
                  <a:srgbClr val="376092"/>
                </a:solidFill>
                <a:latin typeface="Arial"/>
              </a:rPr>
              <a:t> contenus dans la table </a:t>
            </a:r>
            <a:r>
              <a:rPr lang="fr-FR" sz="2400" spc="-1" dirty="0" err="1">
                <a:solidFill>
                  <a:srgbClr val="376092"/>
                </a:solidFill>
                <a:latin typeface="Arial"/>
              </a:rPr>
              <a:t>estdans</a:t>
            </a:r>
            <a:r>
              <a:rPr lang="fr-FR" sz="2400" spc="-1" dirty="0">
                <a:solidFill>
                  <a:srgbClr val="376092"/>
                </a:solidFill>
                <a:latin typeface="Arial"/>
              </a:rPr>
              <a:t> puis en sélectionnant tous les romans dont l’identifiant est dans cette liste.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maintenant possible d’inverser cette condition avec l’opérateur « not in »</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078175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Sous-requête - complément</a:t>
            </a:r>
            <a:endParaRPr lang="en-US" sz="3200" b="0" strike="noStrike" spc="-1" dirty="0">
              <a:solidFill>
                <a:srgbClr val="376092"/>
              </a:solidFill>
              <a:latin typeface="Arial"/>
            </a:endParaRPr>
          </a:p>
        </p:txBody>
      </p:sp>
      <p:sp>
        <p:nvSpPr>
          <p:cNvPr id="140" name="TextShape 2"/>
          <p:cNvSpPr txBox="1"/>
          <p:nvPr/>
        </p:nvSpPr>
        <p:spPr>
          <a:xfrm>
            <a:off x="457200" y="1251751"/>
            <a:ext cx="8229240" cy="4874009"/>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Une sous-requête peut utiliser une information de la requête principale.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existe également les instructions « </a:t>
            </a:r>
            <a:r>
              <a:rPr lang="fr-FR" sz="2400" spc="-1" dirty="0" err="1">
                <a:solidFill>
                  <a:srgbClr val="376092"/>
                </a:solidFill>
                <a:latin typeface="Arial"/>
              </a:rPr>
              <a:t>exists</a:t>
            </a:r>
            <a:r>
              <a:rPr lang="fr-FR" sz="2400" spc="-1" dirty="0">
                <a:solidFill>
                  <a:srgbClr val="376092"/>
                </a:solidFill>
                <a:latin typeface="Arial"/>
              </a:rPr>
              <a:t> » et « not </a:t>
            </a:r>
            <a:r>
              <a:rPr lang="fr-FR" sz="2400" spc="-1" dirty="0" err="1">
                <a:solidFill>
                  <a:srgbClr val="376092"/>
                </a:solidFill>
                <a:latin typeface="Arial"/>
              </a:rPr>
              <a:t>exists</a:t>
            </a:r>
            <a:r>
              <a:rPr lang="fr-FR" sz="2400" spc="-1" dirty="0">
                <a:solidFill>
                  <a:srgbClr val="376092"/>
                </a:solidFill>
                <a:latin typeface="Arial"/>
              </a:rPr>
              <a:t> » qui permettent de renvoyer un booléen en fonction du retour d’une sous-requête. </a:t>
            </a:r>
          </a:p>
          <a:p>
            <a:pPr marL="108000">
              <a:spcAft>
                <a:spcPts val="1060"/>
              </a:spcAft>
              <a:buClr>
                <a:srgbClr val="000000"/>
              </a:buClr>
              <a:buSzPct val="45000"/>
            </a:pPr>
            <a:r>
              <a:rPr lang="fr-FR" sz="2400" spc="-1" dirty="0">
                <a:latin typeface="Arial"/>
              </a:rPr>
              <a:t>Select * </a:t>
            </a:r>
            <a:r>
              <a:rPr lang="fr-FR" sz="2400" spc="-1" dirty="0" err="1">
                <a:latin typeface="Arial"/>
              </a:rPr>
              <a:t>from</a:t>
            </a:r>
            <a:r>
              <a:rPr lang="fr-FR" sz="2400" spc="-1" dirty="0">
                <a:latin typeface="Arial"/>
              </a:rPr>
              <a:t> Table1</a:t>
            </a:r>
          </a:p>
          <a:p>
            <a:pPr marL="108000">
              <a:spcAft>
                <a:spcPts val="1060"/>
              </a:spcAft>
              <a:buClr>
                <a:srgbClr val="000000"/>
              </a:buClr>
              <a:buSzPct val="45000"/>
            </a:pPr>
            <a:r>
              <a:rPr lang="fr-FR" sz="2400" spc="-1" dirty="0" err="1">
                <a:latin typeface="Arial"/>
              </a:rPr>
              <a:t>Where</a:t>
            </a:r>
            <a:r>
              <a:rPr lang="fr-FR" sz="2400" spc="-1" dirty="0">
                <a:latin typeface="Arial"/>
              </a:rPr>
              <a:t> </a:t>
            </a:r>
            <a:r>
              <a:rPr lang="fr-FR" sz="2400" spc="-1" dirty="0" err="1">
                <a:latin typeface="Arial"/>
              </a:rPr>
              <a:t>exists</a:t>
            </a:r>
            <a:r>
              <a:rPr lang="fr-FR" sz="2400" spc="-1" dirty="0">
                <a:latin typeface="Arial"/>
              </a:rPr>
              <a:t> (</a:t>
            </a:r>
          </a:p>
          <a:p>
            <a:pPr marL="108000">
              <a:spcAft>
                <a:spcPts val="1060"/>
              </a:spcAft>
              <a:buClr>
                <a:srgbClr val="000000"/>
              </a:buClr>
              <a:buSzPct val="45000"/>
            </a:pPr>
            <a:r>
              <a:rPr lang="fr-FR" sz="2400" spc="-1" dirty="0">
                <a:latin typeface="Arial"/>
              </a:rPr>
              <a:t>	select * </a:t>
            </a:r>
            <a:r>
              <a:rPr lang="fr-FR" sz="2400" spc="-1" dirty="0" err="1">
                <a:latin typeface="Arial"/>
              </a:rPr>
              <a:t>from</a:t>
            </a:r>
            <a:r>
              <a:rPr lang="fr-FR" sz="2400" spc="-1" dirty="0">
                <a:latin typeface="Arial"/>
              </a:rPr>
              <a:t> table2 </a:t>
            </a:r>
            <a:r>
              <a:rPr lang="fr-FR" sz="2400" spc="-1" dirty="0" err="1">
                <a:latin typeface="Arial"/>
              </a:rPr>
              <a:t>where</a:t>
            </a:r>
            <a:r>
              <a:rPr lang="fr-FR" sz="2400" spc="-1" dirty="0">
                <a:latin typeface="Arial"/>
              </a:rPr>
              <a:t> table2.col1 = table1.col1</a:t>
            </a:r>
          </a:p>
          <a:p>
            <a:pPr marL="108000">
              <a:spcAft>
                <a:spcPts val="1060"/>
              </a:spcAft>
              <a:buClr>
                <a:srgbClr val="000000"/>
              </a:buClr>
              <a:buSzPct val="45000"/>
            </a:pPr>
            <a:r>
              <a:rPr lang="fr-FR" sz="2400" spc="-1" dirty="0">
                <a:latin typeface="Arial"/>
              </a:rPr>
              <a: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Réécrivons la requête de sélection des romans appartenant à une série à l’aide de l’instruction </a:t>
            </a:r>
            <a:r>
              <a:rPr lang="fr-FR" sz="2400" spc="-1" dirty="0" err="1">
                <a:solidFill>
                  <a:srgbClr val="376092"/>
                </a:solidFill>
                <a:latin typeface="Arial"/>
              </a:rPr>
              <a:t>exists</a:t>
            </a:r>
            <a:r>
              <a:rPr lang="fr-FR" sz="2400" spc="-1" dirty="0">
                <a:solidFill>
                  <a:srgbClr val="376092"/>
                </a:solidFill>
                <a:latin typeface="Arial"/>
              </a:rPr>
              <a:t>.</a:t>
            </a:r>
          </a:p>
          <a:p>
            <a:pPr marL="108000">
              <a:spcAft>
                <a:spcPts val="1060"/>
              </a:spcAft>
              <a:buClr>
                <a:srgbClr val="000000"/>
              </a:buClr>
              <a:buSzPct val="45000"/>
            </a:pPr>
            <a:endParaRPr lang="fr-FR" sz="2400" spc="-1" dirty="0">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4112765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Opérations ensemblistes</a:t>
            </a:r>
            <a:endParaRPr lang="en-US" sz="3200" b="0" strike="noStrike" spc="-1" dirty="0">
              <a:solidFill>
                <a:srgbClr val="376092"/>
              </a:solidFill>
              <a:latin typeface="Arial"/>
            </a:endParaRPr>
          </a:p>
        </p:txBody>
      </p:sp>
      <p:sp>
        <p:nvSpPr>
          <p:cNvPr id="140" name="TextShape 2"/>
          <p:cNvSpPr txBox="1"/>
          <p:nvPr/>
        </p:nvSpPr>
        <p:spPr>
          <a:xfrm>
            <a:off x="457200" y="1251751"/>
            <a:ext cx="8229240" cy="4874009"/>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Les opérations ensemblistes sont celles définies en algèbre relationnelle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UNION : Créer une sélection en ajoutant le résultat de plusieurs sélections</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INTERSECT : Créer une sélection qui regroupe ce qui est commun à plusieurs sélections.</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EXCEPT : Enlève d’une sélection les éléments contenus dans une autre sélection.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syntaxe est facile, il suffit d’utiliser l’instruction voulue entre 2 requêtes existantes.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Seul UNION est une commande dans MySQL, les autres instruction font parti de SQL mais pas de MySQL.</a:t>
            </a:r>
          </a:p>
          <a:p>
            <a:pPr marL="108000">
              <a:spcAft>
                <a:spcPts val="1060"/>
              </a:spcAft>
              <a:buClr>
                <a:srgbClr val="000000"/>
              </a:buClr>
              <a:buSzPct val="45000"/>
            </a:pPr>
            <a:endParaRPr lang="fr-FR" sz="2400" spc="-1" dirty="0">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433347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Opérations ensemblistes - exemples</a:t>
            </a:r>
            <a:endParaRPr lang="en-US" sz="3200" b="0" strike="noStrike" spc="-1" dirty="0">
              <a:solidFill>
                <a:srgbClr val="376092"/>
              </a:solidFill>
              <a:latin typeface="Arial"/>
            </a:endParaRPr>
          </a:p>
        </p:txBody>
      </p:sp>
      <p:sp>
        <p:nvSpPr>
          <p:cNvPr id="140" name="TextShape 2"/>
          <p:cNvSpPr txBox="1"/>
          <p:nvPr/>
        </p:nvSpPr>
        <p:spPr>
          <a:xfrm>
            <a:off x="457200" y="1251751"/>
            <a:ext cx="8229240" cy="4874009"/>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Nous voulons lister tous les romans d’Isaac Asimov ainsi que tous les romans sortis en 1999.</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Imaginons un moyen d’écrire l’instruction INTERSECT en MySQL. Par exemple, nous voulons tous les romans de JK Rowling et à la fois tous les romans sortis en 1999.</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Imaginons un moyen d’écrire l’instruction EXCEPT en MySQL. Par exemple, parmi tous les romans de JK Rowling, nous voulons tous ceux qui ne sont pas sortie en 1999.</a:t>
            </a:r>
          </a:p>
          <a:p>
            <a:pPr marL="108000">
              <a:spcAft>
                <a:spcPts val="1060"/>
              </a:spcAft>
              <a:buClr>
                <a:srgbClr val="000000"/>
              </a:buClr>
              <a:buSzPct val="45000"/>
            </a:pPr>
            <a:endParaRPr lang="fr-FR" sz="2400" spc="-1" dirty="0">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656455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Base </a:t>
            </a:r>
            <a:r>
              <a:rPr lang="fr-FR" sz="3200" b="0" strike="noStrike" spc="-1" dirty="0">
                <a:solidFill>
                  <a:srgbClr val="376092"/>
                </a:solidFill>
                <a:latin typeface="Arial"/>
              </a:rPr>
              <a:t>de données</a:t>
            </a:r>
            <a:endParaRPr lang="en-US" sz="3200" b="0" strike="noStrike" spc="-1" dirty="0">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Utilisation de  MySQL</a:t>
            </a:r>
            <a:endParaRPr lang="en-US" sz="2400" spc="-1" dirty="0">
              <a:solidFill>
                <a:srgbClr val="376092"/>
              </a:solidFill>
              <a:latin typeface="Arial"/>
            </a:endParaRPr>
          </a:p>
          <a:p>
            <a:pPr marL="889200" lvl="2" indent="-324000">
              <a:spcAft>
                <a:spcPts val="1060"/>
              </a:spcAft>
              <a:buClr>
                <a:srgbClr val="000000"/>
              </a:buClr>
              <a:buSzPct val="45000"/>
              <a:buFont typeface="Wingdings" charset="2"/>
              <a:buChar char=""/>
            </a:pPr>
            <a:r>
              <a:rPr lang="fr-FR" sz="2400" spc="-1" dirty="0">
                <a:solidFill>
                  <a:srgbClr val="376092"/>
                </a:solidFill>
                <a:latin typeface="Arial"/>
              </a:rPr>
              <a:t>Jointures, sous-requêtes et opérations ensemblistes</a:t>
            </a:r>
            <a:endParaRPr lang="en-US" sz="2400" spc="-1" dirty="0">
              <a:solidFill>
                <a:srgbClr val="376092"/>
              </a:solidFill>
              <a:latin typeface="Arial"/>
            </a:endParaRPr>
          </a:p>
          <a:p>
            <a:pPr marL="889200" lvl="2" indent="-324000">
              <a:spcAft>
                <a:spcPts val="1060"/>
              </a:spcAft>
              <a:buClr>
                <a:srgbClr val="000000"/>
              </a:buClr>
              <a:buSzPct val="45000"/>
              <a:buFont typeface="Wingdings" charset="2"/>
              <a:buChar char=""/>
            </a:pPr>
            <a:r>
              <a:rPr lang="fr-FR" sz="2400" spc="-1" dirty="0">
                <a:solidFill>
                  <a:srgbClr val="376092"/>
                </a:solidFill>
                <a:latin typeface="Arial"/>
              </a:rPr>
              <a:t>Index</a:t>
            </a:r>
            <a:endParaRPr lang="en-US" sz="2400" spc="-1" dirty="0">
              <a:solidFill>
                <a:srgbClr val="376092"/>
              </a:solidFill>
              <a:latin typeface="Arial"/>
            </a:endParaRPr>
          </a:p>
          <a:p>
            <a:pPr marL="889200" lvl="2" indent="-324000">
              <a:spcAft>
                <a:spcPts val="1060"/>
              </a:spcAft>
              <a:buClr>
                <a:srgbClr val="000000"/>
              </a:buClr>
              <a:buSzPct val="45000"/>
              <a:buFont typeface="Wingdings" charset="2"/>
              <a:buChar char=""/>
            </a:pPr>
            <a:r>
              <a:rPr lang="fr-FR" sz="2400" spc="-1" dirty="0">
                <a:solidFill>
                  <a:srgbClr val="376092"/>
                </a:solidFill>
                <a:latin typeface="Arial"/>
              </a:rPr>
              <a:t>Tri et regroupement</a:t>
            </a:r>
          </a:p>
          <a:p>
            <a:pPr marL="889200" lvl="2" indent="-324000">
              <a:spcAft>
                <a:spcPts val="1060"/>
              </a:spcAft>
              <a:buClr>
                <a:srgbClr val="000000"/>
              </a:buClr>
              <a:buSzPct val="45000"/>
              <a:buFont typeface="Wingdings" charset="2"/>
              <a:buChar char=""/>
            </a:pPr>
            <a:r>
              <a:rPr lang="fr-FR" sz="2400" spc="-1" dirty="0">
                <a:solidFill>
                  <a:srgbClr val="376092"/>
                </a:solidFill>
                <a:latin typeface="Arial"/>
              </a:rPr>
              <a:t>Fonctions essentielles</a:t>
            </a:r>
          </a:p>
          <a:p>
            <a:pPr marL="889200" lvl="2" indent="-324000">
              <a:spcAft>
                <a:spcPts val="1060"/>
              </a:spcAft>
              <a:buClr>
                <a:srgbClr val="000000"/>
              </a:buClr>
              <a:buSzPct val="45000"/>
              <a:buFont typeface="Wingdings" charset="2"/>
              <a:buChar char=""/>
            </a:pPr>
            <a:r>
              <a:rPr lang="fr-FR" sz="2400" spc="-1" dirty="0">
                <a:solidFill>
                  <a:srgbClr val="376092"/>
                </a:solidFill>
                <a:latin typeface="Arial"/>
              </a:rPr>
              <a:t>Quelques cas concrets.</a:t>
            </a:r>
            <a:endParaRPr lang="en-US" sz="2400" spc="-1" dirty="0">
              <a:solidFill>
                <a:srgbClr val="376092"/>
              </a:solidFill>
              <a:latin typeface="Arial"/>
            </a:endParaRPr>
          </a:p>
          <a:p>
            <a:pPr marL="889200" lvl="2" indent="-324000">
              <a:spcAft>
                <a:spcPts val="1060"/>
              </a:spcAft>
              <a:buClr>
                <a:srgbClr val="000000"/>
              </a:buClr>
              <a:buSzPct val="45000"/>
              <a:buFont typeface="Wingdings" charset="2"/>
              <a:buChar char=""/>
            </a:pPr>
            <a:r>
              <a:rPr lang="fr-FR" sz="2400" spc="-1" dirty="0">
                <a:solidFill>
                  <a:srgbClr val="376092"/>
                </a:solidFill>
                <a:latin typeface="Arial"/>
              </a:rPr>
              <a:t>Questions et ressentis.</a:t>
            </a:r>
            <a:endParaRPr lang="en-US" sz="2400" spc="-1" dirty="0">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Index</a:t>
            </a:r>
            <a:endParaRPr lang="en-US" sz="3200" b="0" strike="noStrike" spc="-1" dirty="0">
              <a:solidFill>
                <a:srgbClr val="376092"/>
              </a:solidFill>
              <a:latin typeface="Arial"/>
            </a:endParaRPr>
          </a:p>
        </p:txBody>
      </p:sp>
      <p:sp>
        <p:nvSpPr>
          <p:cNvPr id="140" name="TextShape 2"/>
          <p:cNvSpPr txBox="1"/>
          <p:nvPr/>
        </p:nvSpPr>
        <p:spPr>
          <a:xfrm>
            <a:off x="457200" y="1544715"/>
            <a:ext cx="8229240" cy="458104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 index est une structure qui ordonne la liste des éléments sur lesquels il porte.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Les clés primaires et étrangères sont par leur nature considérés comme des index.</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Les index correctement utilisés permettent un accès plus rapide aux données.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Ils sont comme des annuaires qui nous permettent de retrouver plus vite l’information dont nous avons besoin.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Si vous vous représentez un tableau dans un tableur, on ne peut pas trier toutes les colonnes en même temps. Cela devient possible avec un index. </a:t>
            </a:r>
            <a:endParaRPr lang="fr-FR" sz="2400" spc="-1" dirty="0">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506253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Index – Pourquoi ne pas en mettre sur chaque colonne ?</a:t>
            </a:r>
            <a:endParaRPr lang="en-US" sz="3200" b="0" strike="noStrike" spc="-1" dirty="0">
              <a:solidFill>
                <a:srgbClr val="376092"/>
              </a:solidFill>
              <a:latin typeface="Arial"/>
            </a:endParaRPr>
          </a:p>
        </p:txBody>
      </p:sp>
      <p:sp>
        <p:nvSpPr>
          <p:cNvPr id="140" name="TextShape 2"/>
          <p:cNvSpPr txBox="1"/>
          <p:nvPr/>
        </p:nvSpPr>
        <p:spPr>
          <a:xfrm>
            <a:off x="457200" y="1544715"/>
            <a:ext cx="8229240" cy="458104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 mise en place d’un index doit être évalué au mieux.</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Si un index permet d’accélérer une recherche sur une colonne bien précise, il va ralentir les ordres de mise à jour de la table.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En effet, chaque mise à jour suppression ou insertion d’une ligne dans la table va avoir un impact sur tous les index concernés.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Les index sont comme des annuaires qu’il faut reconstituer à chaque fois que le contenu change.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De plus, les index prennent de la place en mémoire.</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036686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Index – Exemple</a:t>
            </a:r>
            <a:endParaRPr lang="en-US" sz="3200" b="0" strike="noStrike" spc="-1" dirty="0">
              <a:solidFill>
                <a:srgbClr val="376092"/>
              </a:solidFill>
              <a:latin typeface="Arial"/>
            </a:endParaRPr>
          </a:p>
        </p:txBody>
      </p:sp>
      <p:sp>
        <p:nvSpPr>
          <p:cNvPr id="140" name="TextShape 2"/>
          <p:cNvSpPr txBox="1"/>
          <p:nvPr/>
        </p:nvSpPr>
        <p:spPr>
          <a:xfrm>
            <a:off x="457200" y="1544715"/>
            <a:ext cx="8229240" cy="458104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possible d’ajouter un index en modifiant une table :</a:t>
            </a:r>
          </a:p>
          <a:p>
            <a:pPr marL="108000">
              <a:spcAft>
                <a:spcPts val="1060"/>
              </a:spcAft>
              <a:buClr>
                <a:srgbClr val="000000"/>
              </a:buClr>
              <a:buSzPct val="45000"/>
            </a:pPr>
            <a:r>
              <a:rPr lang="fr-FR" sz="2400" spc="-1" dirty="0">
                <a:latin typeface="Arial"/>
              </a:rPr>
              <a:t>ALTER TABLE &lt;</a:t>
            </a:r>
            <a:r>
              <a:rPr lang="fr-FR" sz="2400" spc="-1" dirty="0" err="1">
                <a:latin typeface="Arial"/>
              </a:rPr>
              <a:t>nom_table</a:t>
            </a:r>
            <a:r>
              <a:rPr lang="fr-FR" sz="2400" spc="-1" dirty="0">
                <a:latin typeface="Arial"/>
              </a:rPr>
              <a:t>&gt;</a:t>
            </a:r>
          </a:p>
          <a:p>
            <a:pPr marL="108000">
              <a:spcAft>
                <a:spcPts val="1060"/>
              </a:spcAft>
              <a:buClr>
                <a:srgbClr val="000000"/>
              </a:buClr>
              <a:buSzPct val="45000"/>
            </a:pPr>
            <a:r>
              <a:rPr lang="fr-FR" sz="2400" spc="-1" dirty="0">
                <a:latin typeface="Arial"/>
              </a:rPr>
              <a:t>ADD INDEX &lt;</a:t>
            </a:r>
            <a:r>
              <a:rPr lang="fr-FR" sz="2400" spc="-1" dirty="0" err="1">
                <a:latin typeface="Arial"/>
              </a:rPr>
              <a:t>non_index</a:t>
            </a:r>
            <a:r>
              <a:rPr lang="fr-FR" sz="2400" spc="-1" dirty="0">
                <a:latin typeface="Arial"/>
              </a:rPr>
              <a:t>&gt; (col1, col2…);</a:t>
            </a: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également possible de créer directement un index :</a:t>
            </a:r>
          </a:p>
          <a:p>
            <a:pPr marL="108000">
              <a:spcAft>
                <a:spcPts val="1060"/>
              </a:spcAft>
              <a:buClr>
                <a:srgbClr val="000000"/>
              </a:buClr>
              <a:buSzPct val="45000"/>
            </a:pPr>
            <a:r>
              <a:rPr lang="fr-FR" sz="2400" spc="-1" dirty="0">
                <a:latin typeface="Arial"/>
              </a:rPr>
              <a:t>CREATE INDEX &lt;</a:t>
            </a:r>
            <a:r>
              <a:rPr lang="fr-FR" sz="2400" spc="-1" dirty="0" err="1">
                <a:latin typeface="Arial"/>
              </a:rPr>
              <a:t>nom_index</a:t>
            </a:r>
            <a:r>
              <a:rPr lang="fr-FR" sz="2400" spc="-1" dirty="0">
                <a:latin typeface="Arial"/>
              </a:rPr>
              <a:t>&gt;</a:t>
            </a:r>
          </a:p>
          <a:p>
            <a:pPr marL="108000">
              <a:spcAft>
                <a:spcPts val="1060"/>
              </a:spcAft>
              <a:buClr>
                <a:srgbClr val="000000"/>
              </a:buClr>
              <a:buSzPct val="45000"/>
            </a:pPr>
            <a:r>
              <a:rPr lang="fr-FR" sz="2400" spc="-1" dirty="0">
                <a:latin typeface="Arial"/>
              </a:rPr>
              <a:t>ON &lt;</a:t>
            </a:r>
            <a:r>
              <a:rPr lang="fr-FR" sz="2400" spc="-1" dirty="0" err="1">
                <a:latin typeface="Arial"/>
              </a:rPr>
              <a:t>nom_table</a:t>
            </a:r>
            <a:r>
              <a:rPr lang="fr-FR" sz="2400" spc="-1" dirty="0">
                <a:latin typeface="Arial"/>
              </a:rPr>
              <a:t>&gt; (col1, col2…);</a:t>
            </a: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Les deux façons de faire donnent le même résultat.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Dans notre base de données sur les romans, nous recherchons souvent par année, utilisons un index ici.</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895942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Index sur plusieurs colonnes</a:t>
            </a:r>
            <a:endParaRPr lang="en-US" sz="3200" b="0" strike="noStrike" spc="-1" dirty="0">
              <a:solidFill>
                <a:srgbClr val="376092"/>
              </a:solidFill>
              <a:latin typeface="Arial"/>
            </a:endParaRPr>
          </a:p>
        </p:txBody>
      </p:sp>
      <p:sp>
        <p:nvSpPr>
          <p:cNvPr id="140" name="TextShape 2"/>
          <p:cNvSpPr txBox="1"/>
          <p:nvPr/>
        </p:nvSpPr>
        <p:spPr>
          <a:xfrm>
            <a:off x="457200" y="1544715"/>
            <a:ext cx="8229240" cy="458104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 index peut couvrir plusieurs colonnes.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clé de l’index sera représentée par la concaténation des valeurs des colonnes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possible de passer par un index sur plusieurs colonnes sans spécifier toutes les colonnes dans la mesures où nous spécifions les premières.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Ceci est important à comprendre pour ne pas mettre en place des index redondant. </a:t>
            </a: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737378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Index sur plusieurs colonnes</a:t>
            </a:r>
            <a:endParaRPr lang="en-US" sz="3200" b="0" strike="noStrike" spc="-1" dirty="0">
              <a:solidFill>
                <a:srgbClr val="376092"/>
              </a:solidFill>
              <a:latin typeface="Arial"/>
            </a:endParaRPr>
          </a:p>
        </p:txBody>
      </p:sp>
      <p:sp>
        <p:nvSpPr>
          <p:cNvPr id="140" name="TextShape 2"/>
          <p:cNvSpPr txBox="1"/>
          <p:nvPr/>
        </p:nvSpPr>
        <p:spPr>
          <a:xfrm>
            <a:off x="457200" y="1544715"/>
            <a:ext cx="8229240" cy="458104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 index peut couvrir plusieurs colonnes.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clé de l’index sera représentée par la concaténation des valeurs des colonnes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possible de passer par un index sur plusieurs colonnes sans spécifier toutes les colonnes dans la mesures où nous spécifions les premières.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Ceci est important à comprendre pour ne pas mettre en place des index redondant. </a:t>
            </a:r>
            <a:endParaRPr lang="fr-FR" sz="2400" b="0" strike="noStrike" spc="-1" dirty="0">
              <a:solidFill>
                <a:srgbClr val="376092"/>
              </a:solidFill>
              <a:latin typeface="Arial"/>
            </a:endParaRPr>
          </a:p>
        </p:txBody>
      </p:sp>
    </p:spTree>
    <p:extLst>
      <p:ext uri="{BB962C8B-B14F-4D97-AF65-F5344CB8AC3E}">
        <p14:creationId xmlns:p14="http://schemas.microsoft.com/office/powerpoint/2010/main" val="671008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Index sur plusieurs colonnes - exemple</a:t>
            </a:r>
            <a:endParaRPr lang="en-US" sz="3200" b="0" strike="noStrike" spc="-1" dirty="0">
              <a:solidFill>
                <a:srgbClr val="376092"/>
              </a:solidFill>
              <a:latin typeface="Arial"/>
            </a:endParaRPr>
          </a:p>
        </p:txBody>
      </p:sp>
      <p:sp>
        <p:nvSpPr>
          <p:cNvPr id="140" name="TextShape 2"/>
          <p:cNvSpPr txBox="1"/>
          <p:nvPr/>
        </p:nvSpPr>
        <p:spPr>
          <a:xfrm>
            <a:off x="457200" y="1544715"/>
            <a:ext cx="8229240" cy="458104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Nous allons créer une table des animaux.</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Sur cette table nous allons créer un index portant sur les colonnes « Nom », « Espèce » et « Sexe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Est-ce que j’utilise cet index si je fais une recherche par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Nom</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Espèce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Nom, Espèce, Sexe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Nom, Sexe, Espèce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Sexe, Espèce, Nom</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p:txBody>
      </p:sp>
    </p:spTree>
    <p:extLst>
      <p:ext uri="{BB962C8B-B14F-4D97-AF65-F5344CB8AC3E}">
        <p14:creationId xmlns:p14="http://schemas.microsoft.com/office/powerpoint/2010/main" val="1469110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Suppression d’un index</a:t>
            </a:r>
            <a:endParaRPr lang="en-US" sz="3200" b="0" strike="noStrike" spc="-1" dirty="0">
              <a:solidFill>
                <a:srgbClr val="376092"/>
              </a:solidFill>
              <a:latin typeface="Arial"/>
            </a:endParaRPr>
          </a:p>
        </p:txBody>
      </p:sp>
      <p:sp>
        <p:nvSpPr>
          <p:cNvPr id="140" name="TextShape 2"/>
          <p:cNvSpPr txBox="1"/>
          <p:nvPr/>
        </p:nvSpPr>
        <p:spPr>
          <a:xfrm>
            <a:off x="457200" y="1544715"/>
            <a:ext cx="8229240" cy="458104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parfois nécessaire de supprimer un index quand on s’aperçoit qu’il ne fait qu’alourdir la base sans apporter un quelconque gain de temps.</a:t>
            </a:r>
          </a:p>
          <a:p>
            <a:pPr marL="108000">
              <a:spcAft>
                <a:spcPts val="1060"/>
              </a:spcAft>
              <a:buClr>
                <a:srgbClr val="000000"/>
              </a:buClr>
              <a:buSzPct val="45000"/>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syntaxe de suppression d’un index est la suivante :</a:t>
            </a:r>
          </a:p>
          <a:p>
            <a:pPr marL="108000">
              <a:spcAft>
                <a:spcPts val="1060"/>
              </a:spcAft>
              <a:buClr>
                <a:srgbClr val="000000"/>
              </a:buClr>
              <a:buSzPct val="45000"/>
            </a:pPr>
            <a:r>
              <a:rPr lang="fr-FR" sz="2400" spc="-1" dirty="0">
                <a:latin typeface="Arial"/>
              </a:rPr>
              <a:t>ALTER TABLE &lt;</a:t>
            </a:r>
            <a:r>
              <a:rPr lang="fr-FR" sz="2400" spc="-1" dirty="0" err="1">
                <a:latin typeface="Arial"/>
              </a:rPr>
              <a:t>nom_table</a:t>
            </a:r>
            <a:r>
              <a:rPr lang="fr-FR" sz="2400" spc="-1" dirty="0">
                <a:latin typeface="Arial"/>
              </a:rPr>
              <a:t>&gt;</a:t>
            </a:r>
          </a:p>
          <a:p>
            <a:pPr marL="108000">
              <a:spcAft>
                <a:spcPts val="1060"/>
              </a:spcAft>
              <a:buClr>
                <a:srgbClr val="000000"/>
              </a:buClr>
              <a:buSzPct val="45000"/>
            </a:pPr>
            <a:r>
              <a:rPr lang="fr-FR" sz="2400" spc="-1" dirty="0">
                <a:latin typeface="Arial"/>
              </a:rPr>
              <a:t>Drop index &lt;</a:t>
            </a:r>
            <a:r>
              <a:rPr lang="fr-FR" sz="2400" spc="-1" dirty="0" err="1">
                <a:latin typeface="Arial"/>
              </a:rPr>
              <a:t>nom_index</a:t>
            </a:r>
            <a:r>
              <a:rPr lang="fr-FR" sz="2400" spc="-1" dirty="0">
                <a:latin typeface="Arial"/>
              </a:rPr>
              <a:t>&gt; </a:t>
            </a:r>
            <a:endParaRPr lang="fr-FR" sz="2400" b="0" strike="noStrike" spc="-1" dirty="0">
              <a:latin typeface="Arial"/>
            </a:endParaRPr>
          </a:p>
        </p:txBody>
      </p:sp>
    </p:spTree>
    <p:extLst>
      <p:ext uri="{BB962C8B-B14F-4D97-AF65-F5344CB8AC3E}">
        <p14:creationId xmlns:p14="http://schemas.microsoft.com/office/powerpoint/2010/main" val="2604152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Fonctions scalaires</a:t>
            </a:r>
            <a:endParaRPr lang="en-US" sz="3200" b="0" strike="noStrike" spc="-1" dirty="0">
              <a:solidFill>
                <a:srgbClr val="376092"/>
              </a:solidFill>
              <a:latin typeface="Arial"/>
            </a:endParaRPr>
          </a:p>
        </p:txBody>
      </p:sp>
      <p:sp>
        <p:nvSpPr>
          <p:cNvPr id="140" name="TextShape 2"/>
          <p:cNvSpPr txBox="1"/>
          <p:nvPr/>
        </p:nvSpPr>
        <p:spPr>
          <a:xfrm>
            <a:off x="457200" y="1544715"/>
            <a:ext cx="8229240" cy="458104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Les fonctions scalaires vont nous permettre de manipuler des nombres et des chaînes de caractères.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Nous allons voir quelques fonctions ici mais nous ne serons pas exhaustif.</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documentation officielle de MySQL pourra fournir toutes les informations sur les fonctions.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Nous allons voir comment se définit une fonction et comment l’utiliser dans nos requêtes.</a:t>
            </a:r>
          </a:p>
        </p:txBody>
      </p:sp>
    </p:spTree>
    <p:extLst>
      <p:ext uri="{BB962C8B-B14F-4D97-AF65-F5344CB8AC3E}">
        <p14:creationId xmlns:p14="http://schemas.microsoft.com/office/powerpoint/2010/main" val="595917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Fonctions scalaires – Manipulation des nombres</a:t>
            </a:r>
          </a:p>
          <a:p>
            <a:endParaRPr lang="en-US" sz="3200" b="0" strike="noStrike" spc="-1" dirty="0">
              <a:solidFill>
                <a:srgbClr val="376092"/>
              </a:solidFill>
              <a:latin typeface="Arial"/>
            </a:endParaRPr>
          </a:p>
        </p:txBody>
      </p:sp>
      <p:sp>
        <p:nvSpPr>
          <p:cNvPr id="140" name="TextShape 2"/>
          <p:cNvSpPr txBox="1"/>
          <p:nvPr/>
        </p:nvSpPr>
        <p:spPr>
          <a:xfrm>
            <a:off x="457200" y="1544715"/>
            <a:ext cx="8229240" cy="458104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 manipulation des nombres va nous permettre de formatter le retour d’une requête.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Elle permet par exemple de spécifier le nombre de chiffres après la virgule.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Les fonctions sur les nombres permettent aussi les opérations courantes comme le modulo, la fonction puissance ou la fonction racine carré.</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On retrouve également toutes les fonctions trigonométriques : cos, sin, tan.</a:t>
            </a:r>
          </a:p>
        </p:txBody>
      </p:sp>
    </p:spTree>
    <p:extLst>
      <p:ext uri="{BB962C8B-B14F-4D97-AF65-F5344CB8AC3E}">
        <p14:creationId xmlns:p14="http://schemas.microsoft.com/office/powerpoint/2010/main" val="2652590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Fonctions scalaires – Manipulation des nombres - Exemple</a:t>
            </a:r>
          </a:p>
          <a:p>
            <a:endParaRPr lang="en-US" sz="3200" b="0" strike="noStrike" spc="-1" dirty="0">
              <a:solidFill>
                <a:srgbClr val="376092"/>
              </a:solidFill>
              <a:latin typeface="Arial"/>
            </a:endParaRPr>
          </a:p>
        </p:txBody>
      </p:sp>
      <p:sp>
        <p:nvSpPr>
          <p:cNvPr id="140" name="TextShape 2"/>
          <p:cNvSpPr txBox="1"/>
          <p:nvPr/>
        </p:nvSpPr>
        <p:spPr>
          <a:xfrm>
            <a:off x="457200" y="1544715"/>
            <a:ext cx="8229240" cy="458104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Comparons les fonctions d’arrondis avec la valeur 9.7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Arrondi supérieur : SELECT CEIL(9.7);</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Arrondi inférieur : SELECT FLOOR(9.7);</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Arrondi à la décimale : SELECT ROUND(9.755, 2);</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Utilisons quelques fonctions mathématiques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Puissance : SELECT POWER(5, 2);</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Racine carré : SELECT SQRT(25);</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Valeur absolue : SELECT ABS(-5);</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Modulo : SELECT MOD(5, 2);</a:t>
            </a:r>
          </a:p>
          <a:p>
            <a:pPr marL="565200" lvl="1">
              <a:spcAft>
                <a:spcPts val="1060"/>
              </a:spcAft>
              <a:buClr>
                <a:srgbClr val="000000"/>
              </a:buClr>
              <a:buSzPct val="45000"/>
            </a:pPr>
            <a:endParaRPr lang="fr-FR" sz="2400" spc="-1" dirty="0">
              <a:solidFill>
                <a:srgbClr val="376092"/>
              </a:solidFill>
              <a:latin typeface="Arial"/>
            </a:endParaRPr>
          </a:p>
        </p:txBody>
      </p:sp>
    </p:spTree>
    <p:extLst>
      <p:ext uri="{BB962C8B-B14F-4D97-AF65-F5344CB8AC3E}">
        <p14:creationId xmlns:p14="http://schemas.microsoft.com/office/powerpoint/2010/main" val="1349699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Jointures</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Les jointures permettent d’associer plusieurs tables dans une même requête de sélection.</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C’est grâce à elles que le modèle relationnel prend tout son sens.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C’est grâce aux jointures que l’on retrouve la notion d’association de nos modèles conceptuels.</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9394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Fonctions scalaires – Manipulation des chaînes de caractères</a:t>
            </a:r>
          </a:p>
          <a:p>
            <a:endParaRPr lang="en-US" sz="3200" b="0" strike="noStrike" spc="-1" dirty="0">
              <a:solidFill>
                <a:srgbClr val="376092"/>
              </a:solidFill>
              <a:latin typeface="Arial"/>
            </a:endParaRPr>
          </a:p>
        </p:txBody>
      </p:sp>
      <p:sp>
        <p:nvSpPr>
          <p:cNvPr id="140" name="TextShape 2"/>
          <p:cNvSpPr txBox="1"/>
          <p:nvPr/>
        </p:nvSpPr>
        <p:spPr>
          <a:xfrm>
            <a:off x="457200" y="1544715"/>
            <a:ext cx="8229240" cy="458104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 manipulation des chaînes de caractère va nous permettre également de formatter nos données par rapport à ce que contiennent nos tables.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Nous allons trouver ici des fonctions qui permettent de concaténer des chaîne, de récupérer une sous chaîne ou de comparer deux chaînes.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gestion de la casse est aussi possible.</a:t>
            </a:r>
          </a:p>
        </p:txBody>
      </p:sp>
    </p:spTree>
    <p:extLst>
      <p:ext uri="{BB962C8B-B14F-4D97-AF65-F5344CB8AC3E}">
        <p14:creationId xmlns:p14="http://schemas.microsoft.com/office/powerpoint/2010/main" val="30874798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Fonctions scalaires – Manipulation des chaînes de caractères - Exemple</a:t>
            </a:r>
          </a:p>
          <a:p>
            <a:endParaRPr lang="en-US" sz="3200" b="0" strike="noStrike" spc="-1" dirty="0">
              <a:solidFill>
                <a:srgbClr val="376092"/>
              </a:solidFill>
              <a:latin typeface="Arial"/>
            </a:endParaRPr>
          </a:p>
        </p:txBody>
      </p:sp>
      <p:sp>
        <p:nvSpPr>
          <p:cNvPr id="140" name="TextShape 2"/>
          <p:cNvSpPr txBox="1"/>
          <p:nvPr/>
        </p:nvSpPr>
        <p:spPr>
          <a:xfrm>
            <a:off x="457200" y="1544715"/>
            <a:ext cx="8229240" cy="458104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Quelques fonctions sur les chaînes:</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Comparaison: SELECT STRCMP(&lt;chaine1&gt;, &lt;chaine2&gt;);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Récupérer une sous-chaîne: SELECT SUBSTRING(&lt;chaine&gt;, position, longueur);</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Recherche chaîne: SELECT INSTR(&lt;chaine&gt;, &lt;</a:t>
            </a:r>
            <a:r>
              <a:rPr lang="fr-FR" sz="2400" spc="-1" dirty="0" err="1">
                <a:solidFill>
                  <a:srgbClr val="376092"/>
                </a:solidFill>
                <a:latin typeface="Arial"/>
              </a:rPr>
              <a:t>rech</a:t>
            </a:r>
            <a:r>
              <a:rPr lang="fr-FR" sz="2400" spc="-1" dirty="0">
                <a:solidFill>
                  <a:srgbClr val="376092"/>
                </a:solidFill>
                <a:latin typeface="Arial"/>
              </a:rPr>
              <a:t>&gt;);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Concaténation: SELECT CONCAT(ch1, ch2, ch3);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Minuscules : SELECT LOWER(&lt;chaîne&gt;);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Majuscules : SELECT UPPER(&lt;chaîne&gt;);</a:t>
            </a:r>
          </a:p>
          <a:p>
            <a:pPr marL="565200" lvl="1">
              <a:spcAft>
                <a:spcPts val="1060"/>
              </a:spcAft>
              <a:buClr>
                <a:srgbClr val="000000"/>
              </a:buClr>
              <a:buSzPct val="45000"/>
            </a:pPr>
            <a:endParaRPr lang="fr-FR" sz="2400" spc="-1" dirty="0">
              <a:solidFill>
                <a:srgbClr val="376092"/>
              </a:solidFill>
              <a:latin typeface="Arial"/>
            </a:endParaRPr>
          </a:p>
        </p:txBody>
      </p:sp>
    </p:spTree>
    <p:extLst>
      <p:ext uri="{BB962C8B-B14F-4D97-AF65-F5344CB8AC3E}">
        <p14:creationId xmlns:p14="http://schemas.microsoft.com/office/powerpoint/2010/main" val="36941682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Fonctions scalaires – Manipulation des dates</a:t>
            </a:r>
          </a:p>
          <a:p>
            <a:endParaRPr lang="en-US" sz="3200" b="0" strike="noStrike" spc="-1" dirty="0">
              <a:solidFill>
                <a:srgbClr val="376092"/>
              </a:solidFill>
              <a:latin typeface="Arial"/>
            </a:endParaRPr>
          </a:p>
        </p:txBody>
      </p:sp>
      <p:sp>
        <p:nvSpPr>
          <p:cNvPr id="140" name="TextShape 2"/>
          <p:cNvSpPr txBox="1"/>
          <p:nvPr/>
        </p:nvSpPr>
        <p:spPr>
          <a:xfrm>
            <a:off x="457200" y="1544715"/>
            <a:ext cx="8229240" cy="458104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 manipulation des dates en SQL est très importante.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Les comparaisons de date peuvent être compliquées mais MySQL va s’en occuper si nous prenons soin d’utiliser un bon format de date.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n’y aura plus ensuite à comparer les années, les mois et les jours, MySQL va tout simplement comparer des dates.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MySQL gère également les opérations sur les dates.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MySQL permet aussi de récupérer facilement la date du jour ou l’heure exacte. Ceci est intéressant si vous voulez garder une trace des mises à jour des tables.</a:t>
            </a:r>
          </a:p>
        </p:txBody>
      </p:sp>
    </p:spTree>
    <p:extLst>
      <p:ext uri="{BB962C8B-B14F-4D97-AF65-F5344CB8AC3E}">
        <p14:creationId xmlns:p14="http://schemas.microsoft.com/office/powerpoint/2010/main" val="20054961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Fonctions scalaires – Manipulation des dates - Exemple</a:t>
            </a:r>
          </a:p>
          <a:p>
            <a:endParaRPr lang="en-US" sz="3200" b="0" strike="noStrike" spc="-1" dirty="0">
              <a:solidFill>
                <a:srgbClr val="376092"/>
              </a:solidFill>
              <a:latin typeface="Arial"/>
            </a:endParaRPr>
          </a:p>
        </p:txBody>
      </p:sp>
      <p:sp>
        <p:nvSpPr>
          <p:cNvPr id="140" name="TextShape 2"/>
          <p:cNvSpPr txBox="1"/>
          <p:nvPr/>
        </p:nvSpPr>
        <p:spPr>
          <a:xfrm>
            <a:off x="457200" y="1544715"/>
            <a:ext cx="8229240" cy="458104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Quelques fonctions sur les dates:</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Date du jour: SELECT </a:t>
            </a:r>
            <a:r>
              <a:rPr lang="fr-FR" sz="2400" spc="-1" dirty="0" err="1">
                <a:solidFill>
                  <a:srgbClr val="376092"/>
                </a:solidFill>
                <a:latin typeface="Arial"/>
              </a:rPr>
              <a:t>curDate</a:t>
            </a:r>
            <a:r>
              <a:rPr lang="fr-FR" sz="2400" spc="-1" dirty="0">
                <a:solidFill>
                  <a:srgbClr val="376092"/>
                </a:solidFill>
                <a:latin typeface="Arial"/>
              </a:rPr>
              <a: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Heure exacte: SELECT </a:t>
            </a:r>
            <a:r>
              <a:rPr lang="fr-FR" sz="2400" spc="-1" dirty="0" err="1">
                <a:solidFill>
                  <a:srgbClr val="376092"/>
                </a:solidFill>
                <a:latin typeface="Arial"/>
              </a:rPr>
              <a:t>curTime</a:t>
            </a:r>
            <a:r>
              <a:rPr lang="fr-FR" sz="2400" spc="-1" dirty="0">
                <a:solidFill>
                  <a:srgbClr val="376092"/>
                </a:solidFill>
                <a:latin typeface="Arial"/>
              </a:rPr>
              <a: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Date et heure: SELECT </a:t>
            </a:r>
            <a:r>
              <a:rPr lang="fr-FR" sz="2400" spc="-1" dirty="0" err="1">
                <a:solidFill>
                  <a:srgbClr val="376092"/>
                </a:solidFill>
                <a:latin typeface="Arial"/>
              </a:rPr>
              <a:t>now</a:t>
            </a:r>
            <a:r>
              <a:rPr lang="fr-FR" sz="2400" spc="-1" dirty="0">
                <a:solidFill>
                  <a:srgbClr val="376092"/>
                </a:solidFill>
                <a:latin typeface="Arial"/>
              </a:rPr>
              <a: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String vers date: </a:t>
            </a:r>
            <a:r>
              <a:rPr lang="en-US" sz="2400" spc="-1" dirty="0">
                <a:solidFill>
                  <a:srgbClr val="376092"/>
                </a:solidFill>
                <a:latin typeface="Arial"/>
              </a:rPr>
              <a:t>SELECT STR_TO_DATE(“05,01,2021”,”%d,%m,%Y”);</a:t>
            </a: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Date vers String: </a:t>
            </a:r>
            <a:r>
              <a:rPr lang="en-US" sz="2400" spc="-1" dirty="0">
                <a:solidFill>
                  <a:srgbClr val="376092"/>
                </a:solidFill>
                <a:latin typeface="Arial"/>
              </a:rPr>
              <a:t>SELECT DATE_FORMAT(now(), '%W %M %Y');</a:t>
            </a:r>
            <a:endParaRPr lang="fr-FR" sz="2400" spc="-1" dirty="0">
              <a:solidFill>
                <a:srgbClr val="376092"/>
              </a:solidFill>
              <a:latin typeface="Arial"/>
            </a:endParaRPr>
          </a:p>
        </p:txBody>
      </p:sp>
    </p:spTree>
    <p:extLst>
      <p:ext uri="{BB962C8B-B14F-4D97-AF65-F5344CB8AC3E}">
        <p14:creationId xmlns:p14="http://schemas.microsoft.com/office/powerpoint/2010/main" val="4033076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Fonctions scalaires – Quelques remarques</a:t>
            </a:r>
          </a:p>
          <a:p>
            <a:endParaRPr lang="en-US" sz="3200" b="0" strike="noStrike" spc="-1" dirty="0">
              <a:solidFill>
                <a:srgbClr val="376092"/>
              </a:solidFill>
              <a:latin typeface="Arial"/>
            </a:endParaRPr>
          </a:p>
        </p:txBody>
      </p:sp>
      <p:sp>
        <p:nvSpPr>
          <p:cNvPr id="140" name="TextShape 2"/>
          <p:cNvSpPr txBox="1"/>
          <p:nvPr/>
        </p:nvSpPr>
        <p:spPr>
          <a:xfrm>
            <a:off x="457200" y="1544715"/>
            <a:ext cx="8229240" cy="458104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Les fonctions scalaires peuvent porter aussi bien sur des valeurs fixes que sur des contenus de table.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Les fonctions scalaires peuvent produire un résultat qui peut être utilisé immédiatement dans une autre fonction.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Elles constituent un outils très puissant pour formater les données de la base de données avant de les renvoyer vers le programme appelant.</a:t>
            </a:r>
          </a:p>
        </p:txBody>
      </p:sp>
    </p:spTree>
    <p:extLst>
      <p:ext uri="{BB962C8B-B14F-4D97-AF65-F5344CB8AC3E}">
        <p14:creationId xmlns:p14="http://schemas.microsoft.com/office/powerpoint/2010/main" val="34487730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Fonctions d’agrégation </a:t>
            </a:r>
          </a:p>
          <a:p>
            <a:endParaRPr lang="en-US" sz="3200" b="0" strike="noStrike" spc="-1" dirty="0">
              <a:solidFill>
                <a:srgbClr val="376092"/>
              </a:solidFill>
              <a:latin typeface="Arial"/>
            </a:endParaRPr>
          </a:p>
        </p:txBody>
      </p:sp>
      <p:sp>
        <p:nvSpPr>
          <p:cNvPr id="140" name="TextShape 2"/>
          <p:cNvSpPr txBox="1"/>
          <p:nvPr/>
        </p:nvSpPr>
        <p:spPr>
          <a:xfrm>
            <a:off x="457200" y="1544715"/>
            <a:ext cx="8229240" cy="458104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Les fonctions d’agréation permettent de ne pas interpréter le contenu d’une table ligne par ligne mais dans son ensemble.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Elles permettent de faire facilement des statistiques sur les données.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 but de ces fonctions est de compter le nombre de lignes, de trouver les valeurs maximum, minimum ou sommer des valeurs.</a:t>
            </a:r>
          </a:p>
        </p:txBody>
      </p:sp>
    </p:spTree>
    <p:extLst>
      <p:ext uri="{BB962C8B-B14F-4D97-AF65-F5344CB8AC3E}">
        <p14:creationId xmlns:p14="http://schemas.microsoft.com/office/powerpoint/2010/main" val="6039738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Fonctions d’agrégation - Exemple </a:t>
            </a:r>
          </a:p>
          <a:p>
            <a:endParaRPr lang="en-US" sz="3200" b="0" strike="noStrike" spc="-1" dirty="0">
              <a:solidFill>
                <a:srgbClr val="376092"/>
              </a:solidFill>
              <a:latin typeface="Arial"/>
            </a:endParaRPr>
          </a:p>
        </p:txBody>
      </p:sp>
      <p:sp>
        <p:nvSpPr>
          <p:cNvPr id="140" name="TextShape 2"/>
          <p:cNvSpPr txBox="1"/>
          <p:nvPr/>
        </p:nvSpPr>
        <p:spPr>
          <a:xfrm>
            <a:off x="457200" y="1544715"/>
            <a:ext cx="8229240" cy="458104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Compter les lignes dans une table : SELECT COUNT(*) FROM TABLE;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Compter les lignes dont une colonne n’est pas NULL : SELECT COUNT(col) FROM TABLE;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Minimum : SELECT MIN(col) FROM &lt;table&gt;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Maximum : SELECT MAX(col) FROM &lt;table&gt;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Valeur unique : SELECT DISTINCT(col) FROM &lt;table&gt;;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Somme : SELECT </a:t>
            </a:r>
            <a:r>
              <a:rPr lang="fr-FR" sz="2400" spc="-1" dirty="0" err="1">
                <a:solidFill>
                  <a:srgbClr val="376092"/>
                </a:solidFill>
                <a:latin typeface="Arial"/>
              </a:rPr>
              <a:t>sum</a:t>
            </a:r>
            <a:r>
              <a:rPr lang="fr-FR" sz="2400" spc="-1" dirty="0">
                <a:solidFill>
                  <a:srgbClr val="376092"/>
                </a:solidFill>
                <a:latin typeface="Arial"/>
              </a:rPr>
              <a:t>(col) FROM &lt;table&gt;;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 Moyenne : SELECT </a:t>
            </a:r>
            <a:r>
              <a:rPr lang="fr-FR" sz="2400" spc="-1" dirty="0" err="1">
                <a:solidFill>
                  <a:srgbClr val="376092"/>
                </a:solidFill>
                <a:latin typeface="Arial"/>
              </a:rPr>
              <a:t>avg</a:t>
            </a:r>
            <a:r>
              <a:rPr lang="fr-FR" sz="2400" spc="-1" dirty="0">
                <a:solidFill>
                  <a:srgbClr val="376092"/>
                </a:solidFill>
                <a:latin typeface="Arial"/>
              </a:rPr>
              <a:t>(col) FROM &lt;table&gt;;</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p:txBody>
      </p:sp>
    </p:spTree>
    <p:extLst>
      <p:ext uri="{BB962C8B-B14F-4D97-AF65-F5344CB8AC3E}">
        <p14:creationId xmlns:p14="http://schemas.microsoft.com/office/powerpoint/2010/main" val="2090797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Fonctions de regroupement</a:t>
            </a:r>
          </a:p>
          <a:p>
            <a:endParaRPr lang="en-US" sz="3200" b="0" strike="noStrike" spc="-1" dirty="0">
              <a:solidFill>
                <a:srgbClr val="376092"/>
              </a:solidFill>
              <a:latin typeface="Arial"/>
            </a:endParaRPr>
          </a:p>
        </p:txBody>
      </p:sp>
      <p:sp>
        <p:nvSpPr>
          <p:cNvPr id="140" name="TextShape 2"/>
          <p:cNvSpPr txBox="1"/>
          <p:nvPr/>
        </p:nvSpPr>
        <p:spPr>
          <a:xfrm>
            <a:off x="457200" y="1544715"/>
            <a:ext cx="8229240" cy="458104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Les fonctions de regroupement permettent comme leur nom l’indique de regrouper certaines lignes d’une table.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Elles fonctionnement de concert avec les fonctions d’agrégation.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En utilisant conjointement les deux vous pouvez donc regrouper des lignes et faire des statistiques sur des sous ensembles de votre table.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L’idée est de regrouper des lignes qui ont des caractéristiques communes puis d’en faire des statistiques.</a:t>
            </a:r>
          </a:p>
        </p:txBody>
      </p:sp>
    </p:spTree>
    <p:extLst>
      <p:ext uri="{BB962C8B-B14F-4D97-AF65-F5344CB8AC3E}">
        <p14:creationId xmlns:p14="http://schemas.microsoft.com/office/powerpoint/2010/main" val="35284810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Fonctions de regroupement – GROUP BY</a:t>
            </a:r>
          </a:p>
          <a:p>
            <a:endParaRPr lang="en-US" sz="3200" b="0" strike="noStrike" spc="-1" dirty="0">
              <a:solidFill>
                <a:srgbClr val="376092"/>
              </a:solidFill>
              <a:latin typeface="Arial"/>
            </a:endParaRPr>
          </a:p>
        </p:txBody>
      </p:sp>
      <p:sp>
        <p:nvSpPr>
          <p:cNvPr id="140" name="TextShape 2"/>
          <p:cNvSpPr txBox="1"/>
          <p:nvPr/>
        </p:nvSpPr>
        <p:spPr>
          <a:xfrm>
            <a:off x="457200" y="1544715"/>
            <a:ext cx="8229240" cy="458104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L’instruction GROUP BY permet de regrouper toutes les lignes dont la valeur d’une colonne est identique.</a:t>
            </a:r>
          </a:p>
          <a:p>
            <a:pPr marL="108000">
              <a:spcAft>
                <a:spcPts val="1060"/>
              </a:spcAft>
              <a:buClr>
                <a:srgbClr val="000000"/>
              </a:buClr>
              <a:buSzPct val="45000"/>
            </a:pPr>
            <a:r>
              <a:rPr lang="fr-FR" sz="2400" spc="-1" dirty="0">
                <a:latin typeface="Arial"/>
              </a:rPr>
              <a:t>SELECT col FROM &lt;table&gt;</a:t>
            </a:r>
          </a:p>
          <a:p>
            <a:pPr marL="108000">
              <a:spcAft>
                <a:spcPts val="1060"/>
              </a:spcAft>
              <a:buClr>
                <a:srgbClr val="000000"/>
              </a:buClr>
              <a:buSzPct val="45000"/>
            </a:pPr>
            <a:r>
              <a:rPr lang="fr-FR" sz="2400" spc="-1" dirty="0">
                <a:latin typeface="Arial"/>
              </a:rPr>
              <a:t>GROUP BY col;</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On peut alors ajouter une fonction d’agrégation qui va porter une uniquement sur le sous-ensemble.</a:t>
            </a:r>
          </a:p>
          <a:p>
            <a:pPr marL="108000">
              <a:spcAft>
                <a:spcPts val="1060"/>
              </a:spcAft>
              <a:buClr>
                <a:srgbClr val="000000"/>
              </a:buClr>
              <a:buSzPct val="45000"/>
            </a:pPr>
            <a:r>
              <a:rPr lang="fr-FR" sz="2400" spc="-1" dirty="0">
                <a:latin typeface="Arial"/>
              </a:rPr>
              <a:t>SELECT col, count(*) FROM &lt;table&gt;</a:t>
            </a:r>
          </a:p>
          <a:p>
            <a:pPr marL="108000">
              <a:spcAft>
                <a:spcPts val="1060"/>
              </a:spcAft>
              <a:buClr>
                <a:srgbClr val="000000"/>
              </a:buClr>
              <a:buSzPct val="45000"/>
            </a:pPr>
            <a:r>
              <a:rPr lang="fr-FR" sz="2400" spc="-1" dirty="0">
                <a:latin typeface="Arial"/>
              </a:rPr>
              <a:t>GROUP BY col;</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Dans notre exemple de roman, cherchons combien de romans ont écrit chaque auteur.</a:t>
            </a: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latin typeface="Arial"/>
            </a:endParaRPr>
          </a:p>
        </p:txBody>
      </p:sp>
    </p:spTree>
    <p:extLst>
      <p:ext uri="{BB962C8B-B14F-4D97-AF65-F5344CB8AC3E}">
        <p14:creationId xmlns:p14="http://schemas.microsoft.com/office/powerpoint/2010/main" val="14219905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Fonctions de regroupement – conditions sur les fonctions de regroupement</a:t>
            </a:r>
          </a:p>
          <a:p>
            <a:endParaRPr lang="en-US" sz="3200" b="0" strike="noStrike" spc="-1" dirty="0">
              <a:solidFill>
                <a:srgbClr val="376092"/>
              </a:solidFill>
              <a:latin typeface="Arial"/>
            </a:endParaRPr>
          </a:p>
        </p:txBody>
      </p:sp>
      <p:sp>
        <p:nvSpPr>
          <p:cNvPr id="140" name="TextShape 2"/>
          <p:cNvSpPr txBox="1"/>
          <p:nvPr/>
        </p:nvSpPr>
        <p:spPr>
          <a:xfrm>
            <a:off x="457200" y="1544715"/>
            <a:ext cx="8229240" cy="458104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 mot clé « HAVING » permet de spécifier des conditions sur les fonctions d’agrégations lors d’un regroupement.</a:t>
            </a:r>
          </a:p>
          <a:p>
            <a:pPr marL="108000">
              <a:spcAft>
                <a:spcPts val="1060"/>
              </a:spcAft>
              <a:buClr>
                <a:srgbClr val="000000"/>
              </a:buClr>
              <a:buSzPct val="45000"/>
            </a:pPr>
            <a:r>
              <a:rPr lang="fr-FR" sz="2400" spc="-1" dirty="0">
                <a:latin typeface="Arial"/>
              </a:rPr>
              <a:t>SELECT col, count(*) as nombre FROM &lt;table&gt;</a:t>
            </a:r>
          </a:p>
          <a:p>
            <a:pPr marL="108000">
              <a:spcAft>
                <a:spcPts val="1060"/>
              </a:spcAft>
              <a:buClr>
                <a:srgbClr val="000000"/>
              </a:buClr>
              <a:buSzPct val="45000"/>
            </a:pPr>
            <a:r>
              <a:rPr lang="fr-FR" sz="2400" spc="-1" dirty="0">
                <a:latin typeface="Arial"/>
              </a:rPr>
              <a:t>GROUP BY col</a:t>
            </a:r>
          </a:p>
          <a:p>
            <a:pPr marL="108000">
              <a:spcAft>
                <a:spcPts val="1060"/>
              </a:spcAft>
              <a:buClr>
                <a:srgbClr val="000000"/>
              </a:buClr>
              <a:buSzPct val="45000"/>
            </a:pPr>
            <a:r>
              <a:rPr lang="fr-FR" sz="2400" spc="-1" dirty="0">
                <a:latin typeface="Arial"/>
              </a:rPr>
              <a:t>HAVING nombre &gt; 2;</a:t>
            </a:r>
          </a:p>
          <a:p>
            <a:pPr marL="108000">
              <a:spcAft>
                <a:spcPts val="1060"/>
              </a:spcAft>
              <a:buClr>
                <a:srgbClr val="000000"/>
              </a:buClr>
              <a:buSzPct val="45000"/>
            </a:pPr>
            <a:endParaRPr lang="fr-FR" sz="2400" spc="-1" dirty="0">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Dans notre exemple de roman, cherchons la liste des auteurs qui ont écrit plus de 2 romans.</a:t>
            </a: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latin typeface="Arial"/>
            </a:endParaRPr>
          </a:p>
        </p:txBody>
      </p:sp>
    </p:spTree>
    <p:extLst>
      <p:ext uri="{BB962C8B-B14F-4D97-AF65-F5344CB8AC3E}">
        <p14:creationId xmlns:p14="http://schemas.microsoft.com/office/powerpoint/2010/main" val="3598806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Types de jointures</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Les jointures peuvent prendre plusieurs formes :</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Jointure interne : condition vrai dans les 2 tables</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Jointure croisée : produit cartésien</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Jointure à gauche/à</a:t>
            </a:r>
            <a:r>
              <a:rPr lang="fr-FR" sz="2400" spc="-1" dirty="0">
                <a:solidFill>
                  <a:srgbClr val="376092"/>
                </a:solidFill>
                <a:latin typeface="Arial"/>
              </a:rPr>
              <a:t> droite</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Jointure naturelle : SQL se base sur le nom des colonnes</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3548257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Fonctions de tri</a:t>
            </a:r>
          </a:p>
          <a:p>
            <a:endParaRPr lang="en-US" sz="3200" b="0" strike="noStrike" spc="-1" dirty="0">
              <a:solidFill>
                <a:srgbClr val="376092"/>
              </a:solidFill>
              <a:latin typeface="Arial"/>
            </a:endParaRPr>
          </a:p>
        </p:txBody>
      </p:sp>
      <p:sp>
        <p:nvSpPr>
          <p:cNvPr id="140" name="TextShape 2"/>
          <p:cNvSpPr txBox="1"/>
          <p:nvPr/>
        </p:nvSpPr>
        <p:spPr>
          <a:xfrm>
            <a:off x="457200" y="1544715"/>
            <a:ext cx="8229240" cy="458104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Les résultats de requête peuvent être triés avec les mots clés « ORDER BY ». Il est donc possible de trier par ordre ascendant ou descendant.</a:t>
            </a:r>
          </a:p>
          <a:p>
            <a:pPr marL="108000">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spc="-1" dirty="0">
                <a:latin typeface="Arial"/>
              </a:rPr>
              <a:t>SELECT * FROM &lt;table&gt;</a:t>
            </a:r>
          </a:p>
          <a:p>
            <a:pPr marL="108000">
              <a:spcAft>
                <a:spcPts val="1060"/>
              </a:spcAft>
              <a:buClr>
                <a:srgbClr val="000000"/>
              </a:buClr>
              <a:buSzPct val="45000"/>
            </a:pPr>
            <a:r>
              <a:rPr lang="fr-FR" sz="2400" spc="-1" dirty="0">
                <a:latin typeface="Arial"/>
              </a:rPr>
              <a:t>ORDER BY col ASC;</a:t>
            </a:r>
          </a:p>
          <a:p>
            <a:pPr marL="108000">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spc="-1" dirty="0">
                <a:latin typeface="Arial"/>
              </a:rPr>
              <a:t>SELECT * FROM &lt;table&gt;</a:t>
            </a:r>
          </a:p>
          <a:p>
            <a:pPr marL="108000">
              <a:spcAft>
                <a:spcPts val="1060"/>
              </a:spcAft>
              <a:buClr>
                <a:srgbClr val="000000"/>
              </a:buClr>
              <a:buSzPct val="45000"/>
            </a:pPr>
            <a:r>
              <a:rPr lang="fr-FR" sz="2400" spc="-1" dirty="0">
                <a:latin typeface="Arial"/>
              </a:rPr>
              <a:t>ORDER BY col DESC;</a:t>
            </a: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latin typeface="Arial"/>
            </a:endParaRPr>
          </a:p>
        </p:txBody>
      </p:sp>
    </p:spTree>
    <p:extLst>
      <p:ext uri="{BB962C8B-B14F-4D97-AF65-F5344CB8AC3E}">
        <p14:creationId xmlns:p14="http://schemas.microsoft.com/office/powerpoint/2010/main" val="16719050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Gestion des artistes</a:t>
            </a:r>
          </a:p>
          <a:p>
            <a:endParaRPr lang="en-US" sz="3200" b="0" strike="noStrike" spc="-1" dirty="0">
              <a:solidFill>
                <a:srgbClr val="376092"/>
              </a:solidFill>
              <a:latin typeface="Arial"/>
            </a:endParaRPr>
          </a:p>
        </p:txBody>
      </p:sp>
      <p:sp>
        <p:nvSpPr>
          <p:cNvPr id="140" name="TextShape 2"/>
          <p:cNvSpPr txBox="1"/>
          <p:nvPr/>
        </p:nvSpPr>
        <p:spPr>
          <a:xfrm>
            <a:off x="457200" y="1544715"/>
            <a:ext cx="8229240" cy="458104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Utilisons la base de données des artistes pour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Afficher toutes les chansons de l’album ‘</a:t>
            </a:r>
            <a:r>
              <a:rPr lang="fr-FR" sz="2400" spc="-1" dirty="0" err="1">
                <a:solidFill>
                  <a:srgbClr val="376092"/>
                </a:solidFill>
                <a:latin typeface="Arial"/>
              </a:rPr>
              <a:t>Inhuman</a:t>
            </a:r>
            <a:r>
              <a:rPr lang="fr-FR" sz="2400" spc="-1" dirty="0">
                <a:solidFill>
                  <a:srgbClr val="376092"/>
                </a:solidFill>
                <a:latin typeface="Arial"/>
              </a:rPr>
              <a:t> </a:t>
            </a:r>
            <a:r>
              <a:rPr lang="fr-FR" sz="2400" spc="-1" dirty="0" err="1">
                <a:solidFill>
                  <a:srgbClr val="376092"/>
                </a:solidFill>
                <a:latin typeface="Arial"/>
              </a:rPr>
              <a:t>Rampage</a:t>
            </a:r>
            <a:r>
              <a:rPr lang="fr-FR" sz="2400" spc="-1" dirty="0">
                <a:solidFill>
                  <a:srgbClr val="376092"/>
                </a:solidFill>
                <a:latin typeface="Arial"/>
              </a:rPr>
              <a: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Afficher le nom de tous les guitaristes</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Afficher les artistes nés avant 1980</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Afficher le nombre d’artistes</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Afficher le nombre d’artistes par rôle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Afficher le nombre trié de participation d’artistes a des chansons</a:t>
            </a:r>
          </a:p>
          <a:p>
            <a:pPr marL="108000">
              <a:spcAft>
                <a:spcPts val="1060"/>
              </a:spcAft>
              <a:buClr>
                <a:srgbClr val="000000"/>
              </a:buClr>
              <a:buSzPct val="45000"/>
            </a:pPr>
            <a:endParaRPr lang="fr-FR" sz="2400" spc="-1" dirty="0">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latin typeface="Arial"/>
            </a:endParaRPr>
          </a:p>
        </p:txBody>
      </p:sp>
    </p:spTree>
    <p:extLst>
      <p:ext uri="{BB962C8B-B14F-4D97-AF65-F5344CB8AC3E}">
        <p14:creationId xmlns:p14="http://schemas.microsoft.com/office/powerpoint/2010/main" val="23052402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Bilan</a:t>
            </a:r>
            <a:endParaRPr lang="en-US" sz="3200" b="0" strike="noStrike" spc="-1" dirty="0">
              <a:solidFill>
                <a:srgbClr val="376092"/>
              </a:solidFill>
              <a:latin typeface="Arial"/>
            </a:endParaRPr>
          </a:p>
        </p:txBody>
      </p:sp>
      <p:sp>
        <p:nvSpPr>
          <p:cNvPr id="186" name="TextShape 2"/>
          <p:cNvSpPr txBox="1"/>
          <p:nvPr/>
        </p:nvSpPr>
        <p:spPr>
          <a:xfrm>
            <a:off x="457200" y="1242874"/>
            <a:ext cx="8229240" cy="5611166"/>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Résumé des notions abordées.</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Questions.</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Difficultés </a:t>
            </a:r>
            <a:r>
              <a:rPr lang="fr-FR" sz="2400" b="0" strike="noStrike" spc="-1">
                <a:solidFill>
                  <a:srgbClr val="376092"/>
                </a:solidFill>
                <a:latin typeface="Arial"/>
              </a:rPr>
              <a:t>particulières ?</a:t>
            </a:r>
            <a:r>
              <a:rPr lang="fr-FR" sz="2400" spc="-1" dirty="0">
                <a:solidFill>
                  <a:srgbClr val="376092"/>
                </a:solidFill>
                <a:latin typeface="Arial"/>
              </a:rPr>
              <a:t>		</a:t>
            </a:r>
            <a:endParaRPr lang="en-US" sz="2400" b="0" strike="noStrike" spc="-1" dirty="0">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Jointure interne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 jointure interne porte sur deux tables.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sélection comporte uniquement les lignes valides dans les deux tables.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Exemple : Je cherche si un ouvrage est dans une série.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syntaxe de la jointure interne est la suivante :</a:t>
            </a:r>
          </a:p>
          <a:p>
            <a:pPr marL="108000">
              <a:spcAft>
                <a:spcPts val="1060"/>
              </a:spcAft>
              <a:buClr>
                <a:srgbClr val="000000"/>
              </a:buClr>
              <a:buSzPct val="45000"/>
            </a:pPr>
            <a:r>
              <a:rPr lang="fr-FR" sz="2400" spc="-1" dirty="0">
                <a:latin typeface="Arial"/>
              </a:rPr>
              <a:t>SELECT &lt;colonnes ou *&gt; </a:t>
            </a:r>
          </a:p>
          <a:p>
            <a:pPr marL="108000">
              <a:spcAft>
                <a:spcPts val="1060"/>
              </a:spcAft>
              <a:buClr>
                <a:srgbClr val="000000"/>
              </a:buClr>
              <a:buSzPct val="45000"/>
            </a:pPr>
            <a:r>
              <a:rPr lang="fr-FR" sz="2400" spc="-1" dirty="0">
                <a:latin typeface="Arial"/>
              </a:rPr>
              <a:t>FROM TABLE1 </a:t>
            </a:r>
          </a:p>
          <a:p>
            <a:pPr marL="108000">
              <a:spcAft>
                <a:spcPts val="1060"/>
              </a:spcAft>
              <a:buClr>
                <a:srgbClr val="000000"/>
              </a:buClr>
              <a:buSzPct val="45000"/>
            </a:pPr>
            <a:r>
              <a:rPr lang="fr-FR" sz="2400" spc="-1" dirty="0">
                <a:latin typeface="Arial"/>
              </a:rPr>
              <a:t>INNER JOIN TABLE2 ON TABLE1.col = TABLE2.col;</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522318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Jointure interne – quelques exemples</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Dans la base traitant les romans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Sélectionner la liste des romans appartenant à une série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Sélectionner la liste des romans appartenant à la série « Le Seigneur des anneaux ».  </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Pour la seconde requête, il est bien entendu possible de cumuler les jointures sur plusieurs tables.</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275379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Jointure croisée – produit cartésien</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 jointure croisée permet de mettre en relation tous les éléments d’une table avec tous les éléments d’une autres tables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Elle permet d’obtenir toutes les combinaisons possible.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syntaxe de la jointure croisée est la suivante :</a:t>
            </a:r>
          </a:p>
          <a:p>
            <a:pPr marL="108000">
              <a:spcAft>
                <a:spcPts val="1060"/>
              </a:spcAft>
              <a:buClr>
                <a:srgbClr val="000000"/>
              </a:buClr>
              <a:buSzPct val="45000"/>
            </a:pPr>
            <a:r>
              <a:rPr lang="fr-FR" sz="2400" spc="-1" dirty="0">
                <a:latin typeface="Arial"/>
              </a:rPr>
              <a:t>SELECT &lt;colonnes ou *&gt; </a:t>
            </a:r>
          </a:p>
          <a:p>
            <a:pPr marL="108000">
              <a:spcAft>
                <a:spcPts val="1060"/>
              </a:spcAft>
              <a:buClr>
                <a:srgbClr val="000000"/>
              </a:buClr>
              <a:buSzPct val="45000"/>
            </a:pPr>
            <a:r>
              <a:rPr lang="fr-FR" sz="2400" spc="-1" dirty="0">
                <a:latin typeface="Arial"/>
              </a:rPr>
              <a:t>FROM TABLE1</a:t>
            </a:r>
          </a:p>
          <a:p>
            <a:pPr marL="108000">
              <a:spcAft>
                <a:spcPts val="1060"/>
              </a:spcAft>
              <a:buClr>
                <a:srgbClr val="000000"/>
              </a:buClr>
              <a:buSzPct val="45000"/>
            </a:pPr>
            <a:r>
              <a:rPr lang="fr-FR" sz="2400" spc="-1" dirty="0">
                <a:latin typeface="Arial"/>
              </a:rPr>
              <a:t>CROSS JOIN TABLE2;</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870405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Jointure croisée – exemple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Pour illustrer la jointure croisée, nous allons créer une table qui va contenir les lecteurs</a:t>
            </a:r>
          </a:p>
          <a:p>
            <a:pPr marL="889200" lvl="1" indent="-324000">
              <a:spcAft>
                <a:spcPts val="1060"/>
              </a:spcAft>
              <a:buClr>
                <a:srgbClr val="000000"/>
              </a:buClr>
              <a:buSzPct val="45000"/>
              <a:buFont typeface="Wingdings" charset="2"/>
              <a:buChar char=""/>
            </a:pPr>
            <a:r>
              <a:rPr lang="fr-FR" sz="2400" spc="-1" dirty="0" err="1">
                <a:solidFill>
                  <a:srgbClr val="376092"/>
                </a:solidFill>
                <a:latin typeface="Arial"/>
              </a:rPr>
              <a:t>Id_lecteur</a:t>
            </a:r>
            <a:r>
              <a:rPr lang="fr-FR" sz="2400" spc="-1" dirty="0">
                <a:solidFill>
                  <a:srgbClr val="376092"/>
                </a:solidFill>
                <a:latin typeface="Arial"/>
              </a:rPr>
              <a:t> clé primaire en auto incrémental</a:t>
            </a:r>
          </a:p>
          <a:p>
            <a:pPr marL="889200" lvl="1" indent="-324000">
              <a:spcAft>
                <a:spcPts val="1060"/>
              </a:spcAft>
              <a:buClr>
                <a:srgbClr val="000000"/>
              </a:buClr>
              <a:buSzPct val="45000"/>
              <a:buFont typeface="Wingdings" charset="2"/>
              <a:buChar char=""/>
            </a:pPr>
            <a:r>
              <a:rPr lang="fr-FR" sz="2400" spc="-1" dirty="0" err="1">
                <a:solidFill>
                  <a:srgbClr val="376092"/>
                </a:solidFill>
                <a:latin typeface="Arial"/>
              </a:rPr>
              <a:t>Nom_lecteur</a:t>
            </a:r>
            <a:r>
              <a:rPr lang="fr-FR" sz="2400" spc="-1" dirty="0">
                <a:solidFill>
                  <a:srgbClr val="376092"/>
                </a:solidFill>
                <a:latin typeface="Arial"/>
              </a:rPr>
              <a:t> VARCHAR(200)</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Nous voulons maintenant organiser un club de lecture et nous voulons que chacun des lecteurs lisent chacun des romans.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Quelle est la requête de sélection qui va nous donner cette liste ?</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517283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Jointure à gauche / jointure à droite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Ce type de jointure permet de garder le contenu complet d’une table et d’y ajouter les éventuelles associations.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 qualificatif « à gauche » ou « à droite » permet juste de représenter quelle est la table à conserver dans son intégralité.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syntaxe de la jointure à gauche est la suivante :</a:t>
            </a:r>
          </a:p>
          <a:p>
            <a:pPr marL="108000">
              <a:spcAft>
                <a:spcPts val="1060"/>
              </a:spcAft>
              <a:buClr>
                <a:srgbClr val="000000"/>
              </a:buClr>
              <a:buSzPct val="45000"/>
            </a:pPr>
            <a:r>
              <a:rPr lang="fr-FR" sz="2400" spc="-1" dirty="0">
                <a:latin typeface="Arial"/>
              </a:rPr>
              <a:t>SELECT &lt;colonnes ou *&gt; </a:t>
            </a:r>
          </a:p>
          <a:p>
            <a:pPr marL="108000">
              <a:spcAft>
                <a:spcPts val="1060"/>
              </a:spcAft>
              <a:buClr>
                <a:srgbClr val="000000"/>
              </a:buClr>
              <a:buSzPct val="45000"/>
            </a:pPr>
            <a:r>
              <a:rPr lang="fr-FR" sz="2400" spc="-1" dirty="0">
                <a:latin typeface="Arial"/>
              </a:rPr>
              <a:t>FROM TABLE1</a:t>
            </a:r>
          </a:p>
          <a:p>
            <a:pPr marL="108000">
              <a:spcAft>
                <a:spcPts val="1060"/>
              </a:spcAft>
              <a:buClr>
                <a:srgbClr val="000000"/>
              </a:buClr>
              <a:buSzPct val="45000"/>
            </a:pPr>
            <a:r>
              <a:rPr lang="fr-FR" sz="2400" spc="-1" dirty="0">
                <a:latin typeface="Arial"/>
              </a:rPr>
              <a:t>LEFT JOIN TABLE2 ON TABLE1.col = TABLE2.col;</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22086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34446308C6F04EA105D5E9182B8AE8" ma:contentTypeVersion="12" ma:contentTypeDescription="Crée un document." ma:contentTypeScope="" ma:versionID="6534ae0a11f131844f177bb1c69cfbbb">
  <xsd:schema xmlns:xsd="http://www.w3.org/2001/XMLSchema" xmlns:xs="http://www.w3.org/2001/XMLSchema" xmlns:p="http://schemas.microsoft.com/office/2006/metadata/properties" xmlns:ns2="1ec2da86-5f62-43da-8d72-7ed239a3d4f2" xmlns:ns3="5980cb3a-0623-49e8-aa2d-506ecdcc4f68" targetNamespace="http://schemas.microsoft.com/office/2006/metadata/properties" ma:root="true" ma:fieldsID="c3f2c039d8f0115b1882c651393ee08d" ns2:_="" ns3:_="">
    <xsd:import namespace="1ec2da86-5f62-43da-8d72-7ed239a3d4f2"/>
    <xsd:import namespace="5980cb3a-0623-49e8-aa2d-506ecdcc4f6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c2da86-5f62-43da-8d72-7ed239a3d4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alises d’images" ma:readOnly="false" ma:fieldId="{5cf76f15-5ced-4ddc-b409-7134ff3c332f}" ma:taxonomyMulti="true" ma:sspId="a7664016-f4d0-4920-9d3c-774f4546349b"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980cb3a-0623-49e8-aa2d-506ecdcc4f6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6745e83-f720-4f6b-849e-1e8fdd91bf79}" ma:internalName="TaxCatchAll" ma:showField="CatchAllData" ma:web="5980cb3a-0623-49e8-aa2d-506ecdcc4f68">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5980cb3a-0623-49e8-aa2d-506ecdcc4f68" xsi:nil="true"/>
    <lcf76f155ced4ddcb4097134ff3c332f xmlns="1ec2da86-5f62-43da-8d72-7ed239a3d4f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0A32158-A851-4B5C-9C81-0BAA52E37B7D}"/>
</file>

<file path=customXml/itemProps2.xml><?xml version="1.0" encoding="utf-8"?>
<ds:datastoreItem xmlns:ds="http://schemas.openxmlformats.org/officeDocument/2006/customXml" ds:itemID="{45047474-1369-4DFE-BB48-C2EAA19AF309}"/>
</file>

<file path=customXml/itemProps3.xml><?xml version="1.0" encoding="utf-8"?>
<ds:datastoreItem xmlns:ds="http://schemas.openxmlformats.org/officeDocument/2006/customXml" ds:itemID="{F59C5681-6CDD-4431-B924-8A28A442255A}"/>
</file>

<file path=docProps/app.xml><?xml version="1.0" encoding="utf-8"?>
<Properties xmlns="http://schemas.openxmlformats.org/officeDocument/2006/extended-properties" xmlns:vt="http://schemas.openxmlformats.org/officeDocument/2006/docPropsVTypes">
  <Template/>
  <TotalTime>0</TotalTime>
  <Words>2777</Words>
  <Application>Microsoft Office PowerPoint</Application>
  <PresentationFormat>Affichage à l'écran (4:3)</PresentationFormat>
  <Paragraphs>270</Paragraphs>
  <Slides>42</Slides>
  <Notes>0</Notes>
  <HiddenSlides>0</HiddenSlides>
  <MMClips>0</MMClips>
  <ScaleCrop>false</ScaleCrop>
  <HeadingPairs>
    <vt:vector size="6" baseType="variant">
      <vt:variant>
        <vt:lpstr>Polices utilisées</vt:lpstr>
      </vt:variant>
      <vt:variant>
        <vt:i4>5</vt:i4>
      </vt:variant>
      <vt:variant>
        <vt:lpstr>Thème</vt:lpstr>
      </vt:variant>
      <vt:variant>
        <vt:i4>3</vt:i4>
      </vt:variant>
      <vt:variant>
        <vt:lpstr>Titres des diapositives</vt:lpstr>
      </vt:variant>
      <vt:variant>
        <vt:i4>42</vt:i4>
      </vt:variant>
    </vt:vector>
  </HeadingPairs>
  <TitlesOfParts>
    <vt:vector size="50" baseType="lpstr">
      <vt:lpstr>Arial</vt:lpstr>
      <vt:lpstr>Calibri</vt:lpstr>
      <vt:lpstr>Symbol</vt:lpstr>
      <vt:lpstr>Times New Roman</vt:lpstr>
      <vt:lpstr>Wingdings</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1-0020 - Template - Clean Wavy (blue)</dc:title>
  <dc:subject/>
  <dc:creator/>
  <dc:description>Free template released by Showeet.</dc:description>
  <cp:lastModifiedBy>Philippe</cp:lastModifiedBy>
  <cp:revision>195</cp:revision>
  <dcterms:created xsi:type="dcterms:W3CDTF">2012-01-17T22:15:29Z</dcterms:created>
  <dcterms:modified xsi:type="dcterms:W3CDTF">2022-02-17T11:20:57Z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y">
    <vt:lpwstr>Templates</vt:lpwstr>
  </property>
  <property fmtid="{D5CDD505-2E9C-101B-9397-08002B2CF9AE}" pid="3" name="Conditions of use">
    <vt:lpwstr>http://creativecommons.org/licenses/by-nd/3.0/</vt:lpwstr>
  </property>
  <property fmtid="{D5CDD505-2E9C-101B-9397-08002B2CF9AE}" pid="4" name="Copyright">
    <vt:lpwstr>© Copyright Showeet.com</vt:lpwstr>
  </property>
  <property fmtid="{D5CDD505-2E9C-101B-9397-08002B2CF9AE}" pid="5" name="ID">
    <vt:lpwstr>#1-0020</vt:lpwstr>
  </property>
  <property fmtid="{D5CDD505-2E9C-101B-9397-08002B2CF9AE}" pid="6" name="Source">
    <vt:lpwstr>http://www.showeet.com</vt:lpwstr>
  </property>
  <property fmtid="{D5CDD505-2E9C-101B-9397-08002B2CF9AE}" pid="7" name="ContentTypeId">
    <vt:lpwstr>0x0101005434446308C6F04EA105D5E9182B8AE8</vt:lpwstr>
  </property>
</Properties>
</file>