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47"/>
  </p:notesMasterIdLst>
  <p:sldIdLst>
    <p:sldId id="256" r:id="rId4"/>
    <p:sldId id="257" r:id="rId5"/>
    <p:sldId id="425" r:id="rId6"/>
    <p:sldId id="426" r:id="rId7"/>
    <p:sldId id="412" r:id="rId8"/>
    <p:sldId id="414" r:id="rId9"/>
    <p:sldId id="415" r:id="rId10"/>
    <p:sldId id="416" r:id="rId11"/>
    <p:sldId id="417" r:id="rId12"/>
    <p:sldId id="418" r:id="rId13"/>
    <p:sldId id="419" r:id="rId14"/>
    <p:sldId id="420" r:id="rId15"/>
    <p:sldId id="421" r:id="rId16"/>
    <p:sldId id="427" r:id="rId17"/>
    <p:sldId id="428" r:id="rId18"/>
    <p:sldId id="430" r:id="rId19"/>
    <p:sldId id="431" r:id="rId20"/>
    <p:sldId id="422" r:id="rId21"/>
    <p:sldId id="423" r:id="rId22"/>
    <p:sldId id="424" r:id="rId23"/>
    <p:sldId id="432" r:id="rId24"/>
    <p:sldId id="317" r:id="rId25"/>
    <p:sldId id="392" r:id="rId26"/>
    <p:sldId id="393" r:id="rId27"/>
    <p:sldId id="394" r:id="rId28"/>
    <p:sldId id="395" r:id="rId29"/>
    <p:sldId id="396" r:id="rId30"/>
    <p:sldId id="397" r:id="rId31"/>
    <p:sldId id="398" r:id="rId32"/>
    <p:sldId id="399" r:id="rId33"/>
    <p:sldId id="404" r:id="rId34"/>
    <p:sldId id="400" r:id="rId35"/>
    <p:sldId id="401" r:id="rId36"/>
    <p:sldId id="403" r:id="rId37"/>
    <p:sldId id="406" r:id="rId38"/>
    <p:sldId id="405" r:id="rId39"/>
    <p:sldId id="407" r:id="rId40"/>
    <p:sldId id="408" r:id="rId41"/>
    <p:sldId id="409" r:id="rId42"/>
    <p:sldId id="433" r:id="rId43"/>
    <p:sldId id="410" r:id="rId44"/>
    <p:sldId id="411" r:id="rId45"/>
    <p:sldId id="281" r:id="rId46"/>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712" autoAdjust="0"/>
  </p:normalViewPr>
  <p:slideViewPr>
    <p:cSldViewPr snapToGrid="0">
      <p:cViewPr varScale="1">
        <p:scale>
          <a:sx n="79" d="100"/>
          <a:sy n="79" d="100"/>
        </p:scale>
        <p:origin x="1570" y="58"/>
      </p:cViewPr>
      <p:guideLst/>
    </p:cSldViewPr>
  </p:slideViewPr>
  <p:outlineViewPr>
    <p:cViewPr>
      <p:scale>
        <a:sx n="33" d="100"/>
        <a:sy n="33" d="100"/>
      </p:scale>
      <p:origin x="0" y="-39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customXml" Target="../customXml/item2.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18/05/2022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owasp.org/" TargetMode="Externa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données</a:t>
            </a:r>
            <a:br>
              <a:rPr dirty="0"/>
            </a:br>
            <a:r>
              <a:rPr lang="fr-FR" sz="4400" spc="-1" dirty="0">
                <a:solidFill>
                  <a:srgbClr val="376092"/>
                </a:solidFill>
                <a:latin typeface="Arial"/>
              </a:rPr>
              <a:t>S</a:t>
            </a:r>
            <a:r>
              <a:rPr lang="fr-FR" sz="4400" b="0" strike="noStrike" spc="-1" dirty="0">
                <a:solidFill>
                  <a:srgbClr val="376092"/>
                </a:solidFill>
                <a:latin typeface="Arial"/>
              </a:rPr>
              <a:t>écuriser une base de données</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ajout de privilèges</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L’ajout de privilèges reprend toutes les notions que nous venons de voir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GRANT &lt;</a:t>
            </a:r>
            <a:r>
              <a:rPr lang="fr-FR" sz="2400" spc="-1" dirty="0" err="1">
                <a:solidFill>
                  <a:srgbClr val="376092"/>
                </a:solidFill>
                <a:latin typeface="Arial"/>
              </a:rPr>
              <a:t>privilege</a:t>
            </a:r>
            <a:r>
              <a:rPr lang="fr-FR" sz="2400" spc="-1" dirty="0">
                <a:solidFill>
                  <a:srgbClr val="376092"/>
                </a:solidFill>
                <a:latin typeface="Arial"/>
              </a:rPr>
              <a:t>&gt; [(liste colonne)] ON &lt;Objet&gt; TO ‘</a:t>
            </a:r>
            <a:r>
              <a:rPr lang="fr-FR" sz="2400" spc="-1" dirty="0" err="1">
                <a:solidFill>
                  <a:srgbClr val="376092"/>
                </a:solidFill>
                <a:latin typeface="Arial"/>
              </a:rPr>
              <a:t>utilisateur’@’adresse</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Imaginons que nous voulions permettre à un utilisateur de pouvoir insérer dans la table série et modifier le nom:</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GRANT SELECT, INSERT, UPDATE (</a:t>
            </a:r>
            <a:r>
              <a:rPr lang="fr-FR" sz="2400" spc="-1" dirty="0" err="1">
                <a:solidFill>
                  <a:srgbClr val="376092"/>
                </a:solidFill>
                <a:latin typeface="Arial"/>
              </a:rPr>
              <a:t>nom_serie</a:t>
            </a:r>
            <a:r>
              <a:rPr lang="fr-FR" sz="2400" spc="-1" dirty="0">
                <a:solidFill>
                  <a:srgbClr val="376092"/>
                </a:solidFill>
                <a:latin typeface="Arial"/>
              </a:rPr>
              <a:t>) ON </a:t>
            </a:r>
            <a:r>
              <a:rPr lang="fr-FR" sz="2400" spc="-1" dirty="0" err="1">
                <a:solidFill>
                  <a:srgbClr val="376092"/>
                </a:solidFill>
                <a:latin typeface="Arial"/>
              </a:rPr>
              <a:t>roman.serie</a:t>
            </a:r>
            <a:r>
              <a:rPr lang="fr-FR" sz="2400" spc="-1" dirty="0">
                <a:solidFill>
                  <a:srgbClr val="376092"/>
                </a:solidFill>
                <a:latin typeface="Arial"/>
              </a:rPr>
              <a:t> TO ‘</a:t>
            </a:r>
            <a:r>
              <a:rPr lang="fr-FR" sz="2400" spc="-1" dirty="0" err="1">
                <a:solidFill>
                  <a:srgbClr val="376092"/>
                </a:solidFill>
                <a:latin typeface="Arial"/>
              </a:rPr>
              <a:t>utilisateur’@’localhost</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l’utilisateur que nous avons créé plus tôt. Permettons lui de sélectionner, insérer et mettre à jour (l’année et le prix uniquement). Testons les modifications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79660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suppression de privilèges</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suppression de privilèges ressemble beaucoup à l’ajout: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REVOKE &lt;</a:t>
            </a:r>
            <a:r>
              <a:rPr lang="fr-FR" sz="2400" spc="-1" dirty="0" err="1">
                <a:solidFill>
                  <a:srgbClr val="376092"/>
                </a:solidFill>
                <a:latin typeface="Arial"/>
              </a:rPr>
              <a:t>privilege</a:t>
            </a:r>
            <a:r>
              <a:rPr lang="fr-FR" sz="2400" spc="-1" dirty="0">
                <a:solidFill>
                  <a:srgbClr val="376092"/>
                </a:solidFill>
                <a:latin typeface="Arial"/>
              </a:rPr>
              <a:t>&gt; ON &lt;Objet&gt; FROM ‘</a:t>
            </a:r>
            <a:r>
              <a:rPr lang="fr-FR" sz="2400" spc="-1" dirty="0" err="1">
                <a:solidFill>
                  <a:srgbClr val="376092"/>
                </a:solidFill>
                <a:latin typeface="Arial"/>
              </a:rPr>
              <a:t>utilisateur’@’adresse</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voir les privilèges accordées à un utilisateur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show </a:t>
            </a:r>
            <a:r>
              <a:rPr lang="fr-FR" sz="2400" spc="-1" dirty="0" err="1">
                <a:solidFill>
                  <a:srgbClr val="376092"/>
                </a:solidFill>
                <a:latin typeface="Arial"/>
              </a:rPr>
              <a:t>grants</a:t>
            </a:r>
            <a:r>
              <a:rPr lang="fr-FR" sz="2400" spc="-1" dirty="0">
                <a:solidFill>
                  <a:srgbClr val="376092"/>
                </a:solidFill>
                <a:latin typeface="Arial"/>
              </a:rPr>
              <a:t> for ‘utilisateur’;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Supprimons le droit d’insertion de l’utilisateur créé et voyons les changements avec la commande show.</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47491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Cas particuliers des privilèges</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donner tous les privilèges à un utilisateur avec le mot clé ALL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GRANT ALL ON </a:t>
            </a:r>
            <a:r>
              <a:rPr lang="fr-FR" sz="2400" spc="-1" dirty="0" err="1">
                <a:solidFill>
                  <a:srgbClr val="376092"/>
                </a:solidFill>
                <a:latin typeface="Arial"/>
              </a:rPr>
              <a:t>schema.table</a:t>
            </a:r>
            <a:r>
              <a:rPr lang="fr-FR" sz="2400" spc="-1" dirty="0">
                <a:solidFill>
                  <a:srgbClr val="376092"/>
                </a:solidFill>
                <a:latin typeface="Arial"/>
              </a:rPr>
              <a:t> TO ‘utilisateur’;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donner le privilège de donner des privilèges avec l’instruction GRANT OPTION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GRANT </a:t>
            </a:r>
            <a:r>
              <a:rPr lang="fr-FR" sz="2400" spc="-1" dirty="0" err="1">
                <a:solidFill>
                  <a:srgbClr val="376092"/>
                </a:solidFill>
                <a:latin typeface="Arial"/>
              </a:rPr>
              <a:t>GRANT</a:t>
            </a:r>
            <a:r>
              <a:rPr lang="fr-FR" sz="2400" spc="-1" dirty="0">
                <a:solidFill>
                  <a:srgbClr val="376092"/>
                </a:solidFill>
                <a:latin typeface="Arial"/>
              </a:rPr>
              <a:t> OPTION ON </a:t>
            </a:r>
            <a:r>
              <a:rPr lang="fr-FR" sz="2400" spc="-1" dirty="0" err="1">
                <a:solidFill>
                  <a:srgbClr val="376092"/>
                </a:solidFill>
                <a:latin typeface="Arial"/>
              </a:rPr>
              <a:t>schema.table</a:t>
            </a:r>
            <a:r>
              <a:rPr lang="fr-FR" sz="2400" spc="-1" dirty="0">
                <a:solidFill>
                  <a:srgbClr val="376092"/>
                </a:solidFill>
                <a:latin typeface="Arial"/>
              </a:rPr>
              <a:t> to ‘utilisateur’;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L’utilisateur qui possède le privilège GRANT OPTION ne pourra donner les privilèges qu’il possède lui-même.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2669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Limitation des ressources</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limiter les ressources utilisées par un utilisateur à l’aide de la commande GRANT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ALTER USER ‘</a:t>
            </a:r>
            <a:r>
              <a:rPr lang="fr-FR" sz="2400" spc="-1" dirty="0">
                <a:solidFill>
                  <a:srgbClr val="376092"/>
                </a:solidFill>
                <a:latin typeface="Arial"/>
              </a:rPr>
              <a:t>utilisateur’ WITH MAX_QUERIES_PER_HOUR 50 MAX_UPDATES_PER_HOUR 50 MAX_CONNECTIONS_PER_HOUR 50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devient donc possible de limiter l’accès aux données de la base.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Cela peut permettre de  pas avoir une attaque qui saturerait votre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Prenez le temps d’expliquer ce genre de commande à vos utilisateurs.</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3322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Rôle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peut être pénible dans une grande entreprise de définir les rôles un à un pour chaque utilisateur.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notion de rôle permet définir des rôles et d’y affecter des droits.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Ainsi il est possible d’affecter en une seule fois à un utilisateur tous les privilèges octroyés à un rôle.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imaginer un découpage par spécialité (comptable, achat, stock, </a:t>
            </a:r>
            <a:r>
              <a:rPr lang="fr-FR" sz="2400" spc="-1" dirty="0" err="1">
                <a:solidFill>
                  <a:srgbClr val="376092"/>
                </a:solidFill>
                <a:latin typeface="Arial"/>
              </a:rPr>
              <a:t>rh</a:t>
            </a:r>
            <a:r>
              <a:rPr lang="fr-FR" sz="2400" spc="-1" dirty="0">
                <a:solidFill>
                  <a:srgbClr val="376092"/>
                </a:solidFill>
                <a:latin typeface="Arial"/>
              </a:rPr>
              <a:t>). Un nouveau comptable est embauché, on lui affecte les privilèges de son service.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gestion des privilèges s’en retrouve grandement simplifiée.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20687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Création de Rôle</a:t>
            </a:r>
            <a:endParaRPr lang="en-US" sz="3200" b="0" strike="noStrike" spc="-1" dirty="0">
              <a:solidFill>
                <a:srgbClr val="376092"/>
              </a:solidFill>
              <a:latin typeface="Arial"/>
            </a:endParaRPr>
          </a:p>
        </p:txBody>
      </p:sp>
      <p:sp>
        <p:nvSpPr>
          <p:cNvPr id="140" name="TextShape 2"/>
          <p:cNvSpPr txBox="1"/>
          <p:nvPr/>
        </p:nvSpPr>
        <p:spPr>
          <a:xfrm>
            <a:off x="457199" y="1207363"/>
            <a:ext cx="8598023" cy="4918397"/>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de création de rôle est très proche de celle de la création d’utilisateur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CREATE ROLE ‘rôle’;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L’affectation de privilèges à un rôle se fait également avec la commande GRANT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GRANT &lt;commande&gt; ON </a:t>
            </a:r>
            <a:r>
              <a:rPr lang="fr-FR" sz="2400" spc="-1" dirty="0" err="1">
                <a:solidFill>
                  <a:srgbClr val="376092"/>
                </a:solidFill>
                <a:latin typeface="Arial"/>
              </a:rPr>
              <a:t>schema.table</a:t>
            </a:r>
            <a:r>
              <a:rPr lang="fr-FR" sz="2400" spc="-1" dirty="0">
                <a:solidFill>
                  <a:srgbClr val="376092"/>
                </a:solidFill>
                <a:latin typeface="Arial"/>
              </a:rPr>
              <a:t> TO ‘rôle’;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ne reste donc plus qu’à créer un utilisateur et lui affecter le rôle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CREATE USER ‘</a:t>
            </a:r>
            <a:r>
              <a:rPr lang="fr-FR" sz="2400" spc="-1" dirty="0" err="1">
                <a:solidFill>
                  <a:srgbClr val="376092"/>
                </a:solidFill>
                <a:latin typeface="Arial"/>
              </a:rPr>
              <a:t>user’@’adresse</a:t>
            </a:r>
            <a:r>
              <a:rPr lang="fr-FR" sz="2400" spc="-1" dirty="0">
                <a:solidFill>
                  <a:srgbClr val="376092"/>
                </a:solidFill>
                <a:latin typeface="Arial"/>
              </a:rPr>
              <a:t>’ IDENTIFIED BY ‘</a:t>
            </a:r>
            <a:r>
              <a:rPr lang="fr-FR" sz="2400" spc="-1" dirty="0" err="1">
                <a:solidFill>
                  <a:srgbClr val="376092"/>
                </a:solidFill>
                <a:latin typeface="Arial"/>
              </a:rPr>
              <a:t>pass</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GRANT ‘rôle’ TO ‘</a:t>
            </a:r>
            <a:r>
              <a:rPr lang="fr-FR" sz="2400" spc="-1" dirty="0" err="1">
                <a:solidFill>
                  <a:srgbClr val="376092"/>
                </a:solidFill>
                <a:latin typeface="Arial"/>
              </a:rPr>
              <a:t>user’@’adresse</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Connectons nous avec le nouvel utilisateur et observons son rôle : show </a:t>
            </a:r>
            <a:r>
              <a:rPr lang="fr-FR" sz="2400" spc="-1" dirty="0" err="1">
                <a:solidFill>
                  <a:srgbClr val="376092"/>
                </a:solidFill>
                <a:latin typeface="Arial"/>
              </a:rPr>
              <a:t>grants</a:t>
            </a:r>
            <a:r>
              <a:rPr lang="fr-FR" sz="2400" spc="-1" dirty="0">
                <a:solidFill>
                  <a:srgbClr val="376092"/>
                </a:solidFill>
                <a:latin typeface="Arial"/>
              </a:rPr>
              <a:t> for ‘user';</a:t>
            </a: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90375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Le rôle de notre vie.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nous nous connectons avec ce nouvel utilisateur nous n’avons pour le moment aucun droit, il n’a pas encore endossé le rôle : select </a:t>
            </a:r>
            <a:r>
              <a:rPr lang="fr-FR" sz="2400" spc="-1" dirty="0" err="1">
                <a:solidFill>
                  <a:srgbClr val="376092"/>
                </a:solidFill>
                <a:latin typeface="Arial"/>
              </a:rPr>
              <a:t>current_role</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faut donc activer le rôle que nous voulons utiliser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a:t>
            </a:r>
            <a:r>
              <a:rPr lang="fr-FR" sz="2400" spc="-1" dirty="0" err="1">
                <a:solidFill>
                  <a:srgbClr val="376092"/>
                </a:solidFill>
                <a:latin typeface="Arial"/>
              </a:rPr>
              <a:t>role</a:t>
            </a:r>
            <a:r>
              <a:rPr lang="fr-FR" sz="2400" spc="-1" dirty="0">
                <a:solidFill>
                  <a:srgbClr val="376092"/>
                </a:solidFill>
                <a:latin typeface="Arial"/>
              </a:rPr>
              <a:t> ‘rôle’;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a:t>
            </a:r>
            <a:r>
              <a:rPr lang="fr-FR" sz="2400" spc="-1" dirty="0" err="1">
                <a:solidFill>
                  <a:srgbClr val="376092"/>
                </a:solidFill>
                <a:latin typeface="Arial"/>
              </a:rPr>
              <a:t>role</a:t>
            </a:r>
            <a:r>
              <a:rPr lang="fr-FR" sz="2400" spc="-1" dirty="0">
                <a:solidFill>
                  <a:srgbClr val="376092"/>
                </a:solidFill>
                <a:latin typeface="Arial"/>
              </a:rPr>
              <a:t> all; (endosse tous les rôles disponibles).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Vérifions qu’il est bien possible de faire une sélection des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ne pas avoir a mettre en place un rôle, il est possible de prévoir un rôle par défaut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DEFAUT ROLE ‘rôle’ to ‘user’;</a:t>
            </a:r>
          </a:p>
          <a:p>
            <a:pPr marL="108000">
              <a:spcAft>
                <a:spcPts val="1060"/>
              </a:spcAft>
              <a:buClr>
                <a:srgbClr val="000000"/>
              </a:buClr>
              <a:buSzPct val="45000"/>
            </a:pPr>
            <a:r>
              <a:rPr lang="fr-FR" sz="2400"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083097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Retirer un rôle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également de retirer un rôle à un utilisateur: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REVOKE ‘rôle’ FROM ‘user’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supprimer des privilèges dans le rôle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REVOKE &lt;commande&gt; ON </a:t>
            </a:r>
            <a:r>
              <a:rPr lang="fr-FR" sz="2400" spc="-1" dirty="0" err="1">
                <a:solidFill>
                  <a:srgbClr val="376092"/>
                </a:solidFill>
                <a:latin typeface="Arial"/>
              </a:rPr>
              <a:t>schema.table</a:t>
            </a:r>
            <a:r>
              <a:rPr lang="fr-FR" sz="2400" spc="-1" dirty="0">
                <a:solidFill>
                  <a:srgbClr val="376092"/>
                </a:solidFill>
                <a:latin typeface="Arial"/>
              </a:rPr>
              <a:t> FROM ‘rôle’;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Enfin, on peut définitivement supprimer un rôle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DROP ROLE ‘rôle’;</a:t>
            </a:r>
          </a:p>
          <a:p>
            <a:pPr marL="108000">
              <a:spcAft>
                <a:spcPts val="1060"/>
              </a:spcAft>
              <a:buClr>
                <a:srgbClr val="000000"/>
              </a:buClr>
              <a:buSzPct val="45000"/>
            </a:pPr>
            <a:r>
              <a:rPr lang="fr-FR" sz="2400"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36826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Mot de passe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vous gérez un site internet, il est fort probable que vous soyez amenés à gérer des utilisateurs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faut faire une distinction entre les utilisateurs du site et les utilisateurs de la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on créé des utilisateurs BDD dans </a:t>
            </a:r>
            <a:r>
              <a:rPr lang="fr-FR" sz="2400" spc="-1" dirty="0" err="1">
                <a:solidFill>
                  <a:srgbClr val="376092"/>
                </a:solidFill>
                <a:latin typeface="Arial"/>
              </a:rPr>
              <a:t>mySQL</a:t>
            </a:r>
            <a:r>
              <a:rPr lang="fr-FR" sz="2400" spc="-1" dirty="0">
                <a:solidFill>
                  <a:srgbClr val="376092"/>
                </a:solidFill>
                <a:latin typeface="Arial"/>
              </a:rPr>
              <a:t>, on ne peut pas retrouver le mot de passe en clair dans la table </a:t>
            </a:r>
            <a:r>
              <a:rPr lang="fr-FR" sz="2400" spc="-1" dirty="0" err="1">
                <a:solidFill>
                  <a:srgbClr val="376092"/>
                </a:solidFill>
                <a:latin typeface="Arial"/>
              </a:rPr>
              <a:t>mysql.user</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quelqu’un venait à mettre la main sur le contenu de notre base de données, il n’aurait jamais les mots de passe en clair.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garder la même logique pour notre utilisateur du site.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070384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Mot de passe - Hachage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Commençons par créer une table pour stocker les utilisateurs contenant un login et un mot de passe (50 caractères). Le login peut être la clé primaire puisqu’il sera unique pour notre site.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Insérons dans cette table un utilisateur. Si nous utilisons des chaînes de caractères, le mot de passe est en clair. Ce n’est pas très sécurisé.</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donc une fonction de hachage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MD5()</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SHA()</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SHA2()</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08424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Sécuriser une base de données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Pourquoi sécuriser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Gestion des utilisateurs et des rôles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Hachage des mots de passe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Transactions et verrous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Requêtes préparées</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Quelques cas concrets</a:t>
            </a:r>
            <a:endParaRPr lang="en-US"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Questions et ressentis</a:t>
            </a:r>
            <a:endParaRPr lang="en-US" sz="2400"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Mot de passe – Algorithme de hachage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algorithmes de  hachage permettent de modifier les mots de passe sans qu’il soit possible de retrouver le mot de passe initial.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ne sert donc à rien de posséder le mot de passe haché.</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existe plusieurs algorithmes de hachage plus ou moins complexes à mettre en œuvre et plus ou moins sécurisés.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même chaine de caractères donnera toujours la même chaine hachée.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C’est comme cela que l’on peut authentifier un utilisateur.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Créons une requête pour vérifier la validité d’un utilisateur.</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575002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Mot de passe – Cryptage symétrique,  cryptage asymétrique </a:t>
            </a:r>
            <a:r>
              <a:rPr lang="fr-FR" sz="3200" spc="-1">
                <a:solidFill>
                  <a:srgbClr val="376092"/>
                </a:solidFill>
                <a:latin typeface="Arial"/>
              </a:rPr>
              <a:t>et hachage.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On dit que le cryptage est symétrique quand il est possible de retrouver la chaîne de caractères initiale à partir de la chaine codée (moyennant une clé de cryptage).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Exemple : Le codage César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dit que le cryptage est asymétrique quand le retour arrière est possible uniquement à l’aide d’une clé privée.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Exemple : RSA, DSA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fonction de hachage ne contient pas le message initial mais seulement une emprunte mais c’est suffisant pour ce que nous voulons faire.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Exemple : MD5, SHA</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64376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Transaction</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transaction dans MySQL permet de garder la cohérence des données.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Pour un bloc d’instruction elle </a:t>
            </a:r>
            <a:r>
              <a:rPr lang="fr-FR" sz="2400" spc="-1" dirty="0">
                <a:solidFill>
                  <a:srgbClr val="376092"/>
                </a:solidFill>
                <a:latin typeface="Arial"/>
              </a:rPr>
              <a:t>s’assure que toutes les requêtes ont été effectuées ou alors aucune.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Cela permet de s’assurer qu’il n’y ait pas de traitement qui soit passé à moitié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Exemple : Virement, paiement, gestion de stock…</a:t>
            </a: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9394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Transaction - Fonctionnement</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transaction débute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requêtes sont exécutées une à une et leurs modifications apparaissent pour le moment comme temporaires (uniquement dans la transaction).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une requête se passe mal (elle termine en erreur) alors toutes les modifications temporaires sont annulées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Rollback</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toutes les requêtes passent sans erreur alors les modifications temporaires sont validées.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Commit</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389728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Transaction – comment ça marche ?</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Commençons par désactiver le mode autocommit de MySQL : set autocommit=0;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Modifions ensuite une valeur dans la table roman (une année par exemple).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Vérifions le contenu de la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Vérifions ce que contient la table pour un autre utilisateur.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l’instruction rollback; et regardons le contenu de la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Réalisons une fois de plus une modification suivi d’un commit;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de faire un rollback après le commit.</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834936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Transaction – comment ça marche ?</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Tant que la transaction n’a pas été </a:t>
            </a:r>
            <a:r>
              <a:rPr lang="fr-FR" sz="2400" spc="-1" dirty="0" err="1">
                <a:solidFill>
                  <a:srgbClr val="376092"/>
                </a:solidFill>
                <a:latin typeface="Arial"/>
              </a:rPr>
              <a:t>commitée</a:t>
            </a:r>
            <a:r>
              <a:rPr lang="fr-FR" sz="2400" spc="-1" dirty="0">
                <a:solidFill>
                  <a:srgbClr val="376092"/>
                </a:solidFill>
                <a:latin typeface="Arial"/>
              </a:rPr>
              <a:t>, il est possible de revenir en arrière (équivalent ctrl + Z).</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fois le commit exécuté, les changements sont validés.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d’avoir plusieurs requêtes dans une même transaction, c’est même son avantage principal.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Chaque Rollback et Commit termine une transaction et en redémarre une autre implicitement.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voir comment écrire une transaction de façon plus explicite.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964668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Transaction explicite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transaction explicite débute avec l’instruction : START TRANSACTION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transaction explicite se termine par une commande rollback; ou une commande commit;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Entre ces deux instructions vous êtes libres de placer autant de requêtes SQL que vous le désirez.</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d’encadrer une requête de modification d’un livre avec une transaction explicite.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le moment nous n’avons pas encore d’instruction qui permet de réagir à une erreur.</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179295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Transaction – jalon</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Vous pouvez arriver sur un cas où votre transaction devient très importante et faire un rollback complet vous ferait perdre des heures de traitement.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peut être intéressant dans ce cas de diviser cette grande transaction en transactions plus abordables.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impossible d’imbriquer les transactions comme cela peut être fait avec des structures conditionnelles par exemple.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Cependant, il est possible de mettre en place un mécanisme de jalon qui vous permettra de faire un rollback pour revenir à un point de la transaction en amont.</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707416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Transaction – jalon</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imaginer un traitement qui met à jour votre fichier client par ordre alphabétique.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erreur dans la mise à jour du client Michel </a:t>
            </a:r>
            <a:r>
              <a:rPr lang="fr-FR" sz="2400" spc="-1" dirty="0" err="1">
                <a:solidFill>
                  <a:srgbClr val="376092"/>
                </a:solidFill>
                <a:latin typeface="Arial"/>
              </a:rPr>
              <a:t>Zyra</a:t>
            </a:r>
            <a:r>
              <a:rPr lang="fr-FR" sz="2400" spc="-1" dirty="0">
                <a:solidFill>
                  <a:srgbClr val="376092"/>
                </a:solidFill>
                <a:latin typeface="Arial"/>
              </a:rPr>
              <a:t> fera un rollback sur tout vos client.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Avec les jalons on peut poser des checkpoints par exemple après chaque lettre traitée.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jalon se pose avec la commande SAVEPOINT &lt;nom du jalon&gt; (Point de sauvegarde en fait).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revenir à la situation sauvegardée lors de la pose de ce jalon par la commande : Rollback to </a:t>
            </a:r>
            <a:r>
              <a:rPr lang="fr-FR" sz="2400" spc="-1" dirty="0" err="1">
                <a:solidFill>
                  <a:srgbClr val="376092"/>
                </a:solidFill>
                <a:latin typeface="Arial"/>
              </a:rPr>
              <a:t>savepoint</a:t>
            </a:r>
            <a:r>
              <a:rPr lang="fr-FR" sz="2400" spc="-1" dirty="0">
                <a:solidFill>
                  <a:srgbClr val="376092"/>
                </a:solidFill>
                <a:latin typeface="Arial"/>
              </a:rPr>
              <a:t> &lt;nom du jalon&gt;</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780564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Transaction – exemple de jalon</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Mettons en place une nouvelle transaction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Modifions une première information dans la table roman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Posons un jalon (</a:t>
            </a:r>
            <a:r>
              <a:rPr lang="fr-FR" sz="2400" spc="-1" dirty="0" err="1">
                <a:solidFill>
                  <a:srgbClr val="376092"/>
                </a:solidFill>
                <a:latin typeface="Arial"/>
              </a:rPr>
              <a:t>savepoint</a:t>
            </a:r>
            <a:r>
              <a:rPr lang="fr-FR" sz="2400" spc="-1" dirty="0">
                <a:solidFill>
                  <a:srgbClr val="376092"/>
                </a:solidFill>
                <a:latin typeface="Arial"/>
              </a:rPr>
              <a:t> &lt;nom&gt;)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Modifions une seconde information dans la table roman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Effectuons un retour au jalon (ROLLBACK TO SAVEPOINT &lt;nom&gt;)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Modifions une information dans la table roman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Validons la transaction (COMMIT;)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Vérifions le contenu de la table roman.</a:t>
            </a: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287007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Introduction</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sécurité des données est devenue un enjeu majeur.</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est possible d’intervenir à plu</a:t>
            </a:r>
            <a:r>
              <a:rPr lang="fr-FR" sz="2400" spc="-1" dirty="0">
                <a:solidFill>
                  <a:srgbClr val="376092"/>
                </a:solidFill>
                <a:latin typeface="Arial"/>
              </a:rPr>
              <a:t>sieurs endroits pour sécuriser les données.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N</a:t>
            </a:r>
            <a:r>
              <a:rPr lang="fr-FR" sz="2400" spc="-1" dirty="0">
                <a:solidFill>
                  <a:srgbClr val="376092"/>
                </a:solidFill>
                <a:latin typeface="Arial"/>
              </a:rPr>
              <a:t>ous allons aborder ce qu’il est possible de faire au niveau de la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Sans qu’il y ait malveillance, il se peut que la cohérence des données soit compromise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Mauvaise gestion des accès concurrents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Maladresse d’un utilisateur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Droits d’un utilisateur mal définis.</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15728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Transaction : Commit </a:t>
            </a:r>
            <a:r>
              <a:rPr lang="fr-FR" sz="3200" b="0" strike="noStrike" spc="-1" dirty="0">
                <a:solidFill>
                  <a:srgbClr val="376092"/>
                </a:solidFill>
                <a:latin typeface="Arial"/>
              </a:rPr>
              <a:t>implicite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commandes qui touchent à la structure de la table contiennent de manière générale un commit implicite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CREATE, ALTER, RENAME, DROP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commandes de manipulation de données n’ont pas de commit explicite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SELECT, INSERT, DELETE, UPDATE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Attention, on peut faire un rollback sur un </a:t>
            </a:r>
            <a:r>
              <a:rPr lang="fr-FR" sz="2400" spc="-1" dirty="0" err="1">
                <a:solidFill>
                  <a:srgbClr val="376092"/>
                </a:solidFill>
                <a:latin typeface="Arial"/>
              </a:rPr>
              <a:t>delete</a:t>
            </a:r>
            <a:r>
              <a:rPr lang="fr-FR" sz="2400" spc="-1" dirty="0">
                <a:solidFill>
                  <a:srgbClr val="376092"/>
                </a:solidFill>
                <a:latin typeface="Arial"/>
              </a:rPr>
              <a:t> on ne peut pas en faire sur un </a:t>
            </a:r>
            <a:r>
              <a:rPr lang="fr-FR" sz="2400" spc="-1" dirty="0" err="1">
                <a:solidFill>
                  <a:srgbClr val="376092"/>
                </a:solidFill>
                <a:latin typeface="Arial"/>
              </a:rPr>
              <a:t>truncate</a:t>
            </a:r>
            <a:r>
              <a:rPr lang="fr-FR" sz="2400" spc="-1" dirty="0">
                <a:solidFill>
                  <a:srgbClr val="376092"/>
                </a:solidFill>
                <a:latin typeface="Arial"/>
              </a:rPr>
              <a:t>, c’est pour cette raison que </a:t>
            </a:r>
            <a:r>
              <a:rPr lang="fr-FR" sz="2400" spc="-1" dirty="0" err="1">
                <a:solidFill>
                  <a:srgbClr val="376092"/>
                </a:solidFill>
                <a:latin typeface="Arial"/>
              </a:rPr>
              <a:t>truncate</a:t>
            </a:r>
            <a:r>
              <a:rPr lang="fr-FR" sz="2400" spc="-1" dirty="0">
                <a:solidFill>
                  <a:srgbClr val="376092"/>
                </a:solidFill>
                <a:latin typeface="Arial"/>
              </a:rPr>
              <a:t> est plus rapide pour vider une table.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Tant que votre transaction n’est pas passée par un commit, les modifications ne sont pas visibles pour les autres sessions.</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358232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Verrous</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verrou permet de régler des soucis d’accès concurrents aux données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Eviter que deux usagers de la SNCF puissent réserver le même siège.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Eviter les mises à jour concurrentes sur la même valeur.</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Eviter d’afficher des informations incohérentes pendant la mise à jour de la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pouvons représenter ces exemples sur un axe de temps pour mieux les comprendre.</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855339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Verrous – Mise en place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verrou permet de bloquer temporairement des données (table ou seulement ligne d’une table) aux autres sessions MySQL.</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L’idéal est effectivement de bloquer le moins de données possibles.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autres sessions se verront tout simplement refuser l’accès aux données.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a:t>
            </a:r>
            <a:r>
              <a:rPr lang="fr-FR" sz="2400" spc="-1" dirty="0">
                <a:solidFill>
                  <a:srgbClr val="376092"/>
                </a:solidFill>
                <a:latin typeface="Arial"/>
              </a:rPr>
              <a:t>est possible de bloquer les données en lecture et en écriture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LOCK TABLES &lt;table&gt; READ; (lecture uniquement)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LOCK TABLES &lt;table&gt; WRITE; (ni lecture, ni écriture)</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644571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Verrous – accès et déverrouillage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fois un verrou posé, la session ne peut plus accéder qu’aux tables verrouillées et elle ne peut que lire les données dans les tables verrouillées en READ.</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Cela permet d’éviter les erreurs en allant modifier des données non autorisées.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L’instruction UNLOCK déverrouille les données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UNLOCK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n’est pas possible de spécifier les tables à déverrouiller. Tous les verrous sautent en même temps.</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773990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Verrous – comment ça marche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Posons un verrou d’écriture sur la table roman et un verrou de lecture sur la table série.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Essayer d’accéder avec un autre utilisateur.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de faire une sélection sur les tables </a:t>
            </a:r>
            <a:r>
              <a:rPr lang="fr-FR" sz="2400" spc="-1" dirty="0" err="1">
                <a:solidFill>
                  <a:srgbClr val="376092"/>
                </a:solidFill>
                <a:latin typeface="Arial"/>
              </a:rPr>
              <a:t>serie</a:t>
            </a:r>
            <a:r>
              <a:rPr lang="fr-FR" sz="2400" spc="-1" dirty="0">
                <a:solidFill>
                  <a:srgbClr val="376092"/>
                </a:solidFill>
                <a:latin typeface="Arial"/>
              </a:rPr>
              <a:t>, roman et lecteur.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de faire une mise à jour sur les tables </a:t>
            </a:r>
            <a:r>
              <a:rPr lang="fr-FR" sz="2400" spc="-1" dirty="0" err="1">
                <a:solidFill>
                  <a:srgbClr val="376092"/>
                </a:solidFill>
                <a:latin typeface="Arial"/>
              </a:rPr>
              <a:t>serie</a:t>
            </a:r>
            <a:r>
              <a:rPr lang="fr-FR" sz="2400" spc="-1" dirty="0">
                <a:solidFill>
                  <a:srgbClr val="376092"/>
                </a:solidFill>
                <a:latin typeface="Arial"/>
              </a:rPr>
              <a:t>, roman et lecteur.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LOCK READ permet à la session de lire les données mais plus de faire de modification.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LOCK WRITE bloque l’accès aux données concernées par les autres sessions.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N’oubliez pas de déverrouiller les tables.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791863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Requête préparée – injection SQL</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attaque par injection SQL consiste à utiliser du code SQL valide dans un champ de saisie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Exemple : Je veux me connecter à un site, je rentre mon login et mon mot de passe.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Je vérifie si le mot de passe de l’utilisateur est correct par la requête : </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SELECT * FROM UTILISATEUR WHERE login = ‘Bob’ and </a:t>
            </a:r>
            <a:r>
              <a:rPr lang="fr-FR" sz="2400" spc="-1" dirty="0" err="1">
                <a:solidFill>
                  <a:srgbClr val="376092"/>
                </a:solidFill>
                <a:latin typeface="Arial"/>
              </a:rPr>
              <a:t>password</a:t>
            </a:r>
            <a:r>
              <a:rPr lang="fr-FR" sz="2400" spc="-1" dirty="0">
                <a:solidFill>
                  <a:srgbClr val="376092"/>
                </a:solidFill>
                <a:latin typeface="Arial"/>
              </a:rPr>
              <a:t> = ‘</a:t>
            </a:r>
            <a:r>
              <a:rPr lang="fr-FR" sz="2400" spc="-1" dirty="0" err="1">
                <a:solidFill>
                  <a:srgbClr val="376092"/>
                </a:solidFill>
                <a:latin typeface="Arial"/>
              </a:rPr>
              <a:t>passBob</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injection SQL serait d’utiliser :</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Un mot de passe : </a:t>
            </a:r>
            <a:r>
              <a:rPr lang="fr-FR" sz="2400" spc="-1" dirty="0" err="1">
                <a:solidFill>
                  <a:srgbClr val="376092"/>
                </a:solidFill>
                <a:latin typeface="Arial"/>
              </a:rPr>
              <a:t>sfsdfs</a:t>
            </a:r>
            <a:r>
              <a:rPr lang="fr-FR" sz="2400" spc="-1" dirty="0">
                <a:solidFill>
                  <a:srgbClr val="376092"/>
                </a:solidFill>
                <a:latin typeface="Arial"/>
              </a:rPr>
              <a:t>’ or ‘1’=‘1</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Un login connu sans mot de passe : user’;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11161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Requête préparée – anti injection</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requête préparée est une requête stockée complète du point de vue de sa structure mais qu’il est possible de paramétrer.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requête, une fois en place, peut être invoquée à tout moment.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va se baser sur des variables utilisateurs qui fonctionnent de la même façon que les variables dans un langage de programmation.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requête préparée permet par exemple de se prémunir des risques d’injection SQL. Elle est à privilégier plutôt que d’envoyer une simple chaîne de caractères à MySQL.</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004272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Requête préparée – Intérêt</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A l’image d’une fonction dans un langage de programmation, une requête préparée peut servir à factoriser un traitement.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Cela permet en cas de modification d’avoir à modifier un seul bout de code.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requêtes préparées empêchent l’injection SQL car le contenu des variables n’est pas interprété même s’il contient une syntaxe SQL valide.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devient facile d’utiliser une requête complexe à partir du moment où nous connaissons la liste de ses paramètres.</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28682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Requête préparée – Comment ça marche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On commence par définir la requête. Elle peut être sans paramètre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PREPARE </a:t>
            </a:r>
            <a:r>
              <a:rPr lang="fr-FR" sz="2400" spc="-1" dirty="0" err="1">
                <a:solidFill>
                  <a:srgbClr val="376092"/>
                </a:solidFill>
                <a:latin typeface="Arial"/>
              </a:rPr>
              <a:t>sel_roman</a:t>
            </a:r>
            <a:r>
              <a:rPr lang="fr-FR" sz="2400" spc="-1" dirty="0">
                <a:solidFill>
                  <a:srgbClr val="376092"/>
                </a:solidFill>
                <a:latin typeface="Arial"/>
              </a:rPr>
              <a:t> FROM ‘SELECT * FROM ROMAN’;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peut aussi comporter plusieurs paramètres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PREPARE </a:t>
            </a:r>
            <a:r>
              <a:rPr lang="fr-FR" sz="2400" spc="-1" dirty="0" err="1">
                <a:solidFill>
                  <a:srgbClr val="376092"/>
                </a:solidFill>
                <a:latin typeface="Arial"/>
              </a:rPr>
              <a:t>sel_roman_date</a:t>
            </a:r>
            <a:r>
              <a:rPr lang="fr-FR" sz="2400" spc="-1" dirty="0">
                <a:solidFill>
                  <a:srgbClr val="376092"/>
                </a:solidFill>
                <a:latin typeface="Arial"/>
              </a:rPr>
              <a:t> FROM ‘SELECT * FROM ROMAN WHERE année =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aussi possible de supprimer une telle requête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DEALLOCATE PREPARE </a:t>
            </a:r>
            <a:r>
              <a:rPr lang="fr-FR" sz="2400" spc="-1" dirty="0" err="1">
                <a:solidFill>
                  <a:srgbClr val="376092"/>
                </a:solidFill>
                <a:latin typeface="Arial"/>
              </a:rPr>
              <a:t>sel_roman</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un second temps nous allons définir les valeurs de ces paramètres à l’aide de variables.</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025580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Requête préparée – Les variables</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définir en SQL des variables comme dans n’importe quel langage de programmation.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variable est toujours précédée du signe @ et s’initialise avec la commande set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@maVar = 6;</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@maVar = ‘Coucou’;</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fois définie la variable pourra être utilisée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SELECT prix * @maVar FROM article;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variable n’est définie que dans la session courante.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41589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Introduction – Utilisation malveillante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L’OWASP (</a:t>
            </a:r>
            <a:r>
              <a:rPr lang="en-US" sz="2400" spc="-1" dirty="0">
                <a:solidFill>
                  <a:srgbClr val="376092"/>
                </a:solidFill>
                <a:latin typeface="Arial"/>
              </a:rPr>
              <a:t>Open Web Application Security Project)</a:t>
            </a:r>
            <a:r>
              <a:rPr lang="fr-FR" sz="2400" spc="-1" dirty="0">
                <a:solidFill>
                  <a:srgbClr val="376092"/>
                </a:solidFill>
                <a:latin typeface="Arial"/>
              </a:rPr>
              <a:t> nous renseigne les plus grandes vulnérabilités de nos applications web : </a:t>
            </a:r>
            <a:r>
              <a:rPr lang="fr-FR" sz="2400" spc="-1" dirty="0">
                <a:solidFill>
                  <a:srgbClr val="376092"/>
                </a:solidFill>
                <a:latin typeface="Arial"/>
                <a:hlinkClick r:id="rId2"/>
              </a:rPr>
              <a:t>https://owasp.org/</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L’OWASP dresse un top 10 des vulnérabilités, nous garderons ici celles qui concernent la base de données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l'injection, notamment SQL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 piratage de session (obtention de mot de passe)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D’autres points concernent plus le codage, les fichiers XML ou les échanges de données en général.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 chacune des failles correspond de bonnes pratiques pour rendre notre application plus sûre et plus robuste.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904523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Requête préparée – utilisation des variables</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Commençons par définir un taux de TVA (5.5% dans le livre)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Affichons les colonnes nom et prix de la table roman.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prix dans notre table est le prix TTC.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Calculons dans la requête select le prix HT et le montant de la TVA à l’aide de la variable définie.</a:t>
            </a: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65105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Requête préparée – Utilisation</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faut donc préparer une requête avec ou sans paramètres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PREPARE </a:t>
            </a:r>
            <a:r>
              <a:rPr lang="fr-FR" sz="2400" spc="-1" dirty="0" err="1">
                <a:solidFill>
                  <a:srgbClr val="376092"/>
                </a:solidFill>
                <a:latin typeface="Arial"/>
              </a:rPr>
              <a:t>select_roman</a:t>
            </a:r>
            <a:r>
              <a:rPr lang="fr-FR" sz="2400" spc="-1" dirty="0">
                <a:solidFill>
                  <a:srgbClr val="376092"/>
                </a:solidFill>
                <a:latin typeface="Arial"/>
              </a:rPr>
              <a:t> FROM ‘SELECT * FROM ROMAN WHERE année =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Initialiser les variables paramètre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@monAnnee = 1955;</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Appeler la requête préparée avec les bons paramètres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EXECUTE </a:t>
            </a:r>
            <a:r>
              <a:rPr lang="fr-FR" sz="2400" spc="-1" dirty="0" err="1">
                <a:solidFill>
                  <a:srgbClr val="376092"/>
                </a:solidFill>
                <a:latin typeface="Arial"/>
              </a:rPr>
              <a:t>select_roman</a:t>
            </a:r>
            <a:r>
              <a:rPr lang="fr-FR" sz="2400" spc="-1" dirty="0">
                <a:solidFill>
                  <a:srgbClr val="376092"/>
                </a:solidFill>
                <a:latin typeface="Arial"/>
              </a:rPr>
              <a:t> USING @monAnnee;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Créer une requête préparée pour insérer un nouveau lecteur (id et nom). Tester avec deux variables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143359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Requête préparée – Langage de programmation</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requêtes préparées sont rarement utilisées au niveau de la base SQL.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Cependant, ce système a été implémenté dans la plupart des API liés aux langages de programmation.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logique reste exactement la même et la fiabilité contre les injections de SQL reste identique.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autre point positif de la requête préparée est de n’être envoyée et compilée par le serveur qu’une seule fois. Cela peut constituer un gain de temps si votre programme a tendance à utiliser souvent la même requête.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545021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242874"/>
            <a:ext cx="8229240" cy="56111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gestion des utilisateurs va permettre de définir des droits différents aux utilisateurs qui se connectent à la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Cela permettra de ne pas mettre la totalité des données à disposition de tout le monde.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but est également d’éviter que des utilisateurs qui n’ont pas le droit de modifier des données puissent le faire.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gestion des droits participe donc également à la sécurité des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N’hésitez pas à supprimer les utilisateurs obsolètes.</a:t>
            </a:r>
          </a:p>
          <a:p>
            <a:pPr marL="108000">
              <a:spcAft>
                <a:spcPts val="1060"/>
              </a:spcAft>
              <a:buClr>
                <a:srgbClr val="000000"/>
              </a:buClr>
              <a:buSzPct val="45000"/>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24563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Création/Suppression</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création d’un utilisateur se fait à l’aide de l’instruction CREATE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CREATE USER ‘</a:t>
            </a:r>
            <a:r>
              <a:rPr lang="fr-FR" sz="2400" spc="-1" dirty="0" err="1">
                <a:solidFill>
                  <a:srgbClr val="376092"/>
                </a:solidFill>
                <a:latin typeface="Arial"/>
              </a:rPr>
              <a:t>login’@’adresse</a:t>
            </a:r>
            <a:r>
              <a:rPr lang="fr-FR" sz="2400" spc="-1" dirty="0">
                <a:solidFill>
                  <a:srgbClr val="376092"/>
                </a:solidFill>
                <a:latin typeface="Arial"/>
              </a:rPr>
              <a:t>’ [IDENTIFIED BY ‘</a:t>
            </a:r>
            <a:r>
              <a:rPr lang="fr-FR" sz="2400" spc="-1" dirty="0" err="1">
                <a:solidFill>
                  <a:srgbClr val="376092"/>
                </a:solidFill>
                <a:latin typeface="Arial"/>
              </a:rPr>
              <a:t>motPasse</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suppression se fait à l’aide de l’instruction DROP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DROP USER ‘</a:t>
            </a:r>
            <a:r>
              <a:rPr lang="fr-FR" sz="2400" spc="-1" dirty="0" err="1">
                <a:solidFill>
                  <a:srgbClr val="376092"/>
                </a:solidFill>
                <a:latin typeface="Arial"/>
              </a:rPr>
              <a:t>login’@’adresse</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‘adresse’ constitue l’adresse à partir de laquelle l’utilisateur se connecte (localhost, adresse IP, nom de domaine). Ne rien mettre, signifie que toutes les adresses sont valables.</a:t>
            </a:r>
          </a:p>
          <a:p>
            <a:pPr marL="108000">
              <a:spcAft>
                <a:spcPts val="1060"/>
              </a:spcAft>
              <a:buClr>
                <a:srgbClr val="000000"/>
              </a:buClr>
              <a:buSzPct val="45000"/>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64105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Mot de passe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création d’un utilisateur n’impose pas de mot de passe mais c’est une mauvaise idée de ne pas en mettre.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modifier le mot de passe par la suite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PASSWORD FOR ‘</a:t>
            </a:r>
            <a:r>
              <a:rPr lang="fr-FR" sz="2400" spc="-1" dirty="0" err="1">
                <a:solidFill>
                  <a:srgbClr val="376092"/>
                </a:solidFill>
                <a:latin typeface="Arial"/>
              </a:rPr>
              <a:t>user’@’adresse</a:t>
            </a:r>
            <a:r>
              <a:rPr lang="fr-FR" sz="2400" spc="-1" dirty="0">
                <a:solidFill>
                  <a:srgbClr val="376092"/>
                </a:solidFill>
                <a:latin typeface="Arial"/>
              </a:rPr>
              <a:t>’ = PASSWORD(‘</a:t>
            </a:r>
            <a:r>
              <a:rPr lang="fr-FR" sz="2400" spc="-1" dirty="0" err="1">
                <a:solidFill>
                  <a:srgbClr val="376092"/>
                </a:solidFill>
                <a:latin typeface="Arial"/>
              </a:rPr>
              <a:t>password</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De même, il est possible de changer le nom de l’utilisateur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RENAME USER ‘</a:t>
            </a:r>
            <a:r>
              <a:rPr lang="fr-FR" sz="2400" spc="-1" dirty="0" err="1">
                <a:solidFill>
                  <a:srgbClr val="376092"/>
                </a:solidFill>
                <a:latin typeface="Arial"/>
              </a:rPr>
              <a:t>user’@’adresse</a:t>
            </a:r>
            <a:r>
              <a:rPr lang="fr-FR" sz="2400" spc="-1" dirty="0">
                <a:solidFill>
                  <a:srgbClr val="376092"/>
                </a:solidFill>
                <a:latin typeface="Arial"/>
              </a:rPr>
              <a:t>’ TO ‘</a:t>
            </a:r>
            <a:r>
              <a:rPr lang="fr-FR" sz="2400" spc="-1" dirty="0" err="1">
                <a:solidFill>
                  <a:srgbClr val="376092"/>
                </a:solidFill>
                <a:latin typeface="Arial"/>
              </a:rPr>
              <a:t>robert’@’machine</a:t>
            </a:r>
            <a:r>
              <a:rPr lang="fr-FR" sz="2400" spc="-1" dirty="0">
                <a:solidFill>
                  <a:srgbClr val="376092"/>
                </a:solidFill>
                <a:latin typeface="Arial"/>
              </a:rPr>
              <a:t>’;</a:t>
            </a:r>
          </a:p>
          <a:p>
            <a:pPr marL="108000">
              <a:spcAft>
                <a:spcPts val="1060"/>
              </a:spcAft>
              <a:buClr>
                <a:srgbClr val="000000"/>
              </a:buClr>
              <a:buSzPct val="45000"/>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42344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exemple de création</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Commençons par créer un utilisateur avec la commande CREATE USER avec un mot de passe.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utilisateur est comme une donnée dans la base, il est donc possible de consulter la table des utilisateurs </a:t>
            </a:r>
            <a:r>
              <a:rPr lang="fr-FR" sz="2400" spc="-1" dirty="0" err="1">
                <a:solidFill>
                  <a:srgbClr val="376092"/>
                </a:solidFill>
                <a:latin typeface="Arial"/>
              </a:rPr>
              <a:t>mysql.user</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Prenons un petit peu de temps pour voir les intitulés de colonne de la table </a:t>
            </a:r>
            <a:r>
              <a:rPr lang="fr-FR" sz="2400" spc="-1" dirty="0" err="1">
                <a:solidFill>
                  <a:srgbClr val="376092"/>
                </a:solidFill>
                <a:latin typeface="Arial"/>
              </a:rPr>
              <a:t>mysql.user</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de retrouver le mot de passe de l’utilisateur.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Connectons-nous avec ce nouvel utilisateur et constatons avec tristesse que nous n’avons accès à rien.</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10595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Utilisateurs – privilèges</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privilèges sont les droits donnés à un utilisateur.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Ils peuvent concerner toutes les actions de la base de données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SELECT, INSERT, UPDATE, DELETE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CREATE ALTER DROP</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INDEX, ROUTINE, TRIGGER, LOCK, CREATE USER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Chacun de ces droits a un périmètre d’application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Partout : * ou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base : bdd.*</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table : </a:t>
            </a:r>
            <a:r>
              <a:rPr lang="fr-FR" sz="2400" spc="-1" dirty="0" err="1">
                <a:solidFill>
                  <a:srgbClr val="376092"/>
                </a:solidFill>
                <a:latin typeface="Arial"/>
              </a:rPr>
              <a:t>bdd.table</a:t>
            </a: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864239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12" ma:contentTypeDescription="Crée un document." ma:contentTypeScope="" ma:versionID="6534ae0a11f131844f177bb1c69cfbb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c3f2c039d8f0115b1882c651393ee08d"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32AD185-DCF9-4EA4-8D7B-2CAE1889A4C0}"/>
</file>

<file path=customXml/itemProps2.xml><?xml version="1.0" encoding="utf-8"?>
<ds:datastoreItem xmlns:ds="http://schemas.openxmlformats.org/officeDocument/2006/customXml" ds:itemID="{413DE77B-92CE-4A41-A367-EF6C64B5BB99}"/>
</file>

<file path=customXml/itemProps3.xml><?xml version="1.0" encoding="utf-8"?>
<ds:datastoreItem xmlns:ds="http://schemas.openxmlformats.org/officeDocument/2006/customXml" ds:itemID="{E980D4B8-6EBF-4E0D-8E6A-EB397D620B27}"/>
</file>

<file path=docProps/app.xml><?xml version="1.0" encoding="utf-8"?>
<Properties xmlns="http://schemas.openxmlformats.org/officeDocument/2006/extended-properties" xmlns:vt="http://schemas.openxmlformats.org/officeDocument/2006/docPropsVTypes">
  <Template/>
  <TotalTime>0</TotalTime>
  <Words>3459</Words>
  <Application>Microsoft Office PowerPoint</Application>
  <PresentationFormat>Affichage à l'écran (4:3)</PresentationFormat>
  <Paragraphs>307</Paragraphs>
  <Slides>43</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43</vt:i4>
      </vt:variant>
    </vt:vector>
  </HeadingPairs>
  <TitlesOfParts>
    <vt:vector size="51"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229</cp:revision>
  <dcterms:created xsi:type="dcterms:W3CDTF">2012-01-17T22:15:29Z</dcterms:created>
  <dcterms:modified xsi:type="dcterms:W3CDTF">2022-05-18T12:14:20Z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