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23"/>
  </p:notesMasterIdLst>
  <p:sldIdLst>
    <p:sldId id="256" r:id="rId4"/>
    <p:sldId id="257" r:id="rId5"/>
    <p:sldId id="259" r:id="rId6"/>
    <p:sldId id="293" r:id="rId7"/>
    <p:sldId id="294" r:id="rId8"/>
    <p:sldId id="295" r:id="rId9"/>
    <p:sldId id="296" r:id="rId10"/>
    <p:sldId id="297" r:id="rId11"/>
    <p:sldId id="298" r:id="rId12"/>
    <p:sldId id="299" r:id="rId13"/>
    <p:sldId id="300" r:id="rId14"/>
    <p:sldId id="301" r:id="rId15"/>
    <p:sldId id="305" r:id="rId16"/>
    <p:sldId id="302" r:id="rId17"/>
    <p:sldId id="307" r:id="rId18"/>
    <p:sldId id="303" r:id="rId19"/>
    <p:sldId id="304" r:id="rId20"/>
    <p:sldId id="306" r:id="rId21"/>
    <p:sldId id="281" r:id="rId22"/>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08" d="100"/>
          <a:sy n="108" d="100"/>
        </p:scale>
        <p:origin x="184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13/01/2022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3684233"/>
            <a:ext cx="8380674" cy="1934287"/>
          </a:xfrm>
          <a:prstGeom prst="rect">
            <a:avLst/>
          </a:prstGeom>
          <a:noFill/>
          <a:ln w="0">
            <a:noFill/>
          </a:ln>
        </p:spPr>
        <p:txBody>
          <a:bodyPr lIns="0" tIns="0" rIns="0" bIns="0" anchor="ctr">
            <a:noAutofit/>
          </a:bodyPr>
          <a:lstStyle/>
          <a:p>
            <a:pPr algn="r"/>
            <a:r>
              <a:rPr lang="fr-FR" sz="4400" spc="-1" dirty="0">
                <a:solidFill>
                  <a:srgbClr val="376092"/>
                </a:solidFill>
                <a:latin typeface="Arial"/>
              </a:rPr>
              <a:t>UML</a:t>
            </a:r>
            <a:br>
              <a:rPr dirty="0"/>
            </a:br>
            <a:r>
              <a:rPr lang="fr-FR" sz="4400" b="0" strike="noStrike" spc="-1" dirty="0">
                <a:solidFill>
                  <a:srgbClr val="376092"/>
                </a:solidFill>
                <a:latin typeface="Arial"/>
              </a:rPr>
              <a:t>Cycle de vie</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spécification des activités</a:t>
            </a:r>
          </a:p>
        </p:txBody>
      </p:sp>
      <p:sp>
        <p:nvSpPr>
          <p:cNvPr id="140" name="TextShape 2"/>
          <p:cNvSpPr txBox="1"/>
          <p:nvPr/>
        </p:nvSpPr>
        <p:spPr>
          <a:xfrm>
            <a:off x="457200" y="1600200"/>
            <a:ext cx="4905375"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activité peut être ajouté sur un état ou sur une transition.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de préciser le traitement: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Pendant l’état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Pendant le franchissement d’une transition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 l’entrée et à la sortie d’un état.</a:t>
            </a:r>
          </a:p>
          <a:p>
            <a:pPr marL="108000">
              <a:spcAft>
                <a:spcPts val="1060"/>
              </a:spcAft>
              <a:buClr>
                <a:srgbClr val="000000"/>
              </a:buClr>
              <a:buSzPct val="45000"/>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993C0F28-B9C4-4688-821C-6504DBC15080}"/>
              </a:ext>
            </a:extLst>
          </p:cNvPr>
          <p:cNvPicPr>
            <a:picLocks noChangeAspect="1"/>
          </p:cNvPicPr>
          <p:nvPr/>
        </p:nvPicPr>
        <p:blipFill>
          <a:blip r:embed="rId2"/>
          <a:stretch>
            <a:fillRect/>
          </a:stretch>
        </p:blipFill>
        <p:spPr>
          <a:xfrm>
            <a:off x="5362575" y="1733550"/>
            <a:ext cx="3781425" cy="3390900"/>
          </a:xfrm>
          <a:prstGeom prst="rect">
            <a:avLst/>
          </a:prstGeom>
        </p:spPr>
      </p:pic>
    </p:spTree>
    <p:extLst>
      <p:ext uri="{BB962C8B-B14F-4D97-AF65-F5344CB8AC3E}">
        <p14:creationId xmlns:p14="http://schemas.microsoft.com/office/powerpoint/2010/main" val="213578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duplication et réunion de transition</a:t>
            </a:r>
          </a:p>
        </p:txBody>
      </p:sp>
      <p:sp>
        <p:nvSpPr>
          <p:cNvPr id="140" name="TextShape 2"/>
          <p:cNvSpPr txBox="1"/>
          <p:nvPr/>
        </p:nvSpPr>
        <p:spPr>
          <a:xfrm>
            <a:off x="457200" y="1600200"/>
            <a:ext cx="5819313"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est possible de dupliquer des transitions pour qu’à partir d’un état, on puisse atteindre plusieurs états.</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De même, il est possible de joindre des transitions pour attendre qu’elles soient toutes réalisées avant de poursuivre.</a:t>
            </a:r>
            <a:r>
              <a:rPr lang="fr-FR" sz="2400" b="0" strike="noStrike" spc="-1" dirty="0">
                <a:solidFill>
                  <a:srgbClr val="376092"/>
                </a:solidFill>
                <a:latin typeface="Arial"/>
              </a:rPr>
              <a:t> </a:t>
            </a:r>
          </a:p>
          <a:p>
            <a:pPr marL="108000">
              <a:spcAft>
                <a:spcPts val="1060"/>
              </a:spcAft>
              <a:buClr>
                <a:srgbClr val="000000"/>
              </a:buClr>
              <a:buSzPct val="45000"/>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E0B1F20B-F50E-4BAD-9F68-CDB8507BF7A1}"/>
              </a:ext>
            </a:extLst>
          </p:cNvPr>
          <p:cNvPicPr>
            <a:picLocks noChangeAspect="1"/>
          </p:cNvPicPr>
          <p:nvPr/>
        </p:nvPicPr>
        <p:blipFill>
          <a:blip r:embed="rId2"/>
          <a:stretch>
            <a:fillRect/>
          </a:stretch>
        </p:blipFill>
        <p:spPr>
          <a:xfrm>
            <a:off x="6465163" y="1848442"/>
            <a:ext cx="2286000" cy="4029075"/>
          </a:xfrm>
          <a:prstGeom prst="rect">
            <a:avLst/>
          </a:prstGeom>
        </p:spPr>
      </p:pic>
    </p:spTree>
    <p:extLst>
      <p:ext uri="{BB962C8B-B14F-4D97-AF65-F5344CB8AC3E}">
        <p14:creationId xmlns:p14="http://schemas.microsoft.com/office/powerpoint/2010/main" val="399935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l’alternative</a:t>
            </a:r>
          </a:p>
        </p:txBody>
      </p:sp>
      <p:sp>
        <p:nvSpPr>
          <p:cNvPr id="140" name="TextShape 2"/>
          <p:cNvSpPr txBox="1"/>
          <p:nvPr/>
        </p:nvSpPr>
        <p:spPr>
          <a:xfrm>
            <a:off x="457200" y="1600200"/>
            <a:ext cx="552635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L’alternative permet de clarifier les conditions de transition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également de se rendre compte assez vite sous les cas ont été traités.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C’est la structure qui se rapproche le plus du bloc « si…alors…sinon » vu en algorithmie.</a:t>
            </a:r>
          </a:p>
        </p:txBody>
      </p:sp>
      <p:pic>
        <p:nvPicPr>
          <p:cNvPr id="6" name="Image 5">
            <a:extLst>
              <a:ext uri="{FF2B5EF4-FFF2-40B4-BE49-F238E27FC236}">
                <a16:creationId xmlns:a16="http://schemas.microsoft.com/office/drawing/2014/main" id="{84282549-9D6B-46A9-9967-59F33C26ED37}"/>
              </a:ext>
            </a:extLst>
          </p:cNvPr>
          <p:cNvPicPr>
            <a:picLocks noChangeAspect="1"/>
          </p:cNvPicPr>
          <p:nvPr/>
        </p:nvPicPr>
        <p:blipFill>
          <a:blip r:embed="rId2"/>
          <a:stretch>
            <a:fillRect/>
          </a:stretch>
        </p:blipFill>
        <p:spPr>
          <a:xfrm>
            <a:off x="6057900" y="1896067"/>
            <a:ext cx="3086100" cy="3933825"/>
          </a:xfrm>
          <a:prstGeom prst="rect">
            <a:avLst/>
          </a:prstGeom>
        </p:spPr>
      </p:pic>
    </p:spTree>
    <p:extLst>
      <p:ext uri="{BB962C8B-B14F-4D97-AF65-F5344CB8AC3E}">
        <p14:creationId xmlns:p14="http://schemas.microsoft.com/office/powerpoint/2010/main" val="39850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amélioration de notre panier</a:t>
            </a:r>
          </a:p>
        </p:txBody>
      </p:sp>
      <p:sp>
        <p:nvSpPr>
          <p:cNvPr id="140" name="TextShape 2"/>
          <p:cNvSpPr txBox="1"/>
          <p:nvPr/>
        </p:nvSpPr>
        <p:spPr>
          <a:xfrm>
            <a:off x="457199" y="1600200"/>
            <a:ext cx="8229239"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Nous voudrions ajouter une condition de garde pour vérifier les informations du client avant de passer au paiement. Si les infos sont manquantes, on les demande.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vérification est une activité qui se fait en début de l’état de validation.</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facture est envoyée parallèlement à la livraison</a:t>
            </a:r>
            <a:r>
              <a:rPr lang="fr-FR" sz="2400" spc="-1" dirty="0">
                <a:solidFill>
                  <a:srgbClr val="376092"/>
                </a:solidFill>
                <a:latin typeface="Arial"/>
              </a:rPr>
              <a:t>. Le panier est considéré comme livré si la facture et le colis sont arrivés.</a:t>
            </a: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38115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Rapport de stage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dirty="0">
                <a:latin typeface="Arial"/>
              </a:rPr>
              <a:t>Nous allons représenter le diagramme état-transition d’un rapport de stage. La première étape consiste à choisir un sujet. Ce sujet doit être validé par un suiveur. Si le sujet n’est pas validé, il faut en chercher un autre. L’étape du choix du sujet doit vérifier si le sujet n’a pas déjà été traité.</a:t>
            </a:r>
          </a:p>
          <a:p>
            <a:pPr marL="108000">
              <a:spcAft>
                <a:spcPts val="1060"/>
              </a:spcAft>
              <a:buClr>
                <a:srgbClr val="000000"/>
              </a:buClr>
              <a:buSzPct val="45000"/>
            </a:pPr>
            <a:r>
              <a:rPr lang="fr-FR" spc="-1" dirty="0">
                <a:latin typeface="Arial"/>
              </a:rPr>
              <a:t>Une fois le sujet validé, le document est rédigé. La rédaction du document doit commencer par la conception d’un plan. Une fois l’écriture terminée, il reste à finaliser le document en s’occupant de sa mise en page. Durant cette étape, on vérifie la cohérence des titres ainsi que les polices utilisées.</a:t>
            </a:r>
          </a:p>
          <a:p>
            <a:pPr marL="108000">
              <a:spcAft>
                <a:spcPts val="1060"/>
              </a:spcAft>
              <a:buClr>
                <a:srgbClr val="000000"/>
              </a:buClr>
              <a:buSzPct val="45000"/>
            </a:pPr>
            <a:r>
              <a:rPr lang="fr-FR" b="0" strike="noStrike" spc="-1" dirty="0">
                <a:latin typeface="Arial"/>
              </a:rPr>
              <a:t>Une fois le document mis en p</a:t>
            </a:r>
            <a:r>
              <a:rPr lang="fr-FR" spc="-1" dirty="0">
                <a:latin typeface="Arial"/>
              </a:rPr>
              <a:t>age, il est transmis au suiveur école et au suiveur entreprise pour validation. Ces deux intervenants prennent connaissance du rapport et communiquent leurs décisions. Soit le rapport est validé, soit il ne l’est pas. Il faut que les deux avis valident le rapport pour pouvoir mettre en place la version finale du rapport. Si au moins un des validateurs ne valide pas, le document doit être modifié.</a:t>
            </a:r>
          </a:p>
          <a:p>
            <a:pPr marL="108000">
              <a:spcAft>
                <a:spcPts val="1060"/>
              </a:spcAft>
              <a:buClr>
                <a:srgbClr val="000000"/>
              </a:buClr>
              <a:buSzPct val="45000"/>
            </a:pPr>
            <a:r>
              <a:rPr lang="fr-FR" b="0" strike="noStrike" spc="-1" dirty="0">
                <a:latin typeface="Arial"/>
              </a:rPr>
              <a:t>Une fois la version finale du rapport en place, il suffit de l’imprimer et de le </a:t>
            </a:r>
            <a:r>
              <a:rPr lang="fr-FR" b="0" strike="noStrike" spc="-1">
                <a:latin typeface="Arial"/>
              </a:rPr>
              <a:t>diffuser.</a:t>
            </a:r>
            <a:endParaRPr lang="fr-FR" b="0" strike="noStrike" spc="-1" dirty="0">
              <a:latin typeface="Arial"/>
            </a:endParaRPr>
          </a:p>
        </p:txBody>
      </p:sp>
    </p:spTree>
    <p:extLst>
      <p:ext uri="{BB962C8B-B14F-4D97-AF65-F5344CB8AC3E}">
        <p14:creationId xmlns:p14="http://schemas.microsoft.com/office/powerpoint/2010/main" val="58646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Gestion de l’humeur</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dirty="0">
                <a:latin typeface="Arial"/>
              </a:rPr>
              <a:t>Le matin nous nous réveillons dans un état d’humeur « neutre », voici comment progresse notre humeur en fonction des bonnes et des mauvaises nouvelles de la journée :</a:t>
            </a:r>
          </a:p>
          <a:p>
            <a:pPr marL="108000">
              <a:spcAft>
                <a:spcPts val="1060"/>
              </a:spcAft>
              <a:buClr>
                <a:srgbClr val="000000"/>
              </a:buClr>
              <a:buSzPct val="45000"/>
            </a:pPr>
            <a:endParaRPr lang="fr-FR" spc="-1" dirty="0">
              <a:latin typeface="Arial"/>
            </a:endParaRPr>
          </a:p>
          <a:p>
            <a:pPr marL="108000">
              <a:spcAft>
                <a:spcPts val="1060"/>
              </a:spcAft>
              <a:buClr>
                <a:srgbClr val="000000"/>
              </a:buClr>
              <a:buSzPct val="45000"/>
            </a:pPr>
            <a:endParaRPr lang="fr-FR" b="0" strike="noStrike" spc="-1" dirty="0">
              <a:latin typeface="Arial"/>
            </a:endParaRPr>
          </a:p>
          <a:p>
            <a:pPr marL="108000">
              <a:spcAft>
                <a:spcPts val="1060"/>
              </a:spcAft>
              <a:buClr>
                <a:srgbClr val="000000"/>
              </a:buClr>
              <a:buSzPct val="45000"/>
            </a:pPr>
            <a:endParaRPr lang="fr-FR" spc="-1" dirty="0">
              <a:latin typeface="Arial"/>
            </a:endParaRPr>
          </a:p>
          <a:p>
            <a:pPr marL="108000">
              <a:spcAft>
                <a:spcPts val="1060"/>
              </a:spcAft>
              <a:buClr>
                <a:srgbClr val="000000"/>
              </a:buClr>
              <a:buSzPct val="45000"/>
            </a:pPr>
            <a:endParaRPr lang="fr-FR" b="0" strike="noStrike" spc="-1" dirty="0">
              <a:latin typeface="Arial"/>
            </a:endParaRPr>
          </a:p>
          <a:p>
            <a:pPr marL="108000">
              <a:spcAft>
                <a:spcPts val="1060"/>
              </a:spcAft>
              <a:buClr>
                <a:srgbClr val="000000"/>
              </a:buClr>
              <a:buSzPct val="45000"/>
            </a:pPr>
            <a:endParaRPr lang="fr-FR" spc="-1" dirty="0">
              <a:latin typeface="Arial"/>
            </a:endParaRPr>
          </a:p>
          <a:p>
            <a:pPr marL="108000">
              <a:spcAft>
                <a:spcPts val="1060"/>
              </a:spcAft>
              <a:buClr>
                <a:srgbClr val="000000"/>
              </a:buClr>
              <a:buSzPct val="45000"/>
            </a:pPr>
            <a:endParaRPr lang="fr-FR" b="0" strike="noStrike" spc="-1" dirty="0">
              <a:latin typeface="Arial"/>
            </a:endParaRPr>
          </a:p>
          <a:p>
            <a:pPr marL="108000">
              <a:spcAft>
                <a:spcPts val="1060"/>
              </a:spcAft>
              <a:buClr>
                <a:srgbClr val="000000"/>
              </a:buClr>
              <a:buSzPct val="45000"/>
            </a:pPr>
            <a:endParaRPr lang="fr-FR" spc="-1" dirty="0">
              <a:latin typeface="Arial"/>
            </a:endParaRPr>
          </a:p>
          <a:p>
            <a:pPr marL="108000">
              <a:spcAft>
                <a:spcPts val="1060"/>
              </a:spcAft>
              <a:buClr>
                <a:srgbClr val="000000"/>
              </a:buClr>
              <a:buSzPct val="45000"/>
            </a:pPr>
            <a:endParaRPr lang="fr-FR" b="0" strike="noStrike" spc="-1" dirty="0">
              <a:latin typeface="Arial"/>
            </a:endParaRPr>
          </a:p>
          <a:p>
            <a:pPr marL="108000">
              <a:spcAft>
                <a:spcPts val="1060"/>
              </a:spcAft>
              <a:buClr>
                <a:srgbClr val="000000"/>
              </a:buClr>
              <a:buSzPct val="45000"/>
            </a:pPr>
            <a:r>
              <a:rPr lang="fr-FR" spc="-1" dirty="0">
                <a:latin typeface="Arial"/>
              </a:rPr>
              <a:t>Représenter le diagramme d’état-transition de l’humeur de la personne du réveil au coucher.</a:t>
            </a:r>
            <a:r>
              <a:rPr lang="fr-FR" b="0" strike="noStrike" spc="-1" dirty="0">
                <a:latin typeface="Arial"/>
              </a:rPr>
              <a:t> </a:t>
            </a:r>
          </a:p>
        </p:txBody>
      </p:sp>
      <p:graphicFrame>
        <p:nvGraphicFramePr>
          <p:cNvPr id="3" name="Tableau 2">
            <a:extLst>
              <a:ext uri="{FF2B5EF4-FFF2-40B4-BE49-F238E27FC236}">
                <a16:creationId xmlns:a16="http://schemas.microsoft.com/office/drawing/2014/main" id="{E1EE82BC-46AE-4D45-854E-2B3A99E073A3}"/>
              </a:ext>
            </a:extLst>
          </p:cNvPr>
          <p:cNvGraphicFramePr>
            <a:graphicFrameLocks noGrp="1"/>
          </p:cNvGraphicFramePr>
          <p:nvPr>
            <p:extLst>
              <p:ext uri="{D42A27DB-BD31-4B8C-83A1-F6EECF244321}">
                <p14:modId xmlns:p14="http://schemas.microsoft.com/office/powerpoint/2010/main" val="2629127257"/>
              </p:ext>
            </p:extLst>
          </p:nvPr>
        </p:nvGraphicFramePr>
        <p:xfrm>
          <a:off x="1048830" y="2468072"/>
          <a:ext cx="7454900" cy="3276600"/>
        </p:xfrm>
        <a:graphic>
          <a:graphicData uri="http://schemas.openxmlformats.org/drawingml/2006/table">
            <a:tbl>
              <a:tblPr/>
              <a:tblGrid>
                <a:gridCol w="1003300">
                  <a:extLst>
                    <a:ext uri="{9D8B030D-6E8A-4147-A177-3AD203B41FA5}">
                      <a16:colId xmlns:a16="http://schemas.microsoft.com/office/drawing/2014/main" val="3804741563"/>
                    </a:ext>
                  </a:extLst>
                </a:gridCol>
                <a:gridCol w="3225800">
                  <a:extLst>
                    <a:ext uri="{9D8B030D-6E8A-4147-A177-3AD203B41FA5}">
                      <a16:colId xmlns:a16="http://schemas.microsoft.com/office/drawing/2014/main" val="1205436757"/>
                    </a:ext>
                  </a:extLst>
                </a:gridCol>
                <a:gridCol w="3225800">
                  <a:extLst>
                    <a:ext uri="{9D8B030D-6E8A-4147-A177-3AD203B41FA5}">
                      <a16:colId xmlns:a16="http://schemas.microsoft.com/office/drawing/2014/main" val="1216203556"/>
                    </a:ext>
                  </a:extLst>
                </a:gridCol>
              </a:tblGrid>
              <a:tr h="327660">
                <a:tc>
                  <a:txBody>
                    <a:bodyPr/>
                    <a:lstStyle/>
                    <a:p>
                      <a:pPr algn="l" fontAlgn="b"/>
                      <a:r>
                        <a:rPr lang="fr-FR" sz="2000" b="0" i="0" u="none" strike="noStrike">
                          <a:solidFill>
                            <a:srgbClr val="FFFFFF"/>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0" i="0" u="none" strike="noStrike">
                          <a:solidFill>
                            <a:srgbClr val="FFFFFF"/>
                          </a:solidFill>
                          <a:effectLst/>
                          <a:latin typeface="Calibri" panose="020F0502020204030204" pitchFamily="34" charset="0"/>
                        </a:rPr>
                        <a:t>Bonne nouvelle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0" i="0" u="none" strike="noStrike">
                          <a:solidFill>
                            <a:srgbClr val="FFFFFF"/>
                          </a:solidFill>
                          <a:effectLst/>
                          <a:latin typeface="Calibri" panose="020F0502020204030204" pitchFamily="34" charset="0"/>
                        </a:rPr>
                        <a:t>Mauvaise nouvelle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119207129"/>
                  </a:ext>
                </a:extLst>
              </a:tr>
              <a:tr h="327660">
                <a:tc>
                  <a:txBody>
                    <a:bodyPr/>
                    <a:lstStyle/>
                    <a:p>
                      <a:pPr algn="l" fontAlgn="b"/>
                      <a:r>
                        <a:rPr lang="fr-FR" sz="2000" b="0" i="0" u="none" strike="noStrike">
                          <a:solidFill>
                            <a:srgbClr val="FFFFFF"/>
                          </a:solidFill>
                          <a:effectLst/>
                          <a:latin typeface="Calibri" panose="020F0502020204030204" pitchFamily="34" charset="0"/>
                        </a:rPr>
                        <a:t>Neutre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0" i="0" u="none" strike="noStrike">
                          <a:solidFill>
                            <a:srgbClr val="000000"/>
                          </a:solidFill>
                          <a:effectLst/>
                          <a:latin typeface="Calibri" panose="020F0502020204030204" pitchFamily="34" charset="0"/>
                        </a:rPr>
                        <a:t>Joyeux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Soucieux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887546"/>
                  </a:ext>
                </a:extLst>
              </a:tr>
              <a:tr h="327660">
                <a:tc>
                  <a:txBody>
                    <a:bodyPr/>
                    <a:lstStyle/>
                    <a:p>
                      <a:pPr algn="l" fontAlgn="b"/>
                      <a:r>
                        <a:rPr lang="fr-FR" sz="2000" b="0" i="0" u="none" strike="noStrike">
                          <a:solidFill>
                            <a:srgbClr val="FFFFFF"/>
                          </a:solidFill>
                          <a:effectLst/>
                          <a:latin typeface="Calibri" panose="020F0502020204030204" pitchFamily="34" charset="0"/>
                        </a:rPr>
                        <a:t>Joyeux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0" i="0" u="none" strike="noStrike">
                          <a:solidFill>
                            <a:srgbClr val="000000"/>
                          </a:solidFill>
                          <a:effectLst/>
                          <a:latin typeface="Calibri" panose="020F0502020204030204" pitchFamily="34" charset="0"/>
                        </a:rPr>
                        <a:t>Bonheur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Neutre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529225"/>
                  </a:ext>
                </a:extLst>
              </a:tr>
              <a:tr h="327660">
                <a:tc>
                  <a:txBody>
                    <a:bodyPr/>
                    <a:lstStyle/>
                    <a:p>
                      <a:pPr algn="l" fontAlgn="b"/>
                      <a:r>
                        <a:rPr lang="fr-FR" sz="2000" b="0" i="0" u="none" strike="noStrike">
                          <a:solidFill>
                            <a:srgbClr val="FFFFFF"/>
                          </a:solidFill>
                          <a:effectLst/>
                          <a:latin typeface="Calibri" panose="020F0502020204030204" pitchFamily="34" charset="0"/>
                        </a:rPr>
                        <a:t>Soucieux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0" i="0" u="none" strike="noStrike">
                          <a:solidFill>
                            <a:srgbClr val="000000"/>
                          </a:solidFill>
                          <a:effectLst/>
                          <a:latin typeface="Calibri" panose="020F0502020204030204" pitchFamily="34" charset="0"/>
                        </a:rPr>
                        <a:t>Joyeux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Enervé</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765575"/>
                  </a:ext>
                </a:extLst>
              </a:tr>
              <a:tr h="327660">
                <a:tc>
                  <a:txBody>
                    <a:bodyPr/>
                    <a:lstStyle/>
                    <a:p>
                      <a:pPr algn="l" fontAlgn="b"/>
                      <a:r>
                        <a:rPr lang="fr-FR" sz="2000" b="0" i="0" u="none" strike="noStrike">
                          <a:solidFill>
                            <a:srgbClr val="FFFFFF"/>
                          </a:solidFill>
                          <a:effectLst/>
                          <a:latin typeface="Calibri" panose="020F0502020204030204" pitchFamily="34" charset="0"/>
                        </a:rPr>
                        <a:t>Enervé</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0" i="0" u="none" strike="noStrike">
                          <a:solidFill>
                            <a:srgbClr val="000000"/>
                          </a:solidFill>
                          <a:effectLst/>
                          <a:latin typeface="Calibri" panose="020F0502020204030204" pitchFamily="34" charset="0"/>
                        </a:rPr>
                        <a:t>Neutre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Furieux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919736"/>
                  </a:ext>
                </a:extLst>
              </a:tr>
              <a:tr h="327660">
                <a:tc>
                  <a:txBody>
                    <a:bodyPr/>
                    <a:lstStyle/>
                    <a:p>
                      <a:pPr algn="l" fontAlgn="b"/>
                      <a:r>
                        <a:rPr lang="fr-FR" sz="2000" b="0" i="0" u="none" strike="noStrike">
                          <a:solidFill>
                            <a:srgbClr val="FFFFFF"/>
                          </a:solidFill>
                          <a:effectLst/>
                          <a:latin typeface="Calibri" panose="020F0502020204030204" pitchFamily="34" charset="0"/>
                        </a:rPr>
                        <a:t>Bonheur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0" i="0" u="none" strike="noStrike">
                          <a:solidFill>
                            <a:srgbClr val="000000"/>
                          </a:solidFill>
                          <a:effectLst/>
                          <a:latin typeface="Calibri" panose="020F0502020204030204" pitchFamily="34" charset="0"/>
                        </a:rPr>
                        <a:t>Epanoui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Neutre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2797445"/>
                  </a:ext>
                </a:extLst>
              </a:tr>
              <a:tr h="327660">
                <a:tc>
                  <a:txBody>
                    <a:bodyPr/>
                    <a:lstStyle/>
                    <a:p>
                      <a:pPr algn="l" fontAlgn="b"/>
                      <a:r>
                        <a:rPr lang="fr-FR" sz="2000" b="0" i="0" u="none" strike="noStrike">
                          <a:solidFill>
                            <a:srgbClr val="FFFFFF"/>
                          </a:solidFill>
                          <a:effectLst/>
                          <a:latin typeface="Calibri" panose="020F0502020204030204" pitchFamily="34" charset="0"/>
                        </a:rPr>
                        <a:t>Furieux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0" i="0" u="none" strike="noStrike">
                          <a:solidFill>
                            <a:srgbClr val="000000"/>
                          </a:solidFill>
                          <a:effectLst/>
                          <a:latin typeface="Calibri" panose="020F0502020204030204" pitchFamily="34" charset="0"/>
                        </a:rPr>
                        <a:t>Neutre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Fatigué</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441589"/>
                  </a:ext>
                </a:extLst>
              </a:tr>
              <a:tr h="327660">
                <a:tc>
                  <a:txBody>
                    <a:bodyPr/>
                    <a:lstStyle/>
                    <a:p>
                      <a:pPr algn="l" fontAlgn="b"/>
                      <a:r>
                        <a:rPr lang="fr-FR" sz="2000" b="0" i="0" u="none" strike="noStrike">
                          <a:solidFill>
                            <a:srgbClr val="FFFFFF"/>
                          </a:solidFill>
                          <a:effectLst/>
                          <a:latin typeface="Calibri" panose="020F0502020204030204" pitchFamily="34" charset="0"/>
                        </a:rPr>
                        <a:t>Epanoui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0" i="0" u="none" strike="noStrike">
                          <a:solidFill>
                            <a:srgbClr val="000000"/>
                          </a:solidFill>
                          <a:effectLst/>
                          <a:latin typeface="Calibri" panose="020F0502020204030204" pitchFamily="34" charset="0"/>
                        </a:rPr>
                        <a:t>Comblé</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Joyeux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984852"/>
                  </a:ext>
                </a:extLst>
              </a:tr>
              <a:tr h="327660">
                <a:tc>
                  <a:txBody>
                    <a:bodyPr/>
                    <a:lstStyle/>
                    <a:p>
                      <a:pPr algn="l" fontAlgn="b"/>
                      <a:r>
                        <a:rPr lang="fr-FR" sz="2000" b="0" i="0" u="none" strike="noStrike">
                          <a:solidFill>
                            <a:srgbClr val="FFFFFF"/>
                          </a:solidFill>
                          <a:effectLst/>
                          <a:latin typeface="Calibri" panose="020F0502020204030204" pitchFamily="34" charset="0"/>
                        </a:rPr>
                        <a:t>Fatigué</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0" i="0" u="none" strike="noStrike">
                          <a:solidFill>
                            <a:srgbClr val="000000"/>
                          </a:solidFill>
                          <a:effectLst/>
                          <a:latin typeface="Calibri" panose="020F0502020204030204" pitchFamily="34" charset="0"/>
                        </a:rPr>
                        <a:t>Enervé</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Je vais me coucher triste (fin)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18945"/>
                  </a:ext>
                </a:extLst>
              </a:tr>
              <a:tr h="327660">
                <a:tc>
                  <a:txBody>
                    <a:bodyPr/>
                    <a:lstStyle/>
                    <a:p>
                      <a:pPr algn="l" fontAlgn="b"/>
                      <a:r>
                        <a:rPr lang="fr-FR" sz="2000" b="0" i="0" u="none" strike="noStrike">
                          <a:solidFill>
                            <a:srgbClr val="FFFFFF"/>
                          </a:solidFill>
                          <a:effectLst/>
                          <a:latin typeface="Calibri" panose="020F0502020204030204" pitchFamily="34" charset="0"/>
                        </a:rPr>
                        <a:t>Comblé</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0" i="0" u="none" strike="noStrike">
                          <a:solidFill>
                            <a:srgbClr val="000000"/>
                          </a:solidFill>
                          <a:effectLst/>
                          <a:latin typeface="Calibri" panose="020F0502020204030204" pitchFamily="34" charset="0"/>
                        </a:rPr>
                        <a:t>Je vais me coucher apaisé (fin)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Neutre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5886302"/>
                  </a:ext>
                </a:extLst>
              </a:tr>
            </a:tbl>
          </a:graphicData>
        </a:graphic>
      </p:graphicFrame>
    </p:spTree>
    <p:extLst>
      <p:ext uri="{BB962C8B-B14F-4D97-AF65-F5344CB8AC3E}">
        <p14:creationId xmlns:p14="http://schemas.microsoft.com/office/powerpoint/2010/main" val="260242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a:t>
            </a:r>
            <a:r>
              <a:rPr lang="fr-FR" sz="3200" spc="-1" dirty="0">
                <a:solidFill>
                  <a:srgbClr val="376092"/>
                </a:solidFill>
                <a:latin typeface="Arial"/>
              </a:rPr>
              <a:t>de temps</a:t>
            </a:r>
          </a:p>
          <a:p>
            <a:endParaRPr lang="fr-FR" sz="3200" b="0" strike="noStrike" spc="-1" dirty="0">
              <a:solidFill>
                <a:srgbClr val="376092"/>
              </a:solidFill>
              <a:latin typeface="Arial"/>
            </a:endParaRPr>
          </a:p>
        </p:txBody>
      </p:sp>
      <p:sp>
        <p:nvSpPr>
          <p:cNvPr id="140" name="TextShape 2"/>
          <p:cNvSpPr txBox="1"/>
          <p:nvPr/>
        </p:nvSpPr>
        <p:spPr>
          <a:xfrm>
            <a:off x="457200" y="163571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diagramme de temps modélise les mêmes informations que le diagramme état-transition sauf que les transitions sont toutes franchies sur des événements temporels.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diagramme indique donc la durée minimale et/ou maximale durant laquelle un objet se trouve dans un état donné.</a:t>
            </a:r>
          </a:p>
          <a:p>
            <a:pPr marL="108000">
              <a:spcAft>
                <a:spcPts val="1060"/>
              </a:spcAft>
              <a:buClr>
                <a:srgbClr val="000000"/>
              </a:buClr>
              <a:buSzPct val="45000"/>
            </a:pPr>
            <a:r>
              <a:rPr lang="fr-FR" sz="2400" spc="-1" dirty="0">
                <a:solidFill>
                  <a:srgbClr val="376092"/>
                </a:solidFill>
                <a:latin typeface="Arial"/>
              </a:rPr>
              <a:t> </a:t>
            </a: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969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a:t>
            </a:r>
            <a:r>
              <a:rPr lang="fr-FR" sz="3200" spc="-1" dirty="0">
                <a:solidFill>
                  <a:srgbClr val="376092"/>
                </a:solidFill>
                <a:latin typeface="Arial"/>
              </a:rPr>
              <a:t>de temps – Exemple de la cuisson des œufs.</a:t>
            </a:r>
          </a:p>
          <a:p>
            <a:endParaRPr lang="fr-FR" sz="3200" b="0" strike="noStrike" spc="-1" dirty="0">
              <a:solidFill>
                <a:srgbClr val="376092"/>
              </a:solidFill>
              <a:latin typeface="Arial"/>
            </a:endParaRPr>
          </a:p>
        </p:txBody>
      </p:sp>
      <p:sp>
        <p:nvSpPr>
          <p:cNvPr id="140" name="TextShape 2"/>
          <p:cNvSpPr txBox="1"/>
          <p:nvPr/>
        </p:nvSpPr>
        <p:spPr>
          <a:xfrm>
            <a:off x="333092" y="1626833"/>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voulons modéliser la cuissons des œufs. Il est cru jusqu'à 3 minutes puis coque pendant une minute, poché sur 2 minutes et ainsi de suite. </a:t>
            </a:r>
          </a:p>
        </p:txBody>
      </p:sp>
      <p:pic>
        <p:nvPicPr>
          <p:cNvPr id="4" name="Image 3">
            <a:extLst>
              <a:ext uri="{FF2B5EF4-FFF2-40B4-BE49-F238E27FC236}">
                <a16:creationId xmlns:a16="http://schemas.microsoft.com/office/drawing/2014/main" id="{067B597E-6E2C-46FE-96CB-DE3A50391D4A}"/>
              </a:ext>
            </a:extLst>
          </p:cNvPr>
          <p:cNvPicPr>
            <a:picLocks noChangeAspect="1"/>
          </p:cNvPicPr>
          <p:nvPr/>
        </p:nvPicPr>
        <p:blipFill>
          <a:blip r:embed="rId2"/>
          <a:stretch>
            <a:fillRect/>
          </a:stretch>
        </p:blipFill>
        <p:spPr>
          <a:xfrm>
            <a:off x="842500" y="3302678"/>
            <a:ext cx="7210425" cy="2933700"/>
          </a:xfrm>
          <a:prstGeom prst="rect">
            <a:avLst/>
          </a:prstGeom>
        </p:spPr>
      </p:pic>
    </p:spTree>
    <p:extLst>
      <p:ext uri="{BB962C8B-B14F-4D97-AF65-F5344CB8AC3E}">
        <p14:creationId xmlns:p14="http://schemas.microsoft.com/office/powerpoint/2010/main" val="964121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a:t>
            </a:r>
            <a:r>
              <a:rPr lang="fr-FR" sz="3200" spc="-1" dirty="0">
                <a:solidFill>
                  <a:srgbClr val="376092"/>
                </a:solidFill>
                <a:latin typeface="Arial"/>
              </a:rPr>
              <a:t>de temps </a:t>
            </a:r>
            <a:r>
              <a:rPr lang="fr-FR" sz="3200" b="0" strike="noStrike" spc="-1" dirty="0">
                <a:solidFill>
                  <a:srgbClr val="376092"/>
                </a:solidFill>
                <a:latin typeface="Arial"/>
              </a:rPr>
              <a:t>– Exemple du cycle du vie du papillon	</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dirty="0">
                <a:latin typeface="Arial"/>
              </a:rPr>
              <a:t>Un papillon a un cycle de vie très intéressant. Sa vie commence dans un œuf dans lequel il va rester 4 jours. </a:t>
            </a:r>
          </a:p>
          <a:p>
            <a:pPr marL="108000">
              <a:spcAft>
                <a:spcPts val="1060"/>
              </a:spcAft>
              <a:buClr>
                <a:srgbClr val="000000"/>
              </a:buClr>
              <a:buSzPct val="45000"/>
            </a:pPr>
            <a:r>
              <a:rPr lang="fr-FR" b="0" strike="noStrike" spc="-1" dirty="0">
                <a:latin typeface="Arial"/>
              </a:rPr>
              <a:t>C’est une chenille qui sort de l’œuf et le papillon profitera de cette forme pour manger pendant 20 jours. </a:t>
            </a:r>
          </a:p>
          <a:p>
            <a:pPr marL="108000">
              <a:spcAft>
                <a:spcPts val="1060"/>
              </a:spcAft>
              <a:buClr>
                <a:srgbClr val="000000"/>
              </a:buClr>
              <a:buSzPct val="45000"/>
            </a:pPr>
            <a:r>
              <a:rPr lang="fr-FR" b="0" strike="noStrike" spc="-1" dirty="0">
                <a:latin typeface="Arial"/>
              </a:rPr>
              <a:t>Au bout de ces 20 jours, la chenille devient une chrysalide pour passer au stade de papillon. </a:t>
            </a:r>
          </a:p>
          <a:p>
            <a:pPr marL="108000">
              <a:spcAft>
                <a:spcPts val="1060"/>
              </a:spcAft>
              <a:buClr>
                <a:srgbClr val="000000"/>
              </a:buClr>
              <a:buSzPct val="45000"/>
            </a:pPr>
            <a:r>
              <a:rPr lang="fr-FR" b="0" strike="noStrike" spc="-1" dirty="0">
                <a:latin typeface="Arial"/>
              </a:rPr>
              <a:t>Le papillon reste sous forme de chrysalide pendant </a:t>
            </a:r>
            <a:r>
              <a:rPr lang="fr-FR" b="0" strike="noStrike" spc="-1">
                <a:latin typeface="Arial"/>
              </a:rPr>
              <a:t>8 jours</a:t>
            </a:r>
            <a:r>
              <a:rPr lang="fr-FR" b="0" strike="noStrike" spc="-1" dirty="0">
                <a:latin typeface="Arial"/>
              </a:rPr>
              <a:t>. </a:t>
            </a:r>
          </a:p>
          <a:p>
            <a:pPr marL="108000">
              <a:spcAft>
                <a:spcPts val="1060"/>
              </a:spcAft>
              <a:buClr>
                <a:srgbClr val="000000"/>
              </a:buClr>
              <a:buSzPct val="45000"/>
            </a:pPr>
            <a:r>
              <a:rPr lang="fr-FR" b="0" strike="noStrike" spc="-1" dirty="0">
                <a:latin typeface="Arial"/>
              </a:rPr>
              <a:t>Après ces quelques jours dans son cocon, le papillon peut enfin déployer ses ailes et s’envoler.</a:t>
            </a:r>
          </a:p>
        </p:txBody>
      </p:sp>
    </p:spTree>
    <p:extLst>
      <p:ext uri="{BB962C8B-B14F-4D97-AF65-F5344CB8AC3E}">
        <p14:creationId xmlns:p14="http://schemas.microsoft.com/office/powerpoint/2010/main" val="275537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368423" y="160416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Langage de Modélisation Unifié</a:t>
            </a:r>
            <a:endParaRPr lang="en-US" sz="3200" b="0" strike="noStrike" spc="-1" dirty="0">
              <a:solidFill>
                <a:srgbClr val="376092"/>
              </a:solidFill>
              <a:latin typeface="Arial"/>
            </a:endParaRPr>
          </a:p>
        </p:txBody>
      </p:sp>
      <p:sp>
        <p:nvSpPr>
          <p:cNvPr id="136" name="TextShape 2"/>
          <p:cNvSpPr txBox="1"/>
          <p:nvPr/>
        </p:nvSpPr>
        <p:spPr>
          <a:xfrm>
            <a:off x="457200" y="1573567"/>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Modélisation </a:t>
            </a:r>
            <a:r>
              <a:rPr lang="fr-FR" sz="2400" spc="-1" dirty="0">
                <a:solidFill>
                  <a:srgbClr val="376092"/>
                </a:solidFill>
                <a:latin typeface="Arial"/>
              </a:rPr>
              <a:t>des cycles de vie</a:t>
            </a:r>
            <a:endParaRPr lang="en-US" sz="2400" b="0" strike="noStrike" spc="-1" dirty="0">
              <a:solidFill>
                <a:srgbClr val="376092"/>
              </a:solidFill>
              <a:latin typeface="Arial"/>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 cherche à décrire les </a:t>
            </a:r>
            <a:r>
              <a:rPr lang="fr-FR" sz="2400" spc="-1" dirty="0">
                <a:solidFill>
                  <a:srgbClr val="376092"/>
                </a:solidFill>
                <a:latin typeface="Calibri"/>
              </a:rPr>
              <a:t>cycles de vie ?</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Diagramme état-transition. </a:t>
            </a:r>
            <a:endParaRPr lang="en-US"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Diagramme de temps.</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Quelques cas concrets.</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Les cycles de vie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cycles de vie se focalisent sur les états des objets à un moment donné.</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objet peut changer d’état au cours du temps sous certaines conditions.</a:t>
            </a:r>
          </a:p>
          <a:p>
            <a:pPr marL="432000" indent="-324000">
              <a:spcAft>
                <a:spcPts val="1060"/>
              </a:spcAft>
              <a:buClr>
                <a:srgbClr val="000000"/>
              </a:buClr>
              <a:buSzPct val="45000"/>
              <a:buFont typeface="Wingdings" charset="2"/>
              <a:buChar char=""/>
            </a:pPr>
            <a:r>
              <a:rPr lang="fr-FR" sz="2400" spc="-1" dirty="0">
                <a:solidFill>
                  <a:srgbClr val="376092"/>
                </a:solidFill>
              </a:rPr>
              <a:t>Un objet peut aussi être actif ou passif (en attente).</a:t>
            </a:r>
          </a:p>
          <a:p>
            <a:pPr marL="432000" indent="-324000">
              <a:spcAft>
                <a:spcPts val="1060"/>
              </a:spcAft>
              <a:buClr>
                <a:srgbClr val="000000"/>
              </a:buClr>
              <a:buSzPct val="45000"/>
              <a:buFont typeface="Wingdings" charset="2"/>
              <a:buChar char=""/>
            </a:pPr>
            <a:r>
              <a:rPr lang="fr-FR" sz="2400" spc="-1" dirty="0">
                <a:solidFill>
                  <a:srgbClr val="376092"/>
                </a:solidFill>
              </a:rPr>
              <a:t>Chaque transition d’état est soumis à un événement.</a:t>
            </a:r>
          </a:p>
          <a:p>
            <a:pPr marL="432000" indent="-324000">
              <a:spcAft>
                <a:spcPts val="1060"/>
              </a:spcAft>
              <a:buClr>
                <a:srgbClr val="000000"/>
              </a:buClr>
              <a:buSzPct val="45000"/>
              <a:buFont typeface="Wingdings" charset="2"/>
              <a:buChar char=""/>
            </a:pPr>
            <a:r>
              <a:rPr lang="fr-FR" sz="2400" spc="-1" dirty="0">
                <a:solidFill>
                  <a:srgbClr val="376092"/>
                </a:solidFill>
              </a:rPr>
              <a:t>Il est aussi possible de symboliser plusieurs évolutions d’état soumises à des conditions différentes.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symboliser un état initial et un objectif.</a:t>
            </a:r>
          </a:p>
          <a:p>
            <a:pPr marL="108000">
              <a:spcAft>
                <a:spcPts val="1060"/>
              </a:spcAft>
              <a:buClr>
                <a:srgbClr val="000000"/>
              </a:buClr>
              <a:buSzPct val="45000"/>
            </a:pPr>
            <a:endParaRPr lang="fr-FR" sz="2400" spc="-1" dirty="0">
              <a:solidFill>
                <a:srgbClr val="37609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événement</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événement conditionne un changement d’état.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événement peut prendre plusieurs formes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Réception d’un signal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Changement d’état du système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Elément temporel</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61374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transitions</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transition traduit la possibilité de passer d’un état à un autre.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Lorsqu’un objet passe d’un état à un autre, on dit que la transition est franchie.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transition est souvent liée à un événement qui conditionne le franchissement de cette transition.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transition peut être réflexive, dans ce cas l’état de départ et l’état d’arrivée est le même.</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665335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du début à la fin</a:t>
            </a:r>
          </a:p>
        </p:txBody>
      </p:sp>
      <p:sp>
        <p:nvSpPr>
          <p:cNvPr id="140" name="TextShape 2"/>
          <p:cNvSpPr txBox="1"/>
          <p:nvPr/>
        </p:nvSpPr>
        <p:spPr>
          <a:xfrm>
            <a:off x="457200" y="1600200"/>
            <a:ext cx="544645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diagramme d’état-transition démarre toujours avec un état initial.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Lorsque l’objet a atteint son but, il se retrouve dans son état final.</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Entre les deux, </a:t>
            </a:r>
            <a:r>
              <a:rPr lang="fr-FR" sz="2400" spc="-1" dirty="0">
                <a:solidFill>
                  <a:srgbClr val="376092"/>
                </a:solidFill>
                <a:latin typeface="Arial"/>
              </a:rPr>
              <a:t>s’exprime le cycle de vie de l’objet au travers des différents états.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CA5C74A0-72DE-4A1E-B00E-0E2C1B8E9323}"/>
              </a:ext>
            </a:extLst>
          </p:cNvPr>
          <p:cNvPicPr>
            <a:picLocks noChangeAspect="1"/>
          </p:cNvPicPr>
          <p:nvPr/>
        </p:nvPicPr>
        <p:blipFill>
          <a:blip r:embed="rId2"/>
          <a:stretch>
            <a:fillRect/>
          </a:stretch>
        </p:blipFill>
        <p:spPr>
          <a:xfrm>
            <a:off x="6769084" y="2111683"/>
            <a:ext cx="1571625" cy="2190750"/>
          </a:xfrm>
          <a:prstGeom prst="rect">
            <a:avLst/>
          </a:prstGeom>
        </p:spPr>
      </p:pic>
    </p:spTree>
    <p:extLst>
      <p:ext uri="{BB962C8B-B14F-4D97-AF65-F5344CB8AC3E}">
        <p14:creationId xmlns:p14="http://schemas.microsoft.com/office/powerpoint/2010/main" val="114188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la vie par transition</a:t>
            </a:r>
          </a:p>
        </p:txBody>
      </p:sp>
      <p:sp>
        <p:nvSpPr>
          <p:cNvPr id="140" name="TextShape 2"/>
          <p:cNvSpPr txBox="1"/>
          <p:nvPr/>
        </p:nvSpPr>
        <p:spPr>
          <a:xfrm>
            <a:off x="457200" y="1600200"/>
            <a:ext cx="544645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On passe d’une étape à une autre par des transitions, relations orientés entre 2 états.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 transition contient l’événement qui permet le franchissement de cette transition.</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transition réflexive a le même état au départ et à l’arrivée.</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0FBDB919-5D8F-443D-8D8F-466DEECAE95D}"/>
              </a:ext>
            </a:extLst>
          </p:cNvPr>
          <p:cNvPicPr>
            <a:picLocks noChangeAspect="1"/>
          </p:cNvPicPr>
          <p:nvPr/>
        </p:nvPicPr>
        <p:blipFill>
          <a:blip r:embed="rId2"/>
          <a:stretch>
            <a:fillRect/>
          </a:stretch>
        </p:blipFill>
        <p:spPr>
          <a:xfrm>
            <a:off x="6406024" y="2095500"/>
            <a:ext cx="2066925" cy="2667000"/>
          </a:xfrm>
          <a:prstGeom prst="rect">
            <a:avLst/>
          </a:prstGeom>
        </p:spPr>
      </p:pic>
    </p:spTree>
    <p:extLst>
      <p:ext uri="{BB962C8B-B14F-4D97-AF65-F5344CB8AC3E}">
        <p14:creationId xmlns:p14="http://schemas.microsoft.com/office/powerpoint/2010/main" val="237698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panier</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z="2400" b="0" strike="noStrike" spc="-1" dirty="0">
                <a:latin typeface="Arial"/>
              </a:rPr>
              <a:t>Nous allons modéliser le cycle de vie du panier sur un site d’achat en ligne. Au départ, le panier est créé vide. Puis il commence à se remplir au fur et à mesure que le client y ajoute des articles.</a:t>
            </a:r>
          </a:p>
          <a:p>
            <a:pPr marL="108000">
              <a:spcAft>
                <a:spcPts val="1060"/>
              </a:spcAft>
              <a:buClr>
                <a:srgbClr val="000000"/>
              </a:buClr>
              <a:buSzPct val="45000"/>
            </a:pPr>
            <a:r>
              <a:rPr lang="fr-FR" sz="2400" spc="-1" dirty="0">
                <a:latin typeface="Arial"/>
              </a:rPr>
              <a:t>Une fois tous les articles dans le panier, le client valide le panier. Il lui sera alors demandé un paiement pour les articles et le panier sera donc considéré comme payé. Enfin, l’adresse de livraison permettra de livrer le panier.</a:t>
            </a:r>
          </a:p>
          <a:p>
            <a:pPr marL="108000">
              <a:spcAft>
                <a:spcPts val="1060"/>
              </a:spcAft>
              <a:buClr>
                <a:srgbClr val="000000"/>
              </a:buClr>
              <a:buSzPct val="45000"/>
            </a:pPr>
            <a:r>
              <a:rPr lang="fr-FR" sz="2400" spc="-1" dirty="0">
                <a:latin typeface="Arial"/>
              </a:rPr>
              <a:t>A chacune des étapes, il est possible d’annuler le contenu du panier. Une fois la livraison enclenchée par contre, l’annulation n’est plus possible. Il faudra renvoyer les articles et cela ne fait plus parti de notre modèle.</a:t>
            </a:r>
            <a:endParaRPr lang="fr-FR" sz="2400" b="0" strike="noStrike" spc="-1" dirty="0">
              <a:latin typeface="Arial"/>
            </a:endParaRPr>
          </a:p>
        </p:txBody>
      </p:sp>
    </p:spTree>
    <p:extLst>
      <p:ext uri="{BB962C8B-B14F-4D97-AF65-F5344CB8AC3E}">
        <p14:creationId xmlns:p14="http://schemas.microsoft.com/office/powerpoint/2010/main" val="91294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état-transition – conditions de garde</a:t>
            </a:r>
          </a:p>
        </p:txBody>
      </p:sp>
      <p:sp>
        <p:nvSpPr>
          <p:cNvPr id="140" name="TextShape 2"/>
          <p:cNvSpPr txBox="1"/>
          <p:nvPr/>
        </p:nvSpPr>
        <p:spPr>
          <a:xfrm>
            <a:off x="457200" y="1600200"/>
            <a:ext cx="546420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condition de garde permet d’ajoute une condition sur un événement afin de valider une transition.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condition de garde permet donc de réagir de diverses manières face à un événement.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retrouve la notion de choix comme dans la structure conditionnelle en algorithmie.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On peut aussi simuler une boucle</a:t>
            </a:r>
          </a:p>
          <a:p>
            <a:pPr marL="108000">
              <a:spcAft>
                <a:spcPts val="1060"/>
              </a:spcAft>
              <a:buClr>
                <a:srgbClr val="000000"/>
              </a:buClr>
              <a:buSzPct val="45000"/>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AAB3A858-2E8B-4D5B-8C41-9B6976DEECFC}"/>
              </a:ext>
            </a:extLst>
          </p:cNvPr>
          <p:cNvPicPr>
            <a:picLocks noChangeAspect="1"/>
          </p:cNvPicPr>
          <p:nvPr/>
        </p:nvPicPr>
        <p:blipFill>
          <a:blip r:embed="rId2"/>
          <a:stretch>
            <a:fillRect/>
          </a:stretch>
        </p:blipFill>
        <p:spPr>
          <a:xfrm>
            <a:off x="5800725" y="2369182"/>
            <a:ext cx="3343275" cy="2581275"/>
          </a:xfrm>
          <a:prstGeom prst="rect">
            <a:avLst/>
          </a:prstGeom>
        </p:spPr>
      </p:pic>
    </p:spTree>
    <p:extLst>
      <p:ext uri="{BB962C8B-B14F-4D97-AF65-F5344CB8AC3E}">
        <p14:creationId xmlns:p14="http://schemas.microsoft.com/office/powerpoint/2010/main" val="110793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9" ma:contentTypeDescription="Crée un document." ma:contentTypeScope="" ma:versionID="7459797713320c86619e6fa0a84e0b9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f637656b455168ea97afeb95e4dfda7c"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D9F7C1F-AC5B-492A-83A1-36EACE292B6A}"/>
</file>

<file path=customXml/itemProps2.xml><?xml version="1.0" encoding="utf-8"?>
<ds:datastoreItem xmlns:ds="http://schemas.openxmlformats.org/officeDocument/2006/customXml" ds:itemID="{43F37F0A-B03D-4DF4-9535-018CEE2C8B73}"/>
</file>

<file path=customXml/itemProps3.xml><?xml version="1.0" encoding="utf-8"?>
<ds:datastoreItem xmlns:ds="http://schemas.openxmlformats.org/officeDocument/2006/customXml" ds:itemID="{30E546EE-0DDD-4B45-8EBD-B218188C7123}"/>
</file>

<file path=docProps/app.xml><?xml version="1.0" encoding="utf-8"?>
<Properties xmlns="http://schemas.openxmlformats.org/officeDocument/2006/extended-properties" xmlns:vt="http://schemas.openxmlformats.org/officeDocument/2006/docPropsVTypes">
  <Template/>
  <TotalTime>270</TotalTime>
  <Words>1261</Words>
  <Application>Microsoft Office PowerPoint</Application>
  <PresentationFormat>Affichage à l'écran (4:3)</PresentationFormat>
  <Paragraphs>127</Paragraphs>
  <Slides>19</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19</vt:i4>
      </vt:variant>
    </vt:vector>
  </HeadingPairs>
  <TitlesOfParts>
    <vt:vector size="27"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146</cp:revision>
  <dcterms:created xsi:type="dcterms:W3CDTF">2012-01-17T22:15:29Z</dcterms:created>
  <dcterms:modified xsi:type="dcterms:W3CDTF">2022-01-13T14:54:21Z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