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13"/>
  </p:notesMasterIdLst>
  <p:sldIdLst>
    <p:sldId id="256" r:id="rId4"/>
    <p:sldId id="257" r:id="rId5"/>
    <p:sldId id="259" r:id="rId6"/>
    <p:sldId id="282" r:id="rId7"/>
    <p:sldId id="283" r:id="rId8"/>
    <p:sldId id="284" r:id="rId9"/>
    <p:sldId id="285" r:id="rId10"/>
    <p:sldId id="286" r:id="rId11"/>
    <p:sldId id="281" r:id="rId12"/>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72" d="100"/>
          <a:sy n="72" d="100"/>
        </p:scale>
        <p:origin x="504"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customXml" Target="../customXml/item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18/01/2022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3684233"/>
            <a:ext cx="8380674" cy="1934287"/>
          </a:xfrm>
          <a:prstGeom prst="rect">
            <a:avLst/>
          </a:prstGeom>
          <a:noFill/>
          <a:ln w="0">
            <a:noFill/>
          </a:ln>
        </p:spPr>
        <p:txBody>
          <a:bodyPr lIns="0" tIns="0" rIns="0" bIns="0" anchor="ctr">
            <a:noAutofit/>
          </a:bodyPr>
          <a:lstStyle/>
          <a:p>
            <a:pPr algn="r"/>
            <a:r>
              <a:rPr lang="fr-FR" sz="4400" spc="-1" dirty="0">
                <a:solidFill>
                  <a:srgbClr val="376092"/>
                </a:solidFill>
                <a:latin typeface="Arial"/>
              </a:rPr>
              <a:t>UML</a:t>
            </a:r>
            <a:br>
              <a:rPr dirty="0"/>
            </a:br>
            <a:r>
              <a:rPr lang="fr-FR" sz="4400" spc="-1" dirty="0">
                <a:solidFill>
                  <a:srgbClr val="376092"/>
                </a:solidFill>
                <a:latin typeface="Arial"/>
              </a:rPr>
              <a:t>Modélisation de l’architecture du système</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Philippe Schlegel</a:t>
            </a:r>
            <a:endParaRPr lang="en-US" sz="2400" b="0" strike="noStrike" spc="-1" dirty="0">
              <a:solidFill>
                <a:srgbClr val="999999"/>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Langage de Modélisation Unifié</a:t>
            </a:r>
            <a:endParaRPr lang="en-US" sz="3200" b="0" strike="noStrike" spc="-1" dirty="0">
              <a:solidFill>
                <a:srgbClr val="376092"/>
              </a:solidFill>
              <a:latin typeface="Arial"/>
            </a:endParaRPr>
          </a:p>
        </p:txBody>
      </p:sp>
      <p:sp>
        <p:nvSpPr>
          <p:cNvPr id="136" name="TextShape 2"/>
          <p:cNvSpPr txBox="1"/>
          <p:nvPr/>
        </p:nvSpPr>
        <p:spPr>
          <a:xfrm>
            <a:off x="457200" y="1573567"/>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Modélisation </a:t>
            </a:r>
            <a:r>
              <a:rPr lang="fr-FR" sz="2400" b="0" strike="noStrike" spc="-1" dirty="0">
                <a:solidFill>
                  <a:srgbClr val="376092"/>
                </a:solidFill>
                <a:latin typeface="Arial"/>
              </a:rPr>
              <a:t>de l’architecture du système</a:t>
            </a:r>
            <a:endParaRPr lang="en-US" sz="2400" b="0" strike="noStrike" spc="-1" dirty="0">
              <a:solidFill>
                <a:srgbClr val="376092"/>
              </a:solidFill>
              <a:latin typeface="Arial"/>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Comment modéliser une architecture</a:t>
            </a:r>
            <a:r>
              <a:rPr lang="fr-FR" sz="2400" spc="-1" dirty="0">
                <a:solidFill>
                  <a:srgbClr val="376092"/>
                </a:solidFill>
                <a:latin typeface="Calibri"/>
              </a:rPr>
              <a:t>?</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Diagramme des composants. </a:t>
            </a:r>
            <a:endParaRPr lang="en-US"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Quelques cas concrets.</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Qu’est ce que l’architecture du système </a:t>
            </a:r>
            <a:r>
              <a:rPr lang="fr-FR" sz="3200" spc="-1" dirty="0">
                <a:solidFill>
                  <a:srgbClr val="376092"/>
                </a:solidFill>
                <a:latin typeface="Arial"/>
              </a:rPr>
              <a:t>?</a:t>
            </a:r>
            <a:endParaRPr lang="fr-FR"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architecture système est un modèle conceptuel qui défini la structure, le comportement et les différents points de vue d’un système.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description de cette architecture est organisée de tel sorte à comprendre le système au travers de ses structures et de ses comportements.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Elle permet de comprendre un système complexe et de le rendre plus flexible </a:t>
            </a:r>
            <a:r>
              <a:rPr lang="fr-FR" sz="2400" spc="-1" dirty="0">
                <a:solidFill>
                  <a:srgbClr val="376092"/>
                </a:solidFill>
                <a:latin typeface="Arial"/>
              </a:rPr>
              <a:t>aux évolutions.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En informatique on peut différencier l’architecture logicielle </a:t>
            </a:r>
            <a:r>
              <a:rPr lang="fr-FR" sz="2400" spc="-1" dirty="0">
                <a:solidFill>
                  <a:srgbClr val="376092"/>
                </a:solidFill>
                <a:latin typeface="Arial"/>
              </a:rPr>
              <a:t>et l’architecture matérielle.</a:t>
            </a:r>
            <a:endParaRPr lang="fr-FR" sz="2400" b="0" strike="noStrike"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Qu’est ce qu’un composant logiciel </a:t>
            </a:r>
            <a:r>
              <a:rPr lang="fr-FR" sz="3200" spc="-1" dirty="0">
                <a:solidFill>
                  <a:srgbClr val="376092"/>
                </a:solidFill>
                <a:latin typeface="Arial"/>
              </a:rPr>
              <a:t>?</a:t>
            </a:r>
            <a:endParaRPr lang="fr-FR"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composant logiciel est une boite noire qui offre des services.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services sont accessibles aux travers d’interfaces.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considérer cette notion d’interface comme l’ensemble des signatures des méthodes accessibles pour le composants.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un composant dépend lui-même du résultat d’un autre composant, il y aura là aussi une interface décrivant les services attendues.</a:t>
            </a: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73091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Interface fournie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interface fournie permet de fournir un service aux autres composants logiciels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 module de gestion des utilisateurs fourni ici les droits d’un utilisateur qui pourront être utilisés pour donner accès ou non à certaines fonctionnalités.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composant en lui-même est traité comme une boite noire, nous ne savons pas la nature de ses traitements.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04E045E3-A8B4-4DE5-815A-9BDE365F0543}"/>
              </a:ext>
            </a:extLst>
          </p:cNvPr>
          <p:cNvPicPr>
            <a:picLocks noChangeAspect="1"/>
          </p:cNvPicPr>
          <p:nvPr/>
        </p:nvPicPr>
        <p:blipFill>
          <a:blip r:embed="rId2"/>
          <a:stretch>
            <a:fillRect/>
          </a:stretch>
        </p:blipFill>
        <p:spPr>
          <a:xfrm>
            <a:off x="3652657" y="2415180"/>
            <a:ext cx="1838325" cy="1447800"/>
          </a:xfrm>
          <a:prstGeom prst="rect">
            <a:avLst/>
          </a:prstGeom>
        </p:spPr>
      </p:pic>
    </p:spTree>
    <p:extLst>
      <p:ext uri="{BB962C8B-B14F-4D97-AF65-F5344CB8AC3E}">
        <p14:creationId xmlns:p14="http://schemas.microsoft.com/office/powerpoint/2010/main" val="319963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Interface requise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interface requise pour un composant est une demande d’information de la part d’un autre composant.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 module de gestion des utilisateurs a besoin des informations de la base de données pour pouvoir gérer les utilisateurs.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Encore une fois nous ne savons pas précisément ce que fait la gestion des utilisateurs.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DAF0D4CB-0F77-4409-834F-09E36628DC54}"/>
              </a:ext>
            </a:extLst>
          </p:cNvPr>
          <p:cNvPicPr>
            <a:picLocks noChangeAspect="1"/>
          </p:cNvPicPr>
          <p:nvPr/>
        </p:nvPicPr>
        <p:blipFill>
          <a:blip r:embed="rId2"/>
          <a:stretch>
            <a:fillRect/>
          </a:stretch>
        </p:blipFill>
        <p:spPr>
          <a:xfrm>
            <a:off x="3376432" y="2276428"/>
            <a:ext cx="2390775" cy="1914525"/>
          </a:xfrm>
          <a:prstGeom prst="rect">
            <a:avLst/>
          </a:prstGeom>
        </p:spPr>
      </p:pic>
    </p:spTree>
    <p:extLst>
      <p:ext uri="{BB962C8B-B14F-4D97-AF65-F5344CB8AC3E}">
        <p14:creationId xmlns:p14="http://schemas.microsoft.com/office/powerpoint/2010/main" val="325850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Enchainement des différents modules</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 gestion des utilisateurs se compose d’une fenêtre d’inscription et d’une fenêtre de modification des données. Toutes les données sont stockées dans une base de données.</a:t>
            </a:r>
          </a:p>
          <a:p>
            <a:pPr marL="108000">
              <a:spcAft>
                <a:spcPts val="1060"/>
              </a:spcAft>
              <a:buClr>
                <a:srgbClr val="000000"/>
              </a:buClr>
              <a:buSzPct val="45000"/>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6" name="Image 5">
            <a:extLst>
              <a:ext uri="{FF2B5EF4-FFF2-40B4-BE49-F238E27FC236}">
                <a16:creationId xmlns:a16="http://schemas.microsoft.com/office/drawing/2014/main" id="{56D3FBCB-2DB4-4D20-9A55-594C8B53F828}"/>
              </a:ext>
            </a:extLst>
          </p:cNvPr>
          <p:cNvPicPr>
            <a:picLocks noChangeAspect="1"/>
          </p:cNvPicPr>
          <p:nvPr/>
        </p:nvPicPr>
        <p:blipFill>
          <a:blip r:embed="rId2"/>
          <a:stretch>
            <a:fillRect/>
          </a:stretch>
        </p:blipFill>
        <p:spPr>
          <a:xfrm>
            <a:off x="3311370" y="2871425"/>
            <a:ext cx="5709220" cy="3711895"/>
          </a:xfrm>
          <a:prstGeom prst="rect">
            <a:avLst/>
          </a:prstGeom>
        </p:spPr>
      </p:pic>
    </p:spTree>
    <p:extLst>
      <p:ext uri="{BB962C8B-B14F-4D97-AF65-F5344CB8AC3E}">
        <p14:creationId xmlns:p14="http://schemas.microsoft.com/office/powerpoint/2010/main" val="169057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Représenton</a:t>
            </a:r>
            <a:r>
              <a:rPr lang="fr-FR" sz="3200" spc="-1" dirty="0">
                <a:solidFill>
                  <a:srgbClr val="376092"/>
                </a:solidFill>
                <a:latin typeface="Arial"/>
              </a:rPr>
              <a:t>s le modèle MVC</a:t>
            </a:r>
            <a:endParaRPr lang="fr-FR"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Essayons de représenter le modèle MVC avec le diagramme </a:t>
            </a:r>
            <a:r>
              <a:rPr lang="fr-FR" sz="2400" b="0" strike="noStrike" spc="-1">
                <a:solidFill>
                  <a:srgbClr val="376092"/>
                </a:solidFill>
                <a:latin typeface="Arial"/>
              </a:rPr>
              <a:t>des composants :</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1032" name="Picture 8">
            <a:extLst>
              <a:ext uri="{FF2B5EF4-FFF2-40B4-BE49-F238E27FC236}">
                <a16:creationId xmlns:a16="http://schemas.microsoft.com/office/drawing/2014/main" id="{18253894-1747-4499-915F-E90AF5DE6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528" y="2492544"/>
            <a:ext cx="4113782" cy="391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66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 de la journée</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Introduction de la prochaine séance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Projet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9" ma:contentTypeDescription="Crée un document." ma:contentTypeScope="" ma:versionID="7459797713320c86619e6fa0a84e0b9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f637656b455168ea97afeb95e4dfda7c"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F1A1FBF-25B9-4E5F-83B7-E48D3A53336A}"/>
</file>

<file path=customXml/itemProps2.xml><?xml version="1.0" encoding="utf-8"?>
<ds:datastoreItem xmlns:ds="http://schemas.openxmlformats.org/officeDocument/2006/customXml" ds:itemID="{C60C87E9-8961-4C1E-9947-D17EDF9C5B10}"/>
</file>

<file path=customXml/itemProps3.xml><?xml version="1.0" encoding="utf-8"?>
<ds:datastoreItem xmlns:ds="http://schemas.openxmlformats.org/officeDocument/2006/customXml" ds:itemID="{31294F76-2051-4AC0-A22A-6FB5699DF860}"/>
</file>

<file path=docProps/app.xml><?xml version="1.0" encoding="utf-8"?>
<Properties xmlns="http://schemas.openxmlformats.org/officeDocument/2006/extended-properties" xmlns:vt="http://schemas.openxmlformats.org/officeDocument/2006/docPropsVTypes">
  <Template/>
  <TotalTime>3662</TotalTime>
  <Words>370</Words>
  <Application>Microsoft Office PowerPoint</Application>
  <PresentationFormat>Affichage à l'écran (4:3)</PresentationFormat>
  <Paragraphs>43</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9</vt:i4>
      </vt:variant>
    </vt:vector>
  </HeadingPairs>
  <TitlesOfParts>
    <vt:vector size="17"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147</cp:revision>
  <dcterms:created xsi:type="dcterms:W3CDTF">2012-01-17T22:15:29Z</dcterms:created>
  <dcterms:modified xsi:type="dcterms:W3CDTF">2022-01-18T08:29:42Z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