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62" r:id="rId6"/>
    <p:sldId id="264" r:id="rId7"/>
    <p:sldId id="265" r:id="rId8"/>
    <p:sldId id="267" r:id="rId9"/>
    <p:sldId id="263" r:id="rId10"/>
    <p:sldId id="266" r:id="rId11"/>
    <p:sldId id="25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99050-8076-4E0F-9B95-6D1DCC7F8975}" v="2" dt="2022-10-27T07:16:24.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4660"/>
  </p:normalViewPr>
  <p:slideViewPr>
    <p:cSldViewPr snapToGrid="0">
      <p:cViewPr>
        <p:scale>
          <a:sx n="127" d="100"/>
          <a:sy n="127" d="100"/>
        </p:scale>
        <p:origin x="24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STA Aurélien" userId="S::aurelien.costa@ccicampus.fr::be264ed6-a45f-4f6e-9ba4-318c40285acb" providerId="AD" clId="Web-{21499050-8076-4E0F-9B95-6D1DCC7F8975}"/>
    <pc:docChg chg="modSld">
      <pc:chgData name="COSTA Aurélien" userId="S::aurelien.costa@ccicampus.fr::be264ed6-a45f-4f6e-9ba4-318c40285acb" providerId="AD" clId="Web-{21499050-8076-4E0F-9B95-6D1DCC7F8975}" dt="2022-10-27T07:16:24.114" v="1"/>
      <pc:docMkLst>
        <pc:docMk/>
      </pc:docMkLst>
      <pc:sldChg chg="addSp delSp">
        <pc:chgData name="COSTA Aurélien" userId="S::aurelien.costa@ccicampus.fr::be264ed6-a45f-4f6e-9ba4-318c40285acb" providerId="AD" clId="Web-{21499050-8076-4E0F-9B95-6D1DCC7F8975}" dt="2022-10-27T07:16:24.114" v="1"/>
        <pc:sldMkLst>
          <pc:docMk/>
          <pc:sldMk cId="1930665517" sldId="256"/>
        </pc:sldMkLst>
        <pc:picChg chg="add del">
          <ac:chgData name="COSTA Aurélien" userId="S::aurelien.costa@ccicampus.fr::be264ed6-a45f-4f6e-9ba4-318c40285acb" providerId="AD" clId="Web-{21499050-8076-4E0F-9B95-6D1DCC7F8975}" dt="2022-10-27T07:16:24.114" v="1"/>
          <ac:picMkLst>
            <pc:docMk/>
            <pc:sldMk cId="1930665517" sldId="256"/>
            <ac:picMk id="16" creationId="{2B21E40C-09B7-477A-81D1-D91219E4DCD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10/27/2022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86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10/27/2022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85858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10/27/2022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15087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10/27/2022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5759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10/27/2022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5090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10/27/2022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86346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10/27/2022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58383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10/27/2022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21356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10/27/2022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5343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10/27/2022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97215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10/27/2022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78173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10/27/2022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214426411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dresse.data.gouv.fr/api-doc/adres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exels.com/search/videos/video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i-docs.mailtrap.io/" TargetMode="External"/><Relationship Id="rId2" Type="http://schemas.openxmlformats.org/officeDocument/2006/relationships/hyperlink" Target="https://mailtrap.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dresse.data.gouv.fr/api-doc/adresse" TargetMode="External"/><Relationship Id="rId2" Type="http://schemas.openxmlformats.org/officeDocument/2006/relationships/hyperlink" Target="https://www.geoapify.com/get-started-with-maps-api" TargetMode="External"/><Relationship Id="rId1" Type="http://schemas.openxmlformats.org/officeDocument/2006/relationships/slideLayout" Target="../slideLayouts/slideLayout2.xml"/><Relationship Id="rId4" Type="http://schemas.openxmlformats.org/officeDocument/2006/relationships/hyperlink" Target="https://apidocs.geoapify.com/samples/maps/js-raster-leafle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s.google.com/identity/gsi/web/guides/get-google-api-clientid" TargetMode="External"/><Relationship Id="rId2" Type="http://schemas.openxmlformats.org/officeDocument/2006/relationships/hyperlink" Target="https://developers.google.com/identity/gsi/web/guides/overview" TargetMode="External"/><Relationship Id="rId1" Type="http://schemas.openxmlformats.org/officeDocument/2006/relationships/slideLayout" Target="../slideLayouts/slideLayout2.xml"/><Relationship Id="rId4" Type="http://schemas.openxmlformats.org/officeDocument/2006/relationships/hyperlink" Target="https://developers.google.com/identity/gsi/web/guides/display-butt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sandbox.paypal.com/" TargetMode="External"/><Relationship Id="rId2" Type="http://schemas.openxmlformats.org/officeDocument/2006/relationships/hyperlink" Target="https://developer.paypal.com/tools/sandbo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10EF7A9-E8DC-4A4D-9AA5-28948FB41ED7}"/>
              </a:ext>
            </a:extLst>
          </p:cNvPr>
          <p:cNvSpPr>
            <a:spLocks noGrp="1"/>
          </p:cNvSpPr>
          <p:nvPr>
            <p:ph type="ctrTitle"/>
          </p:nvPr>
        </p:nvSpPr>
        <p:spPr>
          <a:xfrm>
            <a:off x="8123646" y="825325"/>
            <a:ext cx="3977640" cy="1997130"/>
          </a:xfrm>
        </p:spPr>
        <p:txBody>
          <a:bodyPr anchor="b">
            <a:normAutofit/>
          </a:bodyPr>
          <a:lstStyle/>
          <a:p>
            <a:pPr algn="ctr"/>
            <a:r>
              <a:rPr lang="fr-FR" sz="4400" dirty="0"/>
              <a:t>Exercices </a:t>
            </a:r>
            <a:br>
              <a:rPr lang="fr-FR" sz="4400" dirty="0"/>
            </a:br>
            <a:r>
              <a:rPr lang="fr-FR" sz="4400" dirty="0"/>
              <a:t>sur les </a:t>
            </a:r>
            <a:r>
              <a:rPr lang="fr-FR" sz="4400" dirty="0" err="1"/>
              <a:t>WebServices</a:t>
            </a:r>
            <a:endParaRPr lang="fr-FR" sz="4400" dirty="0"/>
          </a:p>
        </p:txBody>
      </p:sp>
      <p:sp>
        <p:nvSpPr>
          <p:cNvPr id="3" name="Sous-titre 2">
            <a:extLst>
              <a:ext uri="{FF2B5EF4-FFF2-40B4-BE49-F238E27FC236}">
                <a16:creationId xmlns:a16="http://schemas.microsoft.com/office/drawing/2014/main" id="{5DBAEDE7-1C96-42FB-A14F-838FFD952B8C}"/>
              </a:ext>
            </a:extLst>
          </p:cNvPr>
          <p:cNvSpPr>
            <a:spLocks noGrp="1"/>
          </p:cNvSpPr>
          <p:nvPr>
            <p:ph type="subTitle" idx="1"/>
          </p:nvPr>
        </p:nvSpPr>
        <p:spPr>
          <a:xfrm>
            <a:off x="8845296" y="4035546"/>
            <a:ext cx="3977640" cy="1208141"/>
          </a:xfrm>
        </p:spPr>
        <p:txBody>
          <a:bodyPr>
            <a:normAutofit/>
          </a:bodyPr>
          <a:lstStyle/>
          <a:p>
            <a:r>
              <a:rPr lang="fr-FR" sz="2000" dirty="0" err="1"/>
              <a:t>WebServices</a:t>
            </a:r>
            <a:r>
              <a:rPr lang="fr-FR" sz="2000" dirty="0"/>
              <a:t> et JSON</a:t>
            </a:r>
          </a:p>
        </p:txBody>
      </p:sp>
      <p:pic>
        <p:nvPicPr>
          <p:cNvPr id="16" name="Picture 3">
            <a:extLst>
              <a:ext uri="{FF2B5EF4-FFF2-40B4-BE49-F238E27FC236}">
                <a16:creationId xmlns:a16="http://schemas.microsoft.com/office/drawing/2014/main" id="{2B21E40C-09B7-477A-81D1-D91219E4DCD0}"/>
              </a:ext>
            </a:extLst>
          </p:cNvPr>
          <p:cNvPicPr>
            <a:picLocks noChangeAspect="1"/>
          </p:cNvPicPr>
          <p:nvPr/>
        </p:nvPicPr>
        <p:blipFill rotWithShape="1">
          <a:blip r:embed="rId2"/>
          <a:srcRect t="1488" b="6374"/>
          <a:stretch/>
        </p:blipFill>
        <p:spPr>
          <a:xfrm rot="2700000">
            <a:off x="20" y="10"/>
            <a:ext cx="7443196" cy="6857990"/>
          </a:xfrm>
          <a:prstGeom prst="rect">
            <a:avLst/>
          </a:prstGeom>
        </p:spPr>
      </p:pic>
      <p:sp>
        <p:nvSpPr>
          <p:cNvPr id="17"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66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04AA88-D7BD-4F41-81D3-BB20A8131016}"/>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AF3FA24C-A0D1-4423-9A01-DC190125B663}"/>
              </a:ext>
            </a:extLst>
          </p:cNvPr>
          <p:cNvSpPr>
            <a:spLocks noGrp="1"/>
          </p:cNvSpPr>
          <p:nvPr>
            <p:ph idx="1"/>
          </p:nvPr>
        </p:nvSpPr>
        <p:spPr>
          <a:xfrm>
            <a:off x="1115567" y="2333001"/>
            <a:ext cx="9951237" cy="4211489"/>
          </a:xfrm>
        </p:spPr>
        <p:txBody>
          <a:bodyPr>
            <a:normAutofit/>
          </a:bodyPr>
          <a:lstStyle/>
          <a:p>
            <a:pPr marL="0" indent="0">
              <a:buNone/>
            </a:pPr>
            <a:r>
              <a:rPr lang="fr-FR" sz="1800" dirty="0"/>
              <a:t>Tous les exercices tournent autour de services web que vous allez devoir construire ou expérimenter. </a:t>
            </a:r>
          </a:p>
          <a:p>
            <a:pPr marL="0" indent="0">
              <a:buNone/>
            </a:pPr>
            <a:r>
              <a:rPr lang="fr-FR" sz="1800" dirty="0"/>
              <a:t>Une petite startup en croissance souhaite ouvrir un e-commerce pour proposer leurs produits à la vente en ligne. Ils ont un designer-intégrateur capable de réaliser la plupart des bases du site shop, mais ce dernier ne sait pas intégrer de services web sur leur site. Le e-shop a impérativement besoin de différents services web pour fonctionner mais aussi pour améliorer l’expérience de leurs utilisateurs.</a:t>
            </a:r>
          </a:p>
          <a:p>
            <a:pPr marL="0" indent="0">
              <a:buNone/>
            </a:pPr>
            <a:r>
              <a:rPr lang="fr-FR" sz="1800" dirty="0"/>
              <a:t>N’ayant que peu de moyen, la startup a souhaité faire appel à vous et votre société pour leur présenter quelques intégrations indépendantes des services qu’ils ont sélectionnés.</a:t>
            </a:r>
          </a:p>
          <a:p>
            <a:pPr marL="0" indent="0">
              <a:buNone/>
            </a:pPr>
            <a:r>
              <a:rPr lang="fr-FR" sz="1800" dirty="0"/>
              <a:t>Ils n’imposent aucune solution backend. Vous êtes libre d’utiliser l’une ou plusieurs des </a:t>
            </a:r>
            <a:r>
              <a:rPr lang="fr-FR" sz="1800" dirty="0" err="1"/>
              <a:t>frameworks</a:t>
            </a:r>
            <a:r>
              <a:rPr lang="fr-FR" sz="1800" dirty="0"/>
              <a:t> ou langages suivants: </a:t>
            </a:r>
            <a:r>
              <a:rPr lang="fr-FR" sz="1800" dirty="0" err="1"/>
              <a:t>NodeJS</a:t>
            </a:r>
            <a:r>
              <a:rPr lang="fr-FR" sz="1800" dirty="0"/>
              <a:t>,  PHP, C# (.NET) et/ou Python (Django)</a:t>
            </a:r>
          </a:p>
        </p:txBody>
      </p:sp>
    </p:spTree>
    <p:extLst>
      <p:ext uri="{BB962C8B-B14F-4D97-AF65-F5344CB8AC3E}">
        <p14:creationId xmlns:p14="http://schemas.microsoft.com/office/powerpoint/2010/main" val="420050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D04AA88-D7BD-4F41-81D3-BB20A8131016}"/>
              </a:ext>
            </a:extLst>
          </p:cNvPr>
          <p:cNvSpPr>
            <a:spLocks noGrp="1"/>
          </p:cNvSpPr>
          <p:nvPr>
            <p:ph type="title"/>
          </p:nvPr>
        </p:nvSpPr>
        <p:spPr>
          <a:xfrm>
            <a:off x="841246" y="978619"/>
            <a:ext cx="5991244" cy="1106424"/>
          </a:xfrm>
        </p:spPr>
        <p:txBody>
          <a:bodyPr>
            <a:normAutofit/>
          </a:bodyPr>
          <a:lstStyle/>
          <a:p>
            <a:r>
              <a:rPr lang="fr-FR" sz="3200"/>
              <a:t>Exercice avec adresse.data.gouv.fr </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AF3FA24C-A0D1-4423-9A01-DC190125B663}"/>
              </a:ext>
            </a:extLst>
          </p:cNvPr>
          <p:cNvSpPr>
            <a:spLocks noGrp="1"/>
          </p:cNvSpPr>
          <p:nvPr>
            <p:ph idx="1"/>
          </p:nvPr>
        </p:nvSpPr>
        <p:spPr>
          <a:xfrm>
            <a:off x="841248" y="2252870"/>
            <a:ext cx="5993892" cy="3560251"/>
          </a:xfrm>
        </p:spPr>
        <p:txBody>
          <a:bodyPr>
            <a:normAutofit/>
          </a:bodyPr>
          <a:lstStyle/>
          <a:p>
            <a:pPr marL="0" indent="0">
              <a:lnSpc>
                <a:spcPct val="100000"/>
              </a:lnSpc>
              <a:buNone/>
            </a:pPr>
            <a:r>
              <a:rPr lang="fr-FR" sz="1700" dirty="0"/>
              <a:t>Le site "</a:t>
            </a:r>
            <a:r>
              <a:rPr lang="fr-FR" sz="1700" dirty="0" err="1"/>
              <a:t>adresse.data.gouv.fr</a:t>
            </a:r>
            <a:r>
              <a:rPr lang="fr-FR" sz="1700" dirty="0"/>
              <a:t>" est un service </a:t>
            </a:r>
            <a:r>
              <a:rPr lang="fr-FR" sz="1700" dirty="0" err="1"/>
              <a:t>OpenData</a:t>
            </a:r>
            <a:r>
              <a:rPr lang="fr-FR" sz="1700" dirty="0"/>
              <a:t> sur les adresses du territoire français. Il est totalement gratuit et ne présente pratiquement aucune limitation. Son seul défaut est de ne pouvoir fournir que des adresses françaises.</a:t>
            </a:r>
          </a:p>
          <a:p>
            <a:pPr marL="0" indent="0">
              <a:lnSpc>
                <a:spcPct val="100000"/>
              </a:lnSpc>
              <a:buNone/>
            </a:pPr>
            <a:r>
              <a:rPr lang="fr-FR" sz="1700" dirty="0"/>
              <a:t>Le but est d’intégrer une simple barre de recherche d’adresse pour permettre aux clients du site marchand de renseigner plus facilement leur adresse de livraison ou facturation.</a:t>
            </a:r>
          </a:p>
          <a:p>
            <a:pPr marL="0" indent="0">
              <a:lnSpc>
                <a:spcPct val="100000"/>
              </a:lnSpc>
              <a:buNone/>
            </a:pPr>
            <a:r>
              <a:rPr lang="fr-FR" sz="1700" dirty="0"/>
              <a:t>Toutes les informations sont ici:</a:t>
            </a:r>
            <a:endParaRPr lang="fr-FR" sz="1700" dirty="0">
              <a:hlinkClick r:id="rId2"/>
            </a:endParaRPr>
          </a:p>
          <a:p>
            <a:pPr>
              <a:lnSpc>
                <a:spcPct val="100000"/>
              </a:lnSpc>
            </a:pPr>
            <a:r>
              <a:rPr lang="fr-FR" sz="1700" dirty="0">
                <a:hlinkClick r:id="rId2"/>
              </a:rPr>
              <a:t>https://adresse.data.gouv.fr/api-doc/adresse</a:t>
            </a:r>
            <a:endParaRPr lang="fr-FR" sz="1700" dirty="0"/>
          </a:p>
        </p:txBody>
      </p:sp>
      <p:pic>
        <p:nvPicPr>
          <p:cNvPr id="4" name="Image 3">
            <a:extLst>
              <a:ext uri="{FF2B5EF4-FFF2-40B4-BE49-F238E27FC236}">
                <a16:creationId xmlns:a16="http://schemas.microsoft.com/office/drawing/2014/main" id="{2BB9453B-2E03-74FA-F2F2-584B401848CE}"/>
              </a:ext>
            </a:extLst>
          </p:cNvPr>
          <p:cNvPicPr>
            <a:picLocks noChangeAspect="1"/>
          </p:cNvPicPr>
          <p:nvPr/>
        </p:nvPicPr>
        <p:blipFill>
          <a:blip r:embed="rId3"/>
          <a:stretch>
            <a:fillRect/>
          </a:stretch>
        </p:blipFill>
        <p:spPr>
          <a:xfrm>
            <a:off x="7679814" y="2021360"/>
            <a:ext cx="4097657" cy="2714696"/>
          </a:xfrm>
          <a:prstGeom prst="rect">
            <a:avLst/>
          </a:prstGeom>
        </p:spPr>
      </p:pic>
    </p:spTree>
    <p:extLst>
      <p:ext uri="{BB962C8B-B14F-4D97-AF65-F5344CB8AC3E}">
        <p14:creationId xmlns:p14="http://schemas.microsoft.com/office/powerpoint/2010/main" val="233042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04AA88-D7BD-4F41-81D3-BB20A8131016}"/>
              </a:ext>
            </a:extLst>
          </p:cNvPr>
          <p:cNvSpPr>
            <a:spLocks noGrp="1"/>
          </p:cNvSpPr>
          <p:nvPr>
            <p:ph type="title"/>
          </p:nvPr>
        </p:nvSpPr>
        <p:spPr/>
        <p:txBody>
          <a:bodyPr>
            <a:normAutofit fontScale="90000"/>
          </a:bodyPr>
          <a:lstStyle/>
          <a:p>
            <a:r>
              <a:rPr lang="fr-FR" dirty="0"/>
              <a:t>Exercice avec Google drive et le Player </a:t>
            </a:r>
            <a:r>
              <a:rPr lang="fr-FR" dirty="0" err="1"/>
              <a:t>Youtube</a:t>
            </a:r>
            <a:endParaRPr lang="fr-FR" dirty="0"/>
          </a:p>
        </p:txBody>
      </p:sp>
      <p:sp>
        <p:nvSpPr>
          <p:cNvPr id="3" name="Espace réservé du contenu 2">
            <a:extLst>
              <a:ext uri="{FF2B5EF4-FFF2-40B4-BE49-F238E27FC236}">
                <a16:creationId xmlns:a16="http://schemas.microsoft.com/office/drawing/2014/main" id="{AF3FA24C-A0D1-4423-9A01-DC190125B663}"/>
              </a:ext>
            </a:extLst>
          </p:cNvPr>
          <p:cNvSpPr>
            <a:spLocks noGrp="1"/>
          </p:cNvSpPr>
          <p:nvPr>
            <p:ph idx="1"/>
          </p:nvPr>
        </p:nvSpPr>
        <p:spPr>
          <a:xfrm>
            <a:off x="903491" y="2165659"/>
            <a:ext cx="10596083" cy="4211489"/>
          </a:xfrm>
        </p:spPr>
        <p:txBody>
          <a:bodyPr>
            <a:normAutofit fontScale="85000" lnSpcReduction="20000"/>
          </a:bodyPr>
          <a:lstStyle/>
          <a:p>
            <a:pPr marL="0" indent="0">
              <a:buNone/>
            </a:pPr>
            <a:r>
              <a:rPr lang="fr-FR" sz="1600" dirty="0"/>
              <a:t>Le but est de diffuser une vidéo avec le Player YouTube sur le site marchand. La méthode utilisée ici n’est qu’une alternative limité à l’utilisation directe du service </a:t>
            </a:r>
            <a:r>
              <a:rPr lang="fr-FR" sz="1600" dirty="0" err="1"/>
              <a:t>Youtube</a:t>
            </a:r>
            <a:r>
              <a:rPr lang="fr-FR" sz="1600" dirty="0"/>
              <a:t>.</a:t>
            </a:r>
          </a:p>
          <a:p>
            <a:pPr marL="0" indent="0">
              <a:buNone/>
            </a:pPr>
            <a:endParaRPr lang="fr-FR" sz="1600" dirty="0"/>
          </a:p>
          <a:p>
            <a:pPr marL="0" indent="0">
              <a:buNone/>
            </a:pPr>
            <a:r>
              <a:rPr lang="fr-FR" sz="1600" dirty="0"/>
              <a:t>Pour ce faire vous aurez besoin :</a:t>
            </a:r>
          </a:p>
          <a:p>
            <a:r>
              <a:rPr lang="fr-FR" sz="1600" dirty="0"/>
              <a:t>d’une vidéo légère pour ne pas perdre de temps (Sur </a:t>
            </a:r>
            <a:r>
              <a:rPr lang="fr-FR" sz="1600" dirty="0">
                <a:hlinkClick r:id="rId2"/>
              </a:rPr>
              <a:t>https://www.pexels.com/search/videos/videos/</a:t>
            </a:r>
            <a:r>
              <a:rPr lang="fr-FR" sz="1600" dirty="0"/>
              <a:t> cliquez sur la vidéo de votre choix puis en haut à droite pour pouvez définir la taille à sélection pour ensuite la téléchargé. Prenez la taille SD)</a:t>
            </a:r>
          </a:p>
          <a:p>
            <a:r>
              <a:rPr lang="fr-FR" sz="1600" dirty="0"/>
              <a:t>d’un compte Google</a:t>
            </a:r>
          </a:p>
          <a:p>
            <a:pPr marL="0" indent="0">
              <a:buNone/>
            </a:pPr>
            <a:endParaRPr lang="fr-FR" sz="1600" dirty="0"/>
          </a:p>
          <a:p>
            <a:pPr marL="0" indent="0">
              <a:buNone/>
            </a:pPr>
            <a:r>
              <a:rPr lang="fr-FR" sz="1600" dirty="0"/>
              <a:t>Etape 1: Ajouter la vidéo sur Google Drive.</a:t>
            </a:r>
          </a:p>
          <a:p>
            <a:pPr marL="0" indent="0">
              <a:buNone/>
            </a:pPr>
            <a:r>
              <a:rPr lang="fr-FR" sz="1600" dirty="0"/>
              <a:t>Etape 2: Récupérer l’</a:t>
            </a:r>
            <a:r>
              <a:rPr lang="fr-FR" sz="1600" dirty="0" err="1"/>
              <a:t>embled</a:t>
            </a:r>
            <a:r>
              <a:rPr lang="fr-FR" sz="1600" dirty="0"/>
              <a:t> de la vidéo depuis les détails de la vidéo sur Google Drive.</a:t>
            </a:r>
          </a:p>
          <a:p>
            <a:pPr marL="0" indent="0">
              <a:buNone/>
            </a:pPr>
            <a:r>
              <a:rPr lang="fr-FR" sz="1600" dirty="0"/>
              <a:t>Etape 3: Placer l’</a:t>
            </a:r>
            <a:r>
              <a:rPr lang="fr-FR" sz="1600" dirty="0" err="1"/>
              <a:t>iframe</a:t>
            </a:r>
            <a:r>
              <a:rPr lang="fr-FR" sz="1600" dirty="0"/>
              <a:t> (</a:t>
            </a:r>
            <a:r>
              <a:rPr lang="fr-FR" sz="1600" dirty="0" err="1"/>
              <a:t>embled</a:t>
            </a:r>
            <a:r>
              <a:rPr lang="fr-FR" sz="1600" dirty="0"/>
              <a:t>) de la vidéo sur une page HTML et l’ouvrir avec un navigateur.</a:t>
            </a:r>
          </a:p>
          <a:p>
            <a:pPr marL="0" indent="0">
              <a:buNone/>
            </a:pPr>
            <a:r>
              <a:rPr lang="fr-FR" sz="1600" dirty="0"/>
              <a:t>Etape 4: Chercher comment commencer la vidéo à 5 secondes et aussi comment la démarrer automatiquement en arrivant sur la page (ou l’inverse).</a:t>
            </a:r>
          </a:p>
          <a:p>
            <a:pPr marL="0" indent="0">
              <a:buNone/>
            </a:pPr>
            <a:r>
              <a:rPr lang="fr-FR" sz="1600" dirty="0"/>
              <a:t>Etape 5: Essayer de la même manière mais en utilisant le service OneDrive ou </a:t>
            </a:r>
            <a:r>
              <a:rPr lang="fr-FR" sz="1600" dirty="0" err="1"/>
              <a:t>Sharepoint</a:t>
            </a:r>
            <a:r>
              <a:rPr lang="fr-FR" sz="1600" dirty="0"/>
              <a:t> de Microsoft.</a:t>
            </a:r>
          </a:p>
        </p:txBody>
      </p:sp>
    </p:spTree>
    <p:extLst>
      <p:ext uri="{BB962C8B-B14F-4D97-AF65-F5344CB8AC3E}">
        <p14:creationId xmlns:p14="http://schemas.microsoft.com/office/powerpoint/2010/main" val="378818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04AA88-D7BD-4F41-81D3-BB20A8131016}"/>
              </a:ext>
            </a:extLst>
          </p:cNvPr>
          <p:cNvSpPr>
            <a:spLocks noGrp="1"/>
          </p:cNvSpPr>
          <p:nvPr>
            <p:ph type="title"/>
          </p:nvPr>
        </p:nvSpPr>
        <p:spPr/>
        <p:txBody>
          <a:bodyPr/>
          <a:lstStyle/>
          <a:p>
            <a:r>
              <a:rPr lang="fr-FR" dirty="0"/>
              <a:t>Exercice avec </a:t>
            </a:r>
            <a:r>
              <a:rPr lang="fr-FR" dirty="0" err="1"/>
              <a:t>MailTrap</a:t>
            </a:r>
            <a:endParaRPr lang="fr-FR" dirty="0"/>
          </a:p>
        </p:txBody>
      </p:sp>
      <p:sp>
        <p:nvSpPr>
          <p:cNvPr id="3" name="Espace réservé du contenu 2">
            <a:extLst>
              <a:ext uri="{FF2B5EF4-FFF2-40B4-BE49-F238E27FC236}">
                <a16:creationId xmlns:a16="http://schemas.microsoft.com/office/drawing/2014/main" id="{AF3FA24C-A0D1-4423-9A01-DC190125B663}"/>
              </a:ext>
            </a:extLst>
          </p:cNvPr>
          <p:cNvSpPr>
            <a:spLocks noGrp="1"/>
          </p:cNvSpPr>
          <p:nvPr>
            <p:ph idx="1"/>
          </p:nvPr>
        </p:nvSpPr>
        <p:spPr>
          <a:xfrm>
            <a:off x="1115567" y="2333001"/>
            <a:ext cx="9951237" cy="4211489"/>
          </a:xfrm>
        </p:spPr>
        <p:txBody>
          <a:bodyPr>
            <a:normAutofit fontScale="85000" lnSpcReduction="20000"/>
          </a:bodyPr>
          <a:lstStyle/>
          <a:p>
            <a:pPr marL="0" indent="0">
              <a:buNone/>
            </a:pPr>
            <a:r>
              <a:rPr lang="fr-FR" sz="1800" dirty="0"/>
              <a:t>Le but est de permettre à votre site marchand d’envoyer des mails. </a:t>
            </a:r>
            <a:r>
              <a:rPr lang="fr-FR" sz="1800" dirty="0" err="1"/>
              <a:t>MailTrap</a:t>
            </a:r>
            <a:r>
              <a:rPr lang="fr-FR" sz="1800" dirty="0"/>
              <a:t> n’ai pas un service mail de production mais uniquement dédier au développement. Il a l’avantage de fonctionner comme la plus part des services mail et sa version gratuit est bien suffisante. Ce dernier ne transmet donc pas les emails au destinataires finaux. Il les pièges, et votre application ni voit que du feu.</a:t>
            </a:r>
          </a:p>
          <a:p>
            <a:pPr marL="0" indent="0">
              <a:buNone/>
            </a:pPr>
            <a:r>
              <a:rPr lang="fr-FR" sz="1800" dirty="0" err="1"/>
              <a:t>MailTrap</a:t>
            </a:r>
            <a:r>
              <a:rPr lang="fr-FR" sz="1800" dirty="0"/>
              <a:t> fourni ensuite des visuels desktop, tablette et mobile, ainsi que des alertes et remarques sur la qualité de l’HTML, du CSS et sur d’autres éléments propre au mail. </a:t>
            </a:r>
          </a:p>
          <a:p>
            <a:pPr marL="0" indent="0">
              <a:buNone/>
            </a:pPr>
            <a:r>
              <a:rPr lang="fr-FR" sz="1800" dirty="0"/>
              <a:t>Il faudra se rendre sur le site et créer un compte :</a:t>
            </a:r>
          </a:p>
          <a:p>
            <a:r>
              <a:rPr lang="fr-FR" sz="1800" dirty="0">
                <a:hlinkClick r:id="rId2"/>
              </a:rPr>
              <a:t>https://mailtrap.io/</a:t>
            </a:r>
            <a:endParaRPr lang="fr-FR" sz="1800" dirty="0"/>
          </a:p>
          <a:p>
            <a:r>
              <a:rPr lang="fr-FR" sz="1800" dirty="0"/>
              <a:t>API: </a:t>
            </a:r>
            <a:r>
              <a:rPr lang="fr-FR" sz="1800" dirty="0">
                <a:hlinkClick r:id="rId3"/>
              </a:rPr>
              <a:t>https://api-docs.mailtrap.io/</a:t>
            </a:r>
            <a:endParaRPr lang="fr-FR" sz="1800" dirty="0"/>
          </a:p>
          <a:p>
            <a:pPr marL="0" indent="0">
              <a:buNone/>
            </a:pPr>
            <a:r>
              <a:rPr lang="fr-FR" sz="1800" dirty="0"/>
              <a:t>Ensuite, il faudra choisir entre envoyer les emails en SMTP ou via leur API. Il n’y pas de bonne réponse. Comparez les deux méthodes autant sur le fonctionnement que sur les avantages et inconvénients, en utilisant des sources d’informations externe mais surtout de </a:t>
            </a:r>
            <a:r>
              <a:rPr lang="fr-FR" sz="1800" dirty="0" err="1"/>
              <a:t>MailTrap</a:t>
            </a:r>
            <a:r>
              <a:rPr lang="fr-FR" sz="1800" dirty="0"/>
              <a:t>. Laisser une trace écrite de vos observations. </a:t>
            </a:r>
          </a:p>
          <a:p>
            <a:pPr marL="0" indent="0">
              <a:buNone/>
            </a:pPr>
            <a:r>
              <a:rPr lang="fr-FR" sz="1800" dirty="0"/>
              <a:t>La solution SMTP est la plus simple à mettre en place mais nécessite un backend.</a:t>
            </a:r>
          </a:p>
          <a:p>
            <a:pPr marL="0" indent="0">
              <a:buNone/>
            </a:pPr>
            <a:r>
              <a:rPr lang="fr-FR" sz="1800" dirty="0"/>
              <a:t>La solution API est un peu plus complexe mais ne nécessite pas de backend (il en faudra tout de même un pour une véritable intégration, et ce, pour des raisons de sécurité).</a:t>
            </a:r>
            <a:endParaRPr lang="fr-FR" sz="1600" dirty="0"/>
          </a:p>
          <a:p>
            <a:pPr>
              <a:buFont typeface="Wingdings" panose="05000000000000000000" pitchFamily="2" charset="2"/>
              <a:buChar char="q"/>
            </a:pPr>
            <a:endParaRPr lang="fr-FR" sz="1800" dirty="0"/>
          </a:p>
        </p:txBody>
      </p:sp>
    </p:spTree>
    <p:extLst>
      <p:ext uri="{BB962C8B-B14F-4D97-AF65-F5344CB8AC3E}">
        <p14:creationId xmlns:p14="http://schemas.microsoft.com/office/powerpoint/2010/main" val="259370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04AA88-D7BD-4F41-81D3-BB20A8131016}"/>
              </a:ext>
            </a:extLst>
          </p:cNvPr>
          <p:cNvSpPr>
            <a:spLocks noGrp="1"/>
          </p:cNvSpPr>
          <p:nvPr>
            <p:ph type="title"/>
          </p:nvPr>
        </p:nvSpPr>
        <p:spPr/>
        <p:txBody>
          <a:bodyPr/>
          <a:lstStyle/>
          <a:p>
            <a:r>
              <a:rPr lang="fr-FR" dirty="0"/>
              <a:t>Exercice avec </a:t>
            </a:r>
            <a:r>
              <a:rPr lang="fr-FR" dirty="0" err="1"/>
              <a:t>Geoapify</a:t>
            </a:r>
            <a:r>
              <a:rPr lang="fr-FR" dirty="0"/>
              <a:t> </a:t>
            </a:r>
          </a:p>
        </p:txBody>
      </p:sp>
      <p:sp>
        <p:nvSpPr>
          <p:cNvPr id="3" name="Espace réservé du contenu 2">
            <a:extLst>
              <a:ext uri="{FF2B5EF4-FFF2-40B4-BE49-F238E27FC236}">
                <a16:creationId xmlns:a16="http://schemas.microsoft.com/office/drawing/2014/main" id="{AF3FA24C-A0D1-4423-9A01-DC190125B663}"/>
              </a:ext>
            </a:extLst>
          </p:cNvPr>
          <p:cNvSpPr>
            <a:spLocks noGrp="1"/>
          </p:cNvSpPr>
          <p:nvPr>
            <p:ph idx="1"/>
          </p:nvPr>
        </p:nvSpPr>
        <p:spPr>
          <a:xfrm>
            <a:off x="1115567" y="2333001"/>
            <a:ext cx="9951237" cy="4211489"/>
          </a:xfrm>
        </p:spPr>
        <p:txBody>
          <a:bodyPr>
            <a:normAutofit/>
          </a:bodyPr>
          <a:lstStyle/>
          <a:p>
            <a:pPr marL="0" indent="0">
              <a:buNone/>
            </a:pPr>
            <a:r>
              <a:rPr lang="fr-FR" sz="1800" dirty="0"/>
              <a:t>Comme pour l’exercice sur </a:t>
            </a:r>
            <a:r>
              <a:rPr lang="fr-FR" sz="1800" dirty="0" err="1"/>
              <a:t>adresse.data.gouv.fr</a:t>
            </a:r>
            <a:r>
              <a:rPr lang="fr-FR" sz="1800" dirty="0"/>
              <a:t>, le but ici est de permettre au client du site marchand de renseigner leur adresse de livraison. Mais cette fois, il faudra intégrer une carte </a:t>
            </a:r>
            <a:r>
              <a:rPr lang="fr-FR" sz="1800" dirty="0" err="1"/>
              <a:t>Geoapify</a:t>
            </a:r>
            <a:r>
              <a:rPr lang="fr-FR" sz="1800" dirty="0"/>
              <a:t> après que le client ai sélectionné une adresse.</a:t>
            </a:r>
          </a:p>
          <a:p>
            <a:pPr marL="0" indent="0">
              <a:buNone/>
            </a:pPr>
            <a:r>
              <a:rPr lang="fr-FR" sz="1800" b="1" dirty="0"/>
              <a:t>Attention, vous êtes limité à 3000 requêtes gratuite par jour et par compte.</a:t>
            </a:r>
          </a:p>
          <a:p>
            <a:pPr marL="0" indent="0">
              <a:buNone/>
            </a:pPr>
            <a:r>
              <a:rPr lang="fr-FR" sz="1800" dirty="0"/>
              <a:t>Pour ce faire, voici les liens par où commencer :</a:t>
            </a:r>
          </a:p>
          <a:p>
            <a:r>
              <a:rPr lang="fr-FR" sz="1800" i="1" dirty="0">
                <a:hlinkClick r:id="rId2"/>
              </a:rPr>
              <a:t>https://www.geoapify.com/get-started-with-maps-api/</a:t>
            </a:r>
            <a:endParaRPr lang="fr-FR" sz="1800" i="1" dirty="0"/>
          </a:p>
          <a:p>
            <a:r>
              <a:rPr lang="fr-FR" sz="1800" i="1" dirty="0">
                <a:hlinkClick r:id="rId3"/>
              </a:rPr>
              <a:t>https://adresse.data.gouv.fr/api-doc/adresse/</a:t>
            </a:r>
            <a:endParaRPr lang="fr-FR" sz="1800" i="1" dirty="0"/>
          </a:p>
          <a:p>
            <a:r>
              <a:rPr lang="fr-FR" sz="1800" i="1" dirty="0">
                <a:hlinkClick r:id="rId4"/>
              </a:rPr>
              <a:t>https://apidocs.geoapify.com/samples/maps/js-raster-leaflet/</a:t>
            </a:r>
            <a:endParaRPr lang="fr-FR" sz="1800" i="1" dirty="0"/>
          </a:p>
          <a:p>
            <a:pPr marL="0" indent="0">
              <a:buNone/>
            </a:pPr>
            <a:endParaRPr lang="fr-FR" sz="1800" i="1" dirty="0"/>
          </a:p>
          <a:p>
            <a:endParaRPr lang="fr-FR" sz="1800" i="1" dirty="0"/>
          </a:p>
          <a:p>
            <a:endParaRPr lang="fr-FR" sz="1800" i="1" dirty="0"/>
          </a:p>
          <a:p>
            <a:pPr lvl="1">
              <a:buFont typeface="Wingdings" panose="05000000000000000000" pitchFamily="2" charset="2"/>
              <a:buChar char="Ø"/>
            </a:pPr>
            <a:endParaRPr lang="fr-FR" sz="1600" i="1" dirty="0"/>
          </a:p>
          <a:p>
            <a:pPr>
              <a:buFont typeface="Wingdings" panose="05000000000000000000" pitchFamily="2" charset="2"/>
              <a:buChar char="q"/>
            </a:pPr>
            <a:endParaRPr lang="fr-FR" sz="1800" dirty="0"/>
          </a:p>
        </p:txBody>
      </p:sp>
    </p:spTree>
    <p:extLst>
      <p:ext uri="{BB962C8B-B14F-4D97-AF65-F5344CB8AC3E}">
        <p14:creationId xmlns:p14="http://schemas.microsoft.com/office/powerpoint/2010/main" val="418896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04AA88-D7BD-4F41-81D3-BB20A8131016}"/>
              </a:ext>
            </a:extLst>
          </p:cNvPr>
          <p:cNvSpPr>
            <a:spLocks noGrp="1"/>
          </p:cNvSpPr>
          <p:nvPr>
            <p:ph type="title"/>
          </p:nvPr>
        </p:nvSpPr>
        <p:spPr/>
        <p:txBody>
          <a:bodyPr/>
          <a:lstStyle/>
          <a:p>
            <a:r>
              <a:rPr lang="fr-FR" dirty="0"/>
              <a:t>Exercice sur les Social Login</a:t>
            </a:r>
          </a:p>
        </p:txBody>
      </p:sp>
      <p:sp>
        <p:nvSpPr>
          <p:cNvPr id="3" name="Espace réservé du contenu 2">
            <a:extLst>
              <a:ext uri="{FF2B5EF4-FFF2-40B4-BE49-F238E27FC236}">
                <a16:creationId xmlns:a16="http://schemas.microsoft.com/office/drawing/2014/main" id="{AF3FA24C-A0D1-4423-9A01-DC190125B663}"/>
              </a:ext>
            </a:extLst>
          </p:cNvPr>
          <p:cNvSpPr>
            <a:spLocks noGrp="1"/>
          </p:cNvSpPr>
          <p:nvPr>
            <p:ph idx="1"/>
          </p:nvPr>
        </p:nvSpPr>
        <p:spPr>
          <a:xfrm>
            <a:off x="1120381" y="2165659"/>
            <a:ext cx="9951237" cy="4211489"/>
          </a:xfrm>
        </p:spPr>
        <p:txBody>
          <a:bodyPr>
            <a:normAutofit/>
          </a:bodyPr>
          <a:lstStyle/>
          <a:p>
            <a:pPr marL="0" indent="0">
              <a:buNone/>
            </a:pPr>
            <a:r>
              <a:rPr lang="fr-FR" sz="1600" dirty="0"/>
              <a:t>Le but est d’utiliser Google One </a:t>
            </a:r>
            <a:r>
              <a:rPr lang="fr-FR" sz="1600" dirty="0" err="1"/>
              <a:t>Tap</a:t>
            </a:r>
            <a:r>
              <a:rPr lang="fr-FR" sz="1600" dirty="0"/>
              <a:t> pour permettre au client du site marchand de se connecter rapidement.</a:t>
            </a:r>
          </a:p>
          <a:p>
            <a:pPr marL="0" indent="0">
              <a:buNone/>
            </a:pPr>
            <a:r>
              <a:rPr lang="fr-FR" sz="1600" dirty="0"/>
              <a:t>La marche à suivre n’est pas complexe mais plutôt avare en détails qui ne vous seront pas essentiel de maitriser pour cet exercice. Il sera aussi difficile de prendre en main l’interface Google Cloud mais il est certains que vous ré-utiliserez Google Cloud en entreprise.</a:t>
            </a:r>
          </a:p>
          <a:p>
            <a:pPr marL="0" indent="0">
              <a:buNone/>
            </a:pPr>
            <a:endParaRPr lang="fr-FR" sz="1600" dirty="0"/>
          </a:p>
          <a:p>
            <a:pPr marL="0" indent="0">
              <a:buNone/>
            </a:pPr>
            <a:r>
              <a:rPr lang="fr-FR" sz="1600" dirty="0"/>
              <a:t>La marche à suivre est la suivante:</a:t>
            </a:r>
          </a:p>
          <a:p>
            <a:r>
              <a:rPr lang="fr-FR" sz="1600" dirty="0"/>
              <a:t>Comprendre Google One </a:t>
            </a:r>
            <a:r>
              <a:rPr lang="fr-FR" sz="1600" dirty="0" err="1"/>
              <a:t>Tap</a:t>
            </a:r>
            <a:r>
              <a:rPr lang="fr-FR" sz="1600" dirty="0"/>
              <a:t>: </a:t>
            </a:r>
            <a:r>
              <a:rPr lang="fr-FR" sz="1600" dirty="0">
                <a:hlinkClick r:id="rId2"/>
              </a:rPr>
              <a:t>https://developers.google.com/identity/gsi/web/guides/overview</a:t>
            </a:r>
            <a:endParaRPr lang="fr-FR" sz="1600" dirty="0"/>
          </a:p>
          <a:p>
            <a:r>
              <a:rPr lang="fr-FR" sz="1600" dirty="0"/>
              <a:t>Préparer les prérequis: </a:t>
            </a:r>
            <a:r>
              <a:rPr lang="fr-FR" sz="1600" dirty="0">
                <a:hlinkClick r:id="rId3"/>
              </a:rPr>
              <a:t>https://developers.google.com/identity/gsi/web/guides/get-google-api-clientid</a:t>
            </a:r>
            <a:r>
              <a:rPr lang="fr-FR" sz="1600" dirty="0"/>
              <a:t>. Attention à ne pas ajouter trop de données à récupérer sinon vous aurez un bouton de validation: « </a:t>
            </a:r>
            <a:r>
              <a:rPr lang="fr-FR" sz="1200" b="0" i="0" dirty="0">
                <a:solidFill>
                  <a:srgbClr val="202124"/>
                </a:solidFill>
                <a:effectLst/>
                <a:latin typeface="Roboto" panose="02000000000000000000" pitchFamily="2" charset="0"/>
              </a:rPr>
              <a:t>Envoyer pour validation</a:t>
            </a:r>
            <a:r>
              <a:rPr lang="fr-FR" sz="1600" dirty="0"/>
              <a:t> » qui vous empêchera de finir l’exercice.</a:t>
            </a:r>
          </a:p>
          <a:p>
            <a:r>
              <a:rPr lang="fr-FR" sz="1600" dirty="0"/>
              <a:t>Passer à la pratique: </a:t>
            </a:r>
            <a:r>
              <a:rPr lang="fr-FR" sz="1600" dirty="0">
                <a:hlinkClick r:id="rId4"/>
              </a:rPr>
              <a:t>https://developers.google.com/identity/gsi/web/guides/display-button</a:t>
            </a:r>
            <a:endParaRPr lang="fr-FR" sz="1600" dirty="0"/>
          </a:p>
        </p:txBody>
      </p:sp>
    </p:spTree>
    <p:extLst>
      <p:ext uri="{BB962C8B-B14F-4D97-AF65-F5344CB8AC3E}">
        <p14:creationId xmlns:p14="http://schemas.microsoft.com/office/powerpoint/2010/main" val="95298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04AA88-D7BD-4F41-81D3-BB20A8131016}"/>
              </a:ext>
            </a:extLst>
          </p:cNvPr>
          <p:cNvSpPr>
            <a:spLocks noGrp="1"/>
          </p:cNvSpPr>
          <p:nvPr>
            <p:ph type="title"/>
          </p:nvPr>
        </p:nvSpPr>
        <p:spPr/>
        <p:txBody>
          <a:bodyPr/>
          <a:lstStyle/>
          <a:p>
            <a:r>
              <a:rPr lang="fr-FR" dirty="0"/>
              <a:t>Exercice avec </a:t>
            </a:r>
            <a:r>
              <a:rPr lang="fr-FR" dirty="0" err="1"/>
              <a:t>Paypal</a:t>
            </a:r>
            <a:endParaRPr lang="fr-FR" dirty="0"/>
          </a:p>
        </p:txBody>
      </p:sp>
      <p:sp>
        <p:nvSpPr>
          <p:cNvPr id="3" name="Espace réservé du contenu 2">
            <a:extLst>
              <a:ext uri="{FF2B5EF4-FFF2-40B4-BE49-F238E27FC236}">
                <a16:creationId xmlns:a16="http://schemas.microsoft.com/office/drawing/2014/main" id="{AF3FA24C-A0D1-4423-9A01-DC190125B663}"/>
              </a:ext>
            </a:extLst>
          </p:cNvPr>
          <p:cNvSpPr>
            <a:spLocks noGrp="1"/>
          </p:cNvSpPr>
          <p:nvPr>
            <p:ph idx="1"/>
          </p:nvPr>
        </p:nvSpPr>
        <p:spPr>
          <a:xfrm>
            <a:off x="1115567" y="2333001"/>
            <a:ext cx="9951237" cy="4211489"/>
          </a:xfrm>
        </p:spPr>
        <p:txBody>
          <a:bodyPr>
            <a:normAutofit/>
          </a:bodyPr>
          <a:lstStyle/>
          <a:p>
            <a:pPr marL="0" indent="0">
              <a:buNone/>
            </a:pPr>
            <a:r>
              <a:rPr lang="fr-FR" sz="1800" dirty="0"/>
              <a:t>Le but est de permettre à votre site marchand de recevoir des paiements de vos clients. Le service choisi est PayPal. Ce service embarque une solution « bac à sable » (</a:t>
            </a:r>
            <a:r>
              <a:rPr lang="fr-FR" sz="1800" dirty="0" err="1"/>
              <a:t>sandbox</a:t>
            </a:r>
            <a:r>
              <a:rPr lang="fr-FR" sz="1800" dirty="0"/>
              <a:t>) qui sera votre terrain de jeu. </a:t>
            </a:r>
          </a:p>
          <a:p>
            <a:pPr marL="0" indent="0">
              <a:buNone/>
            </a:pPr>
            <a:endParaRPr lang="fr-FR" sz="1800" dirty="0"/>
          </a:p>
          <a:p>
            <a:pPr marL="0" indent="0">
              <a:buNone/>
            </a:pPr>
            <a:r>
              <a:rPr lang="fr-FR" sz="1800" dirty="0"/>
              <a:t>Pour ce faire, voici les liens par où commencer :</a:t>
            </a:r>
          </a:p>
          <a:p>
            <a:r>
              <a:rPr lang="fr-FR" sz="1800" i="1" dirty="0">
                <a:hlinkClick r:id="rId2"/>
              </a:rPr>
              <a:t>https://developer.paypal.com/tools/sandbox/</a:t>
            </a:r>
            <a:endParaRPr lang="fr-FR" sz="1800" i="1" dirty="0"/>
          </a:p>
          <a:p>
            <a:r>
              <a:rPr lang="fr-FR" sz="1800" i="1" dirty="0">
                <a:hlinkClick r:id="rId3"/>
              </a:rPr>
              <a:t>https://www.sandbox.paypal.com/</a:t>
            </a:r>
            <a:endParaRPr lang="fr-FR" sz="1800" i="1" dirty="0"/>
          </a:p>
          <a:p>
            <a:endParaRPr lang="fr-FR" sz="1800" i="1" dirty="0"/>
          </a:p>
          <a:p>
            <a:pPr lvl="1">
              <a:buFont typeface="Wingdings" panose="05000000000000000000" pitchFamily="2" charset="2"/>
              <a:buChar char="Ø"/>
            </a:pPr>
            <a:endParaRPr lang="fr-FR" sz="1600" i="1" dirty="0"/>
          </a:p>
          <a:p>
            <a:pPr>
              <a:buFont typeface="Wingdings" panose="05000000000000000000" pitchFamily="2" charset="2"/>
              <a:buChar char="q"/>
            </a:pPr>
            <a:endParaRPr lang="fr-FR" sz="1800" dirty="0"/>
          </a:p>
        </p:txBody>
      </p:sp>
    </p:spTree>
    <p:extLst>
      <p:ext uri="{BB962C8B-B14F-4D97-AF65-F5344CB8AC3E}">
        <p14:creationId xmlns:p14="http://schemas.microsoft.com/office/powerpoint/2010/main" val="2389868562"/>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243341"/>
      </a:dk2>
      <a:lt2>
        <a:srgbClr val="E8E6E2"/>
      </a:lt2>
      <a:accent1>
        <a:srgbClr val="4D73C3"/>
      </a:accent1>
      <a:accent2>
        <a:srgbClr val="3B93B1"/>
      </a:accent2>
      <a:accent3>
        <a:srgbClr val="46B3A2"/>
      </a:accent3>
      <a:accent4>
        <a:srgbClr val="3BB16D"/>
      </a:accent4>
      <a:accent5>
        <a:srgbClr val="48B849"/>
      </a:accent5>
      <a:accent6>
        <a:srgbClr val="6BB13B"/>
      </a:accent6>
      <a:hlink>
        <a:srgbClr val="A07D35"/>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11" ma:contentTypeDescription="Crée un document." ma:contentTypeScope="" ma:versionID="13b12d93f4b7fde65caaddc22ecd979f">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f2940edb7ecc6678458912cab6c6a93e"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9F6584-6E00-4061-A248-B0F774719885}">
  <ds:schemaRefs>
    <ds:schemaRef ds:uri="http://schemas.microsoft.com/office/2006/metadata/properties"/>
    <ds:schemaRef ds:uri="http://schemas.microsoft.com/office/infopath/2007/PartnerControls"/>
    <ds:schemaRef ds:uri="5980cb3a-0623-49e8-aa2d-506ecdcc4f68"/>
    <ds:schemaRef ds:uri="1ec2da86-5f62-43da-8d72-7ed239a3d4f2"/>
  </ds:schemaRefs>
</ds:datastoreItem>
</file>

<file path=customXml/itemProps2.xml><?xml version="1.0" encoding="utf-8"?>
<ds:datastoreItem xmlns:ds="http://schemas.openxmlformats.org/officeDocument/2006/customXml" ds:itemID="{2DDF8677-7361-41B2-A07E-23ED7ED2F413}">
  <ds:schemaRefs>
    <ds:schemaRef ds:uri="http://schemas.microsoft.com/sharepoint/v3/contenttype/forms"/>
  </ds:schemaRefs>
</ds:datastoreItem>
</file>

<file path=customXml/itemProps3.xml><?xml version="1.0" encoding="utf-8"?>
<ds:datastoreItem xmlns:ds="http://schemas.openxmlformats.org/officeDocument/2006/customXml" ds:itemID="{1FDE059E-80E5-4C6E-B89F-E4EFB728CA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c2da86-5f62-43da-8d72-7ed239a3d4f2"/>
    <ds:schemaRef ds:uri="5980cb3a-0623-49e8-aa2d-506ecdcc4f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708</TotalTime>
  <Words>1071</Words>
  <Application>Microsoft Office PowerPoint</Application>
  <PresentationFormat>Grand écran</PresentationFormat>
  <Paragraphs>58</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AccentBoxVTI</vt:lpstr>
      <vt:lpstr>Exercices  sur les WebServices</vt:lpstr>
      <vt:lpstr>Exercices</vt:lpstr>
      <vt:lpstr>Exercice avec adresse.data.gouv.fr </vt:lpstr>
      <vt:lpstr>Exercice avec Google drive et le Player Youtube</vt:lpstr>
      <vt:lpstr>Exercice avec MailTrap</vt:lpstr>
      <vt:lpstr>Exercice avec Geoapify </vt:lpstr>
      <vt:lpstr>Exercice sur les Social Login</vt:lpstr>
      <vt:lpstr>Exercice avec Paypal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Découverte de PHP</dc:title>
  <dc:creator>OULAD HAMMOUCH-MAYER Mehdi</dc:creator>
  <cp:lastModifiedBy>OULAD HAMMOUCH-MAYER Mehdi</cp:lastModifiedBy>
  <cp:revision>177</cp:revision>
  <dcterms:created xsi:type="dcterms:W3CDTF">2021-01-06T21:08:11Z</dcterms:created>
  <dcterms:modified xsi:type="dcterms:W3CDTF">2022-10-27T07:16:31Z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0x0101005434446308C6F04EA105D5E9182B8AE8</vt:lpwstr>
  </property>
  <property fmtid="{D5CDD505-2E9C-101B-9397-08002B2CF9AE}" pid="3" name="MediaServiceImageTags">
    <vt:lpwstr/>
  </property>
</Properties>
</file>