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20"/>
  </p:notesMasterIdLst>
  <p:sldIdLst>
    <p:sldId id="256" r:id="rId4"/>
    <p:sldId id="257" r:id="rId5"/>
    <p:sldId id="259"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81" r:id="rId19"/>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08" d="100"/>
          <a:sy n="108" d="100"/>
        </p:scale>
        <p:origin x="184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ustomXml" Target="../customXml/item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13/01/2022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3684233"/>
            <a:ext cx="8380674" cy="1934287"/>
          </a:xfrm>
          <a:prstGeom prst="rect">
            <a:avLst/>
          </a:prstGeom>
          <a:noFill/>
          <a:ln w="0">
            <a:noFill/>
          </a:ln>
        </p:spPr>
        <p:txBody>
          <a:bodyPr lIns="0" tIns="0" rIns="0" bIns="0" anchor="ctr">
            <a:noAutofit/>
          </a:bodyPr>
          <a:lstStyle/>
          <a:p>
            <a:pPr algn="r"/>
            <a:r>
              <a:rPr lang="fr-FR" sz="4400" spc="-1" dirty="0">
                <a:solidFill>
                  <a:srgbClr val="376092"/>
                </a:solidFill>
                <a:latin typeface="Arial"/>
              </a:rPr>
              <a:t>UML</a:t>
            </a:r>
            <a:br>
              <a:rPr/>
            </a:br>
            <a:r>
              <a:rPr lang="fr-FR" sz="4400" spc="-1">
                <a:solidFill>
                  <a:srgbClr val="376092"/>
                </a:solidFill>
                <a:latin typeface="Arial"/>
              </a:rPr>
              <a:t>Modélisation </a:t>
            </a:r>
            <a:r>
              <a:rPr lang="fr-FR" sz="4400" spc="-1" dirty="0">
                <a:solidFill>
                  <a:srgbClr val="376092"/>
                </a:solidFill>
                <a:latin typeface="Arial"/>
              </a:rPr>
              <a:t>dynamique</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 – création et suppression d’objet</a:t>
            </a:r>
          </a:p>
        </p:txBody>
      </p:sp>
      <p:sp>
        <p:nvSpPr>
          <p:cNvPr id="140" name="TextShape 2"/>
          <p:cNvSpPr txBox="1"/>
          <p:nvPr/>
        </p:nvSpPr>
        <p:spPr>
          <a:xfrm>
            <a:off x="457199" y="1600200"/>
            <a:ext cx="677810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La création d’objet permet à un message d’invoquer une nouvelle instance de classe.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suppression est un message qui met fin à la ligne de vie d’une instance.</a:t>
            </a: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9B5CB6F4-DF3D-4FE6-8802-69C1FC101C89}"/>
              </a:ext>
            </a:extLst>
          </p:cNvPr>
          <p:cNvPicPr>
            <a:picLocks noChangeAspect="1"/>
          </p:cNvPicPr>
          <p:nvPr/>
        </p:nvPicPr>
        <p:blipFill>
          <a:blip r:embed="rId2"/>
          <a:stretch>
            <a:fillRect/>
          </a:stretch>
        </p:blipFill>
        <p:spPr>
          <a:xfrm>
            <a:off x="1982957" y="3333657"/>
            <a:ext cx="3562350" cy="3067050"/>
          </a:xfrm>
          <a:prstGeom prst="rect">
            <a:avLst/>
          </a:prstGeom>
        </p:spPr>
      </p:pic>
    </p:spTree>
    <p:extLst>
      <p:ext uri="{BB962C8B-B14F-4D97-AF65-F5344CB8AC3E}">
        <p14:creationId xmlns:p14="http://schemas.microsoft.com/office/powerpoint/2010/main" val="229535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 – Les objets du système</a:t>
            </a:r>
          </a:p>
        </p:txBody>
      </p:sp>
      <p:sp>
        <p:nvSpPr>
          <p:cNvPr id="140" name="TextShape 2"/>
          <p:cNvSpPr txBox="1"/>
          <p:nvPr/>
        </p:nvSpPr>
        <p:spPr>
          <a:xfrm>
            <a:off x="457199" y="1600200"/>
            <a:ext cx="7958832"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important d’identifier les objets du système.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chercher qui émet l’information et qui est censé la traiter.</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On peut chercher à identifier les acteurs externes de notre système et voir comment ils interagissent.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Toutes ces observations vont mettre en évidence la liste des acteurs et les point de blocage en cas de messages non traitée.</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61330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 – La carte vitale</a:t>
            </a:r>
          </a:p>
          <a:p>
            <a:endParaRPr lang="fr-FR" sz="3200" b="0" strike="noStrike" spc="-1" dirty="0">
              <a:solidFill>
                <a:srgbClr val="376092"/>
              </a:solidFill>
              <a:latin typeface="Arial"/>
            </a:endParaRPr>
          </a:p>
        </p:txBody>
      </p:sp>
      <p:sp>
        <p:nvSpPr>
          <p:cNvPr id="140" name="TextShape 2"/>
          <p:cNvSpPr txBox="1"/>
          <p:nvPr/>
        </p:nvSpPr>
        <p:spPr>
          <a:xfrm>
            <a:off x="457199" y="1600200"/>
            <a:ext cx="7958832"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dirty="0">
                <a:latin typeface="Arial"/>
              </a:rPr>
              <a:t>Nous allons mettre en place un diagramme de séquence pour demander une carte vitale.</a:t>
            </a:r>
          </a:p>
          <a:p>
            <a:pPr marL="108000">
              <a:spcAft>
                <a:spcPts val="1060"/>
              </a:spcAft>
              <a:buClr>
                <a:srgbClr val="000000"/>
              </a:buClr>
              <a:buSzPct val="45000"/>
            </a:pPr>
            <a:r>
              <a:rPr lang="fr-FR" spc="-1" dirty="0">
                <a:latin typeface="Arial"/>
              </a:rPr>
              <a:t>Lorsqu’un assuré demande une carte vitale il doit fournir une photo, une copie de ses papiers d’identité, un justificatif de domicile et un acte de naissance.</a:t>
            </a:r>
          </a:p>
          <a:p>
            <a:pPr marL="108000">
              <a:spcAft>
                <a:spcPts val="1060"/>
              </a:spcAft>
              <a:buClr>
                <a:srgbClr val="000000"/>
              </a:buClr>
              <a:buSzPct val="45000"/>
            </a:pPr>
            <a:r>
              <a:rPr lang="fr-FR" spc="-1" dirty="0">
                <a:latin typeface="Arial"/>
              </a:rPr>
              <a:t>Notre assuré Bob fait donc une demande. Il demande un justificatif de domicile à son fournisseur d’électricité, et il va faire une photo au photomaton. Pour l’acte de naissance il va voir la mairie dont il dépend. Celle-ci vérifie qu’il est bien né ici. Ce n’est pas le cas, la mairie demande donc à sa mairie de naissance de lui transmettre l’acte de naissance.</a:t>
            </a:r>
          </a:p>
          <a:p>
            <a:pPr marL="108000">
              <a:spcAft>
                <a:spcPts val="1060"/>
              </a:spcAft>
              <a:buClr>
                <a:srgbClr val="000000"/>
              </a:buClr>
              <a:buSzPct val="45000"/>
            </a:pPr>
            <a:r>
              <a:rPr lang="fr-FR" spc="-1" dirty="0">
                <a:latin typeface="Arial"/>
              </a:rPr>
              <a:t>Bob vérifie toutes les pièces et les envoie à l’assurance maladie. L’assurance maladie vérifie elle-aussi le dossier, demande la création de la carte vitale puis l’envoie à Bob.</a:t>
            </a:r>
          </a:p>
          <a:p>
            <a:pPr marL="108000">
              <a:spcAft>
                <a:spcPts val="1060"/>
              </a:spcAft>
              <a:buClr>
                <a:srgbClr val="000000"/>
              </a:buClr>
              <a:buSzPct val="45000"/>
            </a:pPr>
            <a:endParaRPr lang="fr-FR" spc="-1" dirty="0">
              <a:latin typeface="Arial"/>
            </a:endParaRPr>
          </a:p>
        </p:txBody>
      </p:sp>
    </p:spTree>
    <p:extLst>
      <p:ext uri="{BB962C8B-B14F-4D97-AF65-F5344CB8AC3E}">
        <p14:creationId xmlns:p14="http://schemas.microsoft.com/office/powerpoint/2010/main" val="212341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communication</a:t>
            </a:r>
          </a:p>
          <a:p>
            <a:endParaRPr lang="fr-FR" sz="3200" b="0" strike="noStrike" spc="-1" dirty="0">
              <a:solidFill>
                <a:srgbClr val="376092"/>
              </a:solidFill>
              <a:latin typeface="Arial"/>
            </a:endParaRPr>
          </a:p>
        </p:txBody>
      </p:sp>
      <p:sp>
        <p:nvSpPr>
          <p:cNvPr id="140" name="TextShape 2"/>
          <p:cNvSpPr txBox="1"/>
          <p:nvPr/>
        </p:nvSpPr>
        <p:spPr>
          <a:xfrm>
            <a:off x="457199" y="1600200"/>
            <a:ext cx="7958832"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est équivalent au diagramme de séquence.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ligne de vie n’est cette fois pas symbolisée en dehors du cadre de l’objet et est donc plus clair pour des applications ou la dimension temporelle n’est pas primordiale.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Chaque objet est relié graphiquement aux objets avec lesquels il partage des interactions.</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B4BA4D5C-B306-4688-B698-83CB6B168266}"/>
              </a:ext>
            </a:extLst>
          </p:cNvPr>
          <p:cNvPicPr>
            <a:picLocks noChangeAspect="1"/>
          </p:cNvPicPr>
          <p:nvPr/>
        </p:nvPicPr>
        <p:blipFill>
          <a:blip r:embed="rId2"/>
          <a:stretch>
            <a:fillRect/>
          </a:stretch>
        </p:blipFill>
        <p:spPr>
          <a:xfrm>
            <a:off x="2423932" y="4548604"/>
            <a:ext cx="4295775" cy="1276350"/>
          </a:xfrm>
          <a:prstGeom prst="rect">
            <a:avLst/>
          </a:prstGeom>
        </p:spPr>
      </p:pic>
    </p:spTree>
    <p:extLst>
      <p:ext uri="{BB962C8B-B14F-4D97-AF65-F5344CB8AC3E}">
        <p14:creationId xmlns:p14="http://schemas.microsoft.com/office/powerpoint/2010/main" val="256359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communication – reprenons nos exemples</a:t>
            </a:r>
          </a:p>
          <a:p>
            <a:endParaRPr lang="fr-FR" sz="3200" b="0" strike="noStrike" spc="-1" dirty="0">
              <a:solidFill>
                <a:srgbClr val="376092"/>
              </a:solidFill>
              <a:latin typeface="Arial"/>
            </a:endParaRPr>
          </a:p>
        </p:txBody>
      </p:sp>
      <p:sp>
        <p:nvSpPr>
          <p:cNvPr id="140" name="TextShape 2"/>
          <p:cNvSpPr txBox="1"/>
          <p:nvPr/>
        </p:nvSpPr>
        <p:spPr>
          <a:xfrm>
            <a:off x="457199" y="1600200"/>
            <a:ext cx="7958832"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 diagramme de communication de notre boulangerie.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 diagramme de communication de la carte vitale.</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70858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 – Magasin de vente de fleurs</a:t>
            </a:r>
          </a:p>
          <a:p>
            <a:endParaRPr lang="fr-FR" sz="3200" b="0" strike="noStrike" spc="-1" dirty="0">
              <a:solidFill>
                <a:srgbClr val="376092"/>
              </a:solidFill>
              <a:latin typeface="Arial"/>
            </a:endParaRPr>
          </a:p>
        </p:txBody>
      </p:sp>
      <p:sp>
        <p:nvSpPr>
          <p:cNvPr id="140" name="TextShape 2"/>
          <p:cNvSpPr txBox="1"/>
          <p:nvPr/>
        </p:nvSpPr>
        <p:spPr>
          <a:xfrm>
            <a:off x="457199" y="1600200"/>
            <a:ext cx="7958832" cy="4525560"/>
          </a:xfrm>
          <a:prstGeom prst="rect">
            <a:avLst/>
          </a:prstGeom>
          <a:noFill/>
          <a:ln w="0">
            <a:noFill/>
          </a:ln>
        </p:spPr>
        <p:txBody>
          <a:bodyPr lIns="0" tIns="0" rIns="0" bIns="0">
            <a:noAutofit/>
          </a:bodyPr>
          <a:lstStyle/>
          <a:p>
            <a:pPr fontAlgn="base">
              <a:lnSpc>
                <a:spcPct val="107000"/>
              </a:lnSpc>
              <a:spcAft>
                <a:spcPts val="1125"/>
              </a:spcAft>
            </a:pPr>
            <a:r>
              <a:rPr lang="fr-FR"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On souhaite gérer les différents objets qui concourent à l’activité d’un magasin de vente de fleurs.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fr-FR"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Le client demande au vendeur des renseignements sur les compositions florales</a:t>
            </a:r>
            <a:endPar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fr-FR"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Le vendeur lui fournit toutes les informations nécessaires</a:t>
            </a:r>
            <a:endPar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fr-FR"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Le client commande alors la composition de son choix et le vendeur émet le bon de fabrication qu’il transmet à son ouvrier fleuriste.</a:t>
            </a:r>
            <a:endPar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fr-FR"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Le vendeur édite ensuite la facture correspondante.</a:t>
            </a:r>
            <a:endPar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fr-FR"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L’ouvrier fleuriste crée la composition puis archive le bon de fabrication</a:t>
            </a:r>
            <a:endPar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fr-FR"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Il remet alors la composition au vendeur</a:t>
            </a:r>
            <a:endPar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fr-FR"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 facture est remise au client pour règlement une fois le bouquet réalisé</a:t>
            </a:r>
            <a:endPar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fr-FR"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Une fois la facture réglée, le client récupère sa composition et quitte le magasin.</a:t>
            </a:r>
            <a:endParaRPr lang="fr-FR"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108000">
              <a:spcAft>
                <a:spcPts val="1060"/>
              </a:spcAft>
              <a:buClr>
                <a:srgbClr val="000000"/>
              </a:buClr>
              <a:buSzPct val="45000"/>
            </a:pPr>
            <a:endParaRPr lang="fr-FR" spc="-1" dirty="0">
              <a:latin typeface="Arial"/>
            </a:endParaRPr>
          </a:p>
        </p:txBody>
      </p:sp>
    </p:spTree>
    <p:extLst>
      <p:ext uri="{BB962C8B-B14F-4D97-AF65-F5344CB8AC3E}">
        <p14:creationId xmlns:p14="http://schemas.microsoft.com/office/powerpoint/2010/main" val="410918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Langage de Modélisation Unifié</a:t>
            </a:r>
            <a:endParaRPr lang="en-US" sz="3200" b="0" strike="noStrike" spc="-1" dirty="0">
              <a:solidFill>
                <a:srgbClr val="376092"/>
              </a:solidFill>
              <a:latin typeface="Arial"/>
            </a:endParaRPr>
          </a:p>
        </p:txBody>
      </p:sp>
      <p:sp>
        <p:nvSpPr>
          <p:cNvPr id="136" name="TextShape 2"/>
          <p:cNvSpPr txBox="1"/>
          <p:nvPr/>
        </p:nvSpPr>
        <p:spPr>
          <a:xfrm>
            <a:off x="457200" y="1573567"/>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Modélisation dynamique</a:t>
            </a:r>
            <a:endParaRPr lang="en-US" sz="2400" b="0" strike="noStrike" spc="-1" dirty="0">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 cherche à décrire les mod</a:t>
            </a:r>
            <a:r>
              <a:rPr lang="fr-FR" sz="2400" spc="-1" dirty="0">
                <a:solidFill>
                  <a:srgbClr val="376092"/>
                </a:solidFill>
                <a:latin typeface="Calibri"/>
              </a:rPr>
              <a:t>èles dynamiques ?</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Diagramme de séquence. </a:t>
            </a:r>
            <a:endParaRPr lang="en-US" sz="2400"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Diagramme de communication.</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Quelques cas concrets.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Les modèles dynamiques</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modèles dynamiques permettent le déroulement du système au travers de scénario.</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Ils permettent d’identifier les différents acteurs et les interactions entre ces acteurs.</a:t>
            </a:r>
          </a:p>
          <a:p>
            <a:pPr marL="432000" indent="-324000">
              <a:spcAft>
                <a:spcPts val="1060"/>
              </a:spcAft>
              <a:buClr>
                <a:srgbClr val="000000"/>
              </a:buClr>
              <a:buSzPct val="45000"/>
              <a:buFont typeface="Wingdings" charset="2"/>
              <a:buChar char=""/>
            </a:pPr>
            <a:r>
              <a:rPr lang="fr-FR" sz="2400" spc="-1" dirty="0">
                <a:solidFill>
                  <a:srgbClr val="376092"/>
                </a:solidFill>
                <a:latin typeface="Calibri"/>
              </a:rPr>
              <a:t>Ils permettent également de répondre aux questions de temporalité et de localisation.</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Calibri"/>
              </a:rPr>
              <a:t>Ils complètent les modèles statiques comme les diagrammes de classes pour donner une vision en fonctionnement du système.</a:t>
            </a:r>
            <a:endParaRPr lang="fr-FR" sz="2400" b="0" strike="noStrike" spc="-1" dirty="0">
              <a:solidFill>
                <a:srgbClr val="376092"/>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Il permet de modéliser la dynamique du système.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un système complexe, il représente souvent une partie du système.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système complexe est donc modélisé par un ensemble de diagrammes de séquences.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décrit les interactions entre les objets ou les acteurs du système.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interactions sont symbolisées par des messages</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7637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 – ligne de vie</a:t>
            </a:r>
          </a:p>
        </p:txBody>
      </p:sp>
      <p:sp>
        <p:nvSpPr>
          <p:cNvPr id="140" name="TextShape 2"/>
          <p:cNvSpPr txBox="1"/>
          <p:nvPr/>
        </p:nvSpPr>
        <p:spPr>
          <a:xfrm>
            <a:off x="457200" y="1600200"/>
            <a:ext cx="637860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L’interaction se fait entre les instances de classes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Chaque instance possède une ligne de vie qui indique sa participation au système.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ligne de vie indique également si l’instance est active ou passive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périodes d’activités peuvent être amorcées par des messages.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ligne de vie est identifiée par un couple rôle/classe ou instance/classe</a:t>
            </a: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7833499F-3AC5-46B7-AB86-64FF56344C8E}"/>
              </a:ext>
            </a:extLst>
          </p:cNvPr>
          <p:cNvPicPr>
            <a:picLocks noChangeAspect="1"/>
          </p:cNvPicPr>
          <p:nvPr/>
        </p:nvPicPr>
        <p:blipFill>
          <a:blip r:embed="rId2"/>
          <a:stretch>
            <a:fillRect/>
          </a:stretch>
        </p:blipFill>
        <p:spPr>
          <a:xfrm>
            <a:off x="7263599" y="2157781"/>
            <a:ext cx="1257300" cy="2009775"/>
          </a:xfrm>
          <a:prstGeom prst="rect">
            <a:avLst/>
          </a:prstGeom>
        </p:spPr>
      </p:pic>
    </p:spTree>
    <p:extLst>
      <p:ext uri="{BB962C8B-B14F-4D97-AF65-F5344CB8AC3E}">
        <p14:creationId xmlns:p14="http://schemas.microsoft.com/office/powerpoint/2010/main" val="29816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 – messages simples</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Les messages permettent l’interaction entre les différentes instances de classe.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messages sont symbolisés par des flèches et numérotés séquentiellement </a:t>
            </a: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590B231A-6114-4A5F-B49D-50E0E95A7BC6}"/>
              </a:ext>
            </a:extLst>
          </p:cNvPr>
          <p:cNvPicPr>
            <a:picLocks noChangeAspect="1"/>
          </p:cNvPicPr>
          <p:nvPr/>
        </p:nvPicPr>
        <p:blipFill>
          <a:blip r:embed="rId2"/>
          <a:stretch>
            <a:fillRect/>
          </a:stretch>
        </p:blipFill>
        <p:spPr>
          <a:xfrm>
            <a:off x="2857320" y="3576914"/>
            <a:ext cx="3429000" cy="2047875"/>
          </a:xfrm>
          <a:prstGeom prst="rect">
            <a:avLst/>
          </a:prstGeom>
        </p:spPr>
      </p:pic>
    </p:spTree>
    <p:extLst>
      <p:ext uri="{BB962C8B-B14F-4D97-AF65-F5344CB8AC3E}">
        <p14:creationId xmlns:p14="http://schemas.microsoft.com/office/powerpoint/2010/main" val="68526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 – messages simples</a:t>
            </a:r>
          </a:p>
        </p:txBody>
      </p:sp>
      <p:sp>
        <p:nvSpPr>
          <p:cNvPr id="140" name="TextShape 2"/>
          <p:cNvSpPr txBox="1"/>
          <p:nvPr/>
        </p:nvSpPr>
        <p:spPr>
          <a:xfrm>
            <a:off x="457200" y="1600200"/>
            <a:ext cx="8473736"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z="2000" b="0" strike="noStrike" spc="-1" dirty="0">
                <a:latin typeface="Arial"/>
              </a:rPr>
              <a:t>Nous voulons représenter à l’aide d’un diagramme de séquence l’achat d’une baguette chez le boulanger. Notre boulanger est un peu original car il ne veut constituer aucun stock.</a:t>
            </a:r>
          </a:p>
          <a:p>
            <a:pPr marL="108000">
              <a:spcAft>
                <a:spcPts val="1060"/>
              </a:spcAft>
              <a:buClr>
                <a:srgbClr val="000000"/>
              </a:buClr>
              <a:buSzPct val="45000"/>
            </a:pPr>
            <a:r>
              <a:rPr lang="fr-FR" sz="2000" spc="-1" dirty="0">
                <a:latin typeface="Arial"/>
              </a:rPr>
              <a:t>Lorsqu’un client commande une baguette au boulanger, celui-ci appelle le meunier pour lui commander de la farine. Le meunier sélectionne donc les meilleures céréales et demande à son apprenti d’actionner la machine. L’apprenti contrôle la machine et dès que celle-ci a fini de moudre, il ramène la farine au meunier. Le meunier s’occupe de conditionner la farine puis l’envoie au boulanger. </a:t>
            </a:r>
          </a:p>
          <a:p>
            <a:pPr marL="108000">
              <a:spcAft>
                <a:spcPts val="1060"/>
              </a:spcAft>
              <a:buClr>
                <a:srgbClr val="000000"/>
              </a:buClr>
              <a:buSzPct val="45000"/>
            </a:pPr>
            <a:r>
              <a:rPr lang="fr-FR" sz="2000" spc="-1" dirty="0">
                <a:latin typeface="Arial"/>
              </a:rPr>
              <a:t>Dès que le boulanger réceptionne la farine, il façonne une baguette et la met au four. Une fois la baguette bien dorée, il demande le paiement du client. Il lui rend alors la monnaie et lui donne sa baguette.</a:t>
            </a:r>
          </a:p>
          <a:p>
            <a:pPr marL="108000">
              <a:spcAft>
                <a:spcPts val="1060"/>
              </a:spcAft>
              <a:buClr>
                <a:srgbClr val="000000"/>
              </a:buClr>
              <a:buSzPct val="45000"/>
            </a:pPr>
            <a:endParaRPr lang="fr-FR" b="0" strike="noStrike" spc="-1" dirty="0">
              <a:latin typeface="Arial"/>
            </a:endParaRPr>
          </a:p>
        </p:txBody>
      </p:sp>
    </p:spTree>
    <p:extLst>
      <p:ext uri="{BB962C8B-B14F-4D97-AF65-F5344CB8AC3E}">
        <p14:creationId xmlns:p14="http://schemas.microsoft.com/office/powerpoint/2010/main" val="11849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 – messages élaborés</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Message porteur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Message synchrone.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Message asynchrone.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Message de retour.</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Pouvons-nous ajouter des informations sur notre exemple de boulangerie ?</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5" name="Image 4">
            <a:extLst>
              <a:ext uri="{FF2B5EF4-FFF2-40B4-BE49-F238E27FC236}">
                <a16:creationId xmlns:a16="http://schemas.microsoft.com/office/drawing/2014/main" id="{4DA78A02-7E0C-430F-B9A9-B408226420B4}"/>
              </a:ext>
            </a:extLst>
          </p:cNvPr>
          <p:cNvPicPr>
            <a:picLocks noChangeAspect="1"/>
          </p:cNvPicPr>
          <p:nvPr/>
        </p:nvPicPr>
        <p:blipFill>
          <a:blip r:embed="rId2"/>
          <a:stretch>
            <a:fillRect/>
          </a:stretch>
        </p:blipFill>
        <p:spPr>
          <a:xfrm>
            <a:off x="5515807" y="1600200"/>
            <a:ext cx="3314700" cy="2767614"/>
          </a:xfrm>
          <a:prstGeom prst="rect">
            <a:avLst/>
          </a:prstGeom>
        </p:spPr>
      </p:pic>
    </p:spTree>
    <p:extLst>
      <p:ext uri="{BB962C8B-B14F-4D97-AF65-F5344CB8AC3E}">
        <p14:creationId xmlns:p14="http://schemas.microsoft.com/office/powerpoint/2010/main" val="87755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diagramme de séquence – messages réflexifs</a:t>
            </a:r>
          </a:p>
        </p:txBody>
      </p:sp>
      <p:sp>
        <p:nvSpPr>
          <p:cNvPr id="140" name="TextShape 2"/>
          <p:cNvSpPr txBox="1"/>
          <p:nvPr/>
        </p:nvSpPr>
        <p:spPr>
          <a:xfrm>
            <a:off x="457199" y="1600200"/>
            <a:ext cx="6778101"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Un message réflexif est un message envoyé par une instance à destination de la même instance.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C’est une tâche que nous nous fixons à nous même avec potentiellement une contrainte horaire.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Dans notre exemple comment pouvons-nous représenter que le client essaie de faire l’appoint avant de payer et que l’apprenti évalue la qualité de la farine avant de l’amener au meunier ?</a:t>
            </a:r>
          </a:p>
        </p:txBody>
      </p:sp>
      <p:pic>
        <p:nvPicPr>
          <p:cNvPr id="3" name="Image 2">
            <a:extLst>
              <a:ext uri="{FF2B5EF4-FFF2-40B4-BE49-F238E27FC236}">
                <a16:creationId xmlns:a16="http://schemas.microsoft.com/office/drawing/2014/main" id="{C7002E58-90AF-43B0-9E3E-950D9B48CC2E}"/>
              </a:ext>
            </a:extLst>
          </p:cNvPr>
          <p:cNvPicPr>
            <a:picLocks noChangeAspect="1"/>
          </p:cNvPicPr>
          <p:nvPr/>
        </p:nvPicPr>
        <p:blipFill>
          <a:blip r:embed="rId2"/>
          <a:stretch>
            <a:fillRect/>
          </a:stretch>
        </p:blipFill>
        <p:spPr>
          <a:xfrm>
            <a:off x="7029450" y="1600200"/>
            <a:ext cx="2114550" cy="2352675"/>
          </a:xfrm>
          <a:prstGeom prst="rect">
            <a:avLst/>
          </a:prstGeom>
        </p:spPr>
      </p:pic>
    </p:spTree>
    <p:extLst>
      <p:ext uri="{BB962C8B-B14F-4D97-AF65-F5344CB8AC3E}">
        <p14:creationId xmlns:p14="http://schemas.microsoft.com/office/powerpoint/2010/main" val="160062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9" ma:contentTypeDescription="Crée un document." ma:contentTypeScope="" ma:versionID="7459797713320c86619e6fa0a84e0b9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f637656b455168ea97afeb95e4dfda7c"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2AB23DA-A812-4DC2-ADF7-92A5210763E9}"/>
</file>

<file path=customXml/itemProps2.xml><?xml version="1.0" encoding="utf-8"?>
<ds:datastoreItem xmlns:ds="http://schemas.openxmlformats.org/officeDocument/2006/customXml" ds:itemID="{D405789E-A30C-4585-8221-1183EF7ABA28}"/>
</file>

<file path=customXml/itemProps3.xml><?xml version="1.0" encoding="utf-8"?>
<ds:datastoreItem xmlns:ds="http://schemas.openxmlformats.org/officeDocument/2006/customXml" ds:itemID="{9AC3948F-C118-4BC8-B8F8-018B9A1AECC5}"/>
</file>

<file path=docProps/app.xml><?xml version="1.0" encoding="utf-8"?>
<Properties xmlns="http://schemas.openxmlformats.org/officeDocument/2006/extended-properties" xmlns:vt="http://schemas.openxmlformats.org/officeDocument/2006/docPropsVTypes">
  <Template/>
  <TotalTime>126</TotalTime>
  <Words>988</Words>
  <Application>Microsoft Office PowerPoint</Application>
  <PresentationFormat>Affichage à l'écran (4:3)</PresentationFormat>
  <Paragraphs>82</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16</vt:i4>
      </vt:variant>
    </vt:vector>
  </HeadingPairs>
  <TitlesOfParts>
    <vt:vector size="24"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112</cp:revision>
  <dcterms:created xsi:type="dcterms:W3CDTF">2012-01-17T22:15:29Z</dcterms:created>
  <dcterms:modified xsi:type="dcterms:W3CDTF">2022-01-13T10:18:39Z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