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6"/>
  </p:notesMasterIdLst>
  <p:sldIdLst>
    <p:sldId id="256" r:id="rId4"/>
    <p:sldId id="257" r:id="rId5"/>
    <p:sldId id="317"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2" r:id="rId24"/>
    <p:sldId id="373" r:id="rId25"/>
    <p:sldId id="371" r:id="rId26"/>
    <p:sldId id="375" r:id="rId27"/>
    <p:sldId id="376" r:id="rId28"/>
    <p:sldId id="374" r:id="rId29"/>
    <p:sldId id="377" r:id="rId30"/>
    <p:sldId id="378" r:id="rId31"/>
    <p:sldId id="381" r:id="rId32"/>
    <p:sldId id="379" r:id="rId33"/>
    <p:sldId id="382" r:id="rId34"/>
    <p:sldId id="380" r:id="rId35"/>
    <p:sldId id="383" r:id="rId36"/>
    <p:sldId id="384" r:id="rId37"/>
    <p:sldId id="385" r:id="rId38"/>
    <p:sldId id="386" r:id="rId39"/>
    <p:sldId id="387" r:id="rId40"/>
    <p:sldId id="388" r:id="rId41"/>
    <p:sldId id="389" r:id="rId42"/>
    <p:sldId id="390" r:id="rId43"/>
    <p:sldId id="391" r:id="rId44"/>
    <p:sldId id="281" r:id="rId45"/>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712" autoAdjust="0"/>
  </p:normalViewPr>
  <p:slideViewPr>
    <p:cSldViewPr snapToGrid="0">
      <p:cViewPr varScale="1">
        <p:scale>
          <a:sx n="79" d="100"/>
          <a:sy n="79" d="100"/>
        </p:scale>
        <p:origin x="1570" y="58"/>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customXml" Target="../customXml/item3.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customXml" Target="../customXml/item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17/02/2022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b="0" strike="noStrike" spc="-1" dirty="0">
                <a:solidFill>
                  <a:srgbClr val="376092"/>
                </a:solidFill>
                <a:latin typeface="Arial"/>
              </a:rPr>
              <a:t>MySQL – jointure, index, tri</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à gauche / jointure à droite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cherchons à sélectionner les romans et afficher le numéro de la série s’il existe.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Notons les différences entre une jointure interne et une jointure externe.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97002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naturelle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jointure naturelle est du même type que la jointure interne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jointure naturelle se base sur les noms de colonne pour fabriquer l’association.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la jointure naturelle est la suivante :</a:t>
            </a:r>
          </a:p>
          <a:p>
            <a:pPr marL="108000">
              <a:spcAft>
                <a:spcPts val="1060"/>
              </a:spcAft>
              <a:buClr>
                <a:srgbClr val="000000"/>
              </a:buClr>
              <a:buSzPct val="45000"/>
            </a:pPr>
            <a:r>
              <a:rPr lang="fr-FR" sz="2400" spc="-1" dirty="0">
                <a:latin typeface="Arial"/>
              </a:rPr>
              <a:t>SELECT &lt;colonnes ou *&gt; </a:t>
            </a:r>
          </a:p>
          <a:p>
            <a:pPr marL="108000">
              <a:spcAft>
                <a:spcPts val="1060"/>
              </a:spcAft>
              <a:buClr>
                <a:srgbClr val="000000"/>
              </a:buClr>
              <a:buSzPct val="45000"/>
            </a:pPr>
            <a:r>
              <a:rPr lang="fr-FR" sz="2400" spc="-1" dirty="0">
                <a:latin typeface="Arial"/>
              </a:rPr>
              <a:t>FROM TABLE1</a:t>
            </a:r>
          </a:p>
          <a:p>
            <a:pPr marL="108000">
              <a:spcAft>
                <a:spcPts val="1060"/>
              </a:spcAft>
              <a:buClr>
                <a:srgbClr val="000000"/>
              </a:buClr>
              <a:buSzPct val="45000"/>
            </a:pPr>
            <a:r>
              <a:rPr lang="fr-FR" sz="2400" spc="-1" dirty="0">
                <a:latin typeface="Arial"/>
              </a:rPr>
              <a:t>NATURAL JOIN TABLE2;</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70502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naturelle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première chose à vérifier est que les colonnes ont bien le même nom.</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l’exemple qui permet de savoir si un ouvrage est dans une série et voyons s’il est possible d’utiliser une jointure naturelle.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1947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sous requête ou requête imbriquée permet de réutiliser le résultat d’une requête de sélection dans une autre requête.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Une sous-requête ne se limite pas à l’utilisation dans une sélection.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peut utiliser une sous-requête dans une mise à jour, une suppression et dans une insertion.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sous requête est majoritairement introduite par le mot clé « in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possible de définir des alias sur les tables grâce à l’instruction « as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78211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 – le mot clé « in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 in » permet de parcourir une liste d’éléments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 la différence de l’égalité stricte, le mot clé « in » permet de savoir si un élément se trouve dans une liste d’éléments.</a:t>
            </a:r>
          </a:p>
          <a:p>
            <a:pPr marL="108000">
              <a:spcAft>
                <a:spcPts val="1060"/>
              </a:spcAft>
              <a:buClr>
                <a:srgbClr val="000000"/>
              </a:buClr>
              <a:buSzPct val="45000"/>
            </a:pPr>
            <a:r>
              <a:rPr lang="fr-FR" sz="2400" spc="-1" dirty="0">
                <a:latin typeface="Arial"/>
              </a:rPr>
              <a:t>SELECT * FROM TABLE </a:t>
            </a:r>
          </a:p>
          <a:p>
            <a:pPr marL="108000">
              <a:spcAft>
                <a:spcPts val="1060"/>
              </a:spcAft>
              <a:buClr>
                <a:srgbClr val="000000"/>
              </a:buClr>
              <a:buSzPct val="45000"/>
            </a:pPr>
            <a:r>
              <a:rPr lang="fr-FR" sz="2400" spc="-1" dirty="0">
                <a:latin typeface="Arial"/>
              </a:rPr>
              <a:t>WHERE col in (‘arg1’, ‘arg2’);</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sous-requête doit donc fournir une liste d’éléments de même nature que l’élément que l’on essaie de comparer.</a:t>
            </a:r>
          </a:p>
          <a:p>
            <a:pPr marL="108000">
              <a:spcAft>
                <a:spcPts val="1060"/>
              </a:spcAft>
              <a:buClr>
                <a:srgbClr val="000000"/>
              </a:buClr>
              <a:buSzPct val="45000"/>
            </a:pPr>
            <a:r>
              <a:rPr lang="fr-FR" sz="2400" b="0" strike="noStrike" spc="-1" dirty="0">
                <a:solidFill>
                  <a:srgbClr val="376092"/>
                </a:solidFill>
                <a:latin typeface="Arial"/>
              </a:rPr>
              <a:t> </a:t>
            </a:r>
            <a:r>
              <a:rPr lang="fr-FR" sz="2400" spc="-1" dirty="0">
                <a:latin typeface="Arial"/>
              </a:rPr>
              <a:t>SELECT * FROM TABLE </a:t>
            </a:r>
          </a:p>
          <a:p>
            <a:pPr marL="108000">
              <a:spcAft>
                <a:spcPts val="1060"/>
              </a:spcAft>
              <a:buClr>
                <a:srgbClr val="000000"/>
              </a:buClr>
              <a:buSzPct val="45000"/>
            </a:pPr>
            <a:r>
              <a:rPr lang="fr-FR" sz="2400" spc="-1" dirty="0">
                <a:latin typeface="Arial"/>
              </a:rPr>
              <a:t>WHERE col in (SELECT col1 FROM TABLE2);</a:t>
            </a:r>
          </a:p>
          <a:p>
            <a:pPr marL="108000">
              <a:spcAft>
                <a:spcPts val="1060"/>
              </a:spcAft>
              <a:buClr>
                <a:srgbClr val="000000"/>
              </a:buClr>
              <a:buSzPct val="45000"/>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86829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l’utilisation de « in » commençons par chercher tous les romans dont l’auteur est « JRR Tolkien » ou « JK Rowling »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Cherchons également la liste des romans parus en 1954, 1955 et 1999.</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retrouver la notion de jointure en sélectionnant tous les </a:t>
            </a:r>
            <a:r>
              <a:rPr lang="fr-FR" sz="2400" spc="-1" dirty="0" err="1">
                <a:solidFill>
                  <a:srgbClr val="376092"/>
                </a:solidFill>
                <a:latin typeface="Arial"/>
              </a:rPr>
              <a:t>code_ISBN</a:t>
            </a:r>
            <a:r>
              <a:rPr lang="fr-FR" sz="2400" spc="-1" dirty="0">
                <a:solidFill>
                  <a:srgbClr val="376092"/>
                </a:solidFill>
                <a:latin typeface="Arial"/>
              </a:rPr>
              <a:t> contenus dans la table </a:t>
            </a:r>
            <a:r>
              <a:rPr lang="fr-FR" sz="2400" spc="-1" dirty="0" err="1">
                <a:solidFill>
                  <a:srgbClr val="376092"/>
                </a:solidFill>
                <a:latin typeface="Arial"/>
              </a:rPr>
              <a:t>estdans</a:t>
            </a:r>
            <a:r>
              <a:rPr lang="fr-FR" sz="2400" spc="-1" dirty="0">
                <a:solidFill>
                  <a:srgbClr val="376092"/>
                </a:solidFill>
                <a:latin typeface="Arial"/>
              </a:rPr>
              <a:t> puis en sélectionnant tous les romans dont l’identifiant est dans cette liste.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maintenant possible d’inverser cette condition avec l’opérateur « not in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01862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l’utilisation de « in » commençons par chercher tous les romans dont l’auteur est « JRR Tolkien » ou « JK Rowling »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Cherchons également la liste des romans parus en 1954, 1955 et 1999.</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retrouver la notion de jointure en sélectionnant tous les </a:t>
            </a:r>
            <a:r>
              <a:rPr lang="fr-FR" sz="2400" spc="-1" dirty="0" err="1">
                <a:solidFill>
                  <a:srgbClr val="376092"/>
                </a:solidFill>
                <a:latin typeface="Arial"/>
              </a:rPr>
              <a:t>code_ISBN</a:t>
            </a:r>
            <a:r>
              <a:rPr lang="fr-FR" sz="2400" spc="-1" dirty="0">
                <a:solidFill>
                  <a:srgbClr val="376092"/>
                </a:solidFill>
                <a:latin typeface="Arial"/>
              </a:rPr>
              <a:t> contenus dans la table </a:t>
            </a:r>
            <a:r>
              <a:rPr lang="fr-FR" sz="2400" spc="-1" dirty="0" err="1">
                <a:solidFill>
                  <a:srgbClr val="376092"/>
                </a:solidFill>
                <a:latin typeface="Arial"/>
              </a:rPr>
              <a:t>estdans</a:t>
            </a:r>
            <a:r>
              <a:rPr lang="fr-FR" sz="2400" spc="-1" dirty="0">
                <a:solidFill>
                  <a:srgbClr val="376092"/>
                </a:solidFill>
                <a:latin typeface="Arial"/>
              </a:rPr>
              <a:t> puis en sélectionnant tous les romans dont l’identifiant est dans cette liste.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maintenant possible d’inverser cette condition avec l’opérateur « not in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07817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Sous-requête - complément</a:t>
            </a:r>
            <a:endParaRPr lang="en-US" sz="3200" b="0" strike="noStrike" spc="-1" dirty="0">
              <a:solidFill>
                <a:srgbClr val="376092"/>
              </a:solidFill>
              <a:latin typeface="Arial"/>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sous-requête peut utiliser une information de la requête principale.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existe également les instructions « </a:t>
            </a:r>
            <a:r>
              <a:rPr lang="fr-FR" sz="2400" spc="-1" dirty="0" err="1">
                <a:solidFill>
                  <a:srgbClr val="376092"/>
                </a:solidFill>
                <a:latin typeface="Arial"/>
              </a:rPr>
              <a:t>exists</a:t>
            </a:r>
            <a:r>
              <a:rPr lang="fr-FR" sz="2400" spc="-1" dirty="0">
                <a:solidFill>
                  <a:srgbClr val="376092"/>
                </a:solidFill>
                <a:latin typeface="Arial"/>
              </a:rPr>
              <a:t> » et « not </a:t>
            </a:r>
            <a:r>
              <a:rPr lang="fr-FR" sz="2400" spc="-1" dirty="0" err="1">
                <a:solidFill>
                  <a:srgbClr val="376092"/>
                </a:solidFill>
                <a:latin typeface="Arial"/>
              </a:rPr>
              <a:t>exists</a:t>
            </a:r>
            <a:r>
              <a:rPr lang="fr-FR" sz="2400" spc="-1" dirty="0">
                <a:solidFill>
                  <a:srgbClr val="376092"/>
                </a:solidFill>
                <a:latin typeface="Arial"/>
              </a:rPr>
              <a:t> » qui permettent de renvoyer un booléen en fonction du retour d’une sous-requête. </a:t>
            </a:r>
          </a:p>
          <a:p>
            <a:pPr marL="108000">
              <a:spcAft>
                <a:spcPts val="1060"/>
              </a:spcAft>
              <a:buClr>
                <a:srgbClr val="000000"/>
              </a:buClr>
              <a:buSzPct val="45000"/>
            </a:pPr>
            <a:r>
              <a:rPr lang="fr-FR" sz="2400" spc="-1" dirty="0">
                <a:latin typeface="Arial"/>
              </a:rPr>
              <a:t>Select * </a:t>
            </a:r>
            <a:r>
              <a:rPr lang="fr-FR" sz="2400" spc="-1" dirty="0" err="1">
                <a:latin typeface="Arial"/>
              </a:rPr>
              <a:t>from</a:t>
            </a:r>
            <a:r>
              <a:rPr lang="fr-FR" sz="2400" spc="-1" dirty="0">
                <a:latin typeface="Arial"/>
              </a:rPr>
              <a:t> Table1</a:t>
            </a:r>
          </a:p>
          <a:p>
            <a:pPr marL="108000">
              <a:spcAft>
                <a:spcPts val="1060"/>
              </a:spcAft>
              <a:buClr>
                <a:srgbClr val="000000"/>
              </a:buClr>
              <a:buSzPct val="45000"/>
            </a:pPr>
            <a:r>
              <a:rPr lang="fr-FR" sz="2400" spc="-1" dirty="0" err="1">
                <a:latin typeface="Arial"/>
              </a:rPr>
              <a:t>Where</a:t>
            </a:r>
            <a:r>
              <a:rPr lang="fr-FR" sz="2400" spc="-1" dirty="0">
                <a:latin typeface="Arial"/>
              </a:rPr>
              <a:t> </a:t>
            </a:r>
            <a:r>
              <a:rPr lang="fr-FR" sz="2400" spc="-1" dirty="0" err="1">
                <a:latin typeface="Arial"/>
              </a:rPr>
              <a:t>exists</a:t>
            </a:r>
            <a:r>
              <a:rPr lang="fr-FR" sz="2400" spc="-1" dirty="0">
                <a:latin typeface="Arial"/>
              </a:rPr>
              <a:t> (</a:t>
            </a:r>
          </a:p>
          <a:p>
            <a:pPr marL="108000">
              <a:spcAft>
                <a:spcPts val="1060"/>
              </a:spcAft>
              <a:buClr>
                <a:srgbClr val="000000"/>
              </a:buClr>
              <a:buSzPct val="45000"/>
            </a:pPr>
            <a:r>
              <a:rPr lang="fr-FR" sz="2400" spc="-1" dirty="0">
                <a:latin typeface="Arial"/>
              </a:rPr>
              <a:t>	select * </a:t>
            </a:r>
            <a:r>
              <a:rPr lang="fr-FR" sz="2400" spc="-1" dirty="0" err="1">
                <a:latin typeface="Arial"/>
              </a:rPr>
              <a:t>from</a:t>
            </a:r>
            <a:r>
              <a:rPr lang="fr-FR" sz="2400" spc="-1" dirty="0">
                <a:latin typeface="Arial"/>
              </a:rPr>
              <a:t> table2 </a:t>
            </a:r>
            <a:r>
              <a:rPr lang="fr-FR" sz="2400" spc="-1" dirty="0" err="1">
                <a:latin typeface="Arial"/>
              </a:rPr>
              <a:t>where</a:t>
            </a:r>
            <a:r>
              <a:rPr lang="fr-FR" sz="2400" spc="-1" dirty="0">
                <a:latin typeface="Arial"/>
              </a:rPr>
              <a:t> table2.col1 = table1.col1</a:t>
            </a:r>
          </a:p>
          <a:p>
            <a:pPr marL="108000">
              <a:spcAft>
                <a:spcPts val="1060"/>
              </a:spcAft>
              <a:buClr>
                <a:srgbClr val="000000"/>
              </a:buClr>
              <a:buSzPct val="45000"/>
            </a:pPr>
            <a:r>
              <a:rPr lang="fr-FR" sz="2400" spc="-1" dirty="0">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Réécrivons la requête de sélection des romans appartenant à une série à l’aide de l’instruction </a:t>
            </a:r>
            <a:r>
              <a:rPr lang="fr-FR" sz="2400" spc="-1" dirty="0" err="1">
                <a:solidFill>
                  <a:srgbClr val="376092"/>
                </a:solidFill>
                <a:latin typeface="Arial"/>
              </a:rPr>
              <a:t>exists</a:t>
            </a:r>
            <a:r>
              <a:rPr lang="fr-FR" sz="2400" spc="-1" dirty="0">
                <a:solidFill>
                  <a:srgbClr val="376092"/>
                </a:solidFill>
                <a:latin typeface="Arial"/>
              </a:rPr>
              <a:t>.</a:t>
            </a:r>
          </a:p>
          <a:p>
            <a:pPr marL="108000">
              <a:spcAft>
                <a:spcPts val="1060"/>
              </a:spcAft>
              <a:buClr>
                <a:srgbClr val="000000"/>
              </a:buClr>
              <a:buSzPct val="45000"/>
            </a:pPr>
            <a:endParaRPr lang="fr-FR" sz="2400" spc="-1" dirty="0">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11276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Opérations ensemblistes</a:t>
            </a:r>
            <a:endParaRPr lang="en-US" sz="3200" b="0" strike="noStrike" spc="-1" dirty="0">
              <a:solidFill>
                <a:srgbClr val="376092"/>
              </a:solidFill>
              <a:latin typeface="Arial"/>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opérations ensemblistes sont celles définies en algèbre relationnelle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UNION : Créer une sélection en ajoutant le résultat de plusieurs sélections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INTERSECT : Créer une sélection qui regroupe ce qui est commun à plusieurs sélections.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EXCEPT : Enlève d’une sélection les éléments contenus dans une autre sélection.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est facile, il suffit d’utiliser l’instruction voulue entre 2 requêtes existantes.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Seul UNION est une commande dans MySQL, les autres instruction font parti de SQL mais pas de MySQL.</a:t>
            </a:r>
          </a:p>
          <a:p>
            <a:pPr marL="108000">
              <a:spcAft>
                <a:spcPts val="1060"/>
              </a:spcAft>
              <a:buClr>
                <a:srgbClr val="000000"/>
              </a:buClr>
              <a:buSzPct val="45000"/>
            </a:pPr>
            <a:endParaRPr lang="fr-FR" sz="2400" spc="-1" dirty="0">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3334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Opérations ensemblistes - exemples</a:t>
            </a:r>
            <a:endParaRPr lang="en-US" sz="3200" b="0" strike="noStrike" spc="-1" dirty="0">
              <a:solidFill>
                <a:srgbClr val="376092"/>
              </a:solidFill>
              <a:latin typeface="Arial"/>
            </a:endParaRPr>
          </a:p>
        </p:txBody>
      </p:sp>
      <p:sp>
        <p:nvSpPr>
          <p:cNvPr id="140" name="TextShape 2"/>
          <p:cNvSpPr txBox="1"/>
          <p:nvPr/>
        </p:nvSpPr>
        <p:spPr>
          <a:xfrm>
            <a:off x="457200" y="1251751"/>
            <a:ext cx="8229240" cy="487400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voulons lister tous les romans d’Isaac Asimov ainsi que tous les romans sortis en 1999.</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Imaginons un moyen d’écrire l’instruction INTERSECT en MySQL. Par exemple, nous voulons tous les romans de JK Rowling et à la fois tous les romans sortis en 1999.</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Imaginons un moyen d’écrire l’instruction EXCEPT en MySQL. Par exemple, parmi tous les romans de JK Rowling, nous voulons tous ceux qui ne sont pas sortie en 1999.</a:t>
            </a:r>
          </a:p>
          <a:p>
            <a:pPr marL="108000">
              <a:spcAft>
                <a:spcPts val="1060"/>
              </a:spcAft>
              <a:buClr>
                <a:srgbClr val="000000"/>
              </a:buClr>
              <a:buSzPct val="45000"/>
            </a:pPr>
            <a:endParaRPr lang="fr-FR" sz="2400" spc="-1" dirty="0">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5645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Base </a:t>
            </a:r>
            <a:r>
              <a:rPr lang="fr-FR" sz="3200" b="0" strike="noStrike" spc="-1" dirty="0">
                <a:solidFill>
                  <a:srgbClr val="376092"/>
                </a:solidFill>
                <a:latin typeface="Arial"/>
              </a:rPr>
              <a:t>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Utilisation de  MySQL</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Jointures, sous-requêtes et opérations ensemblistes</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Index</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Tri et regroupement</a:t>
            </a: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Fonctions essentielles</a:t>
            </a: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Quelques cas concrets.</a:t>
            </a:r>
            <a:endParaRPr lang="en-US" sz="2400" spc="-1" dirty="0">
              <a:solidFill>
                <a:srgbClr val="376092"/>
              </a:solidFill>
              <a:latin typeface="Arial"/>
            </a:endParaRPr>
          </a:p>
          <a:p>
            <a:pPr marL="889200" lvl="2" indent="-324000">
              <a:spcAft>
                <a:spcPts val="1060"/>
              </a:spcAft>
              <a:buClr>
                <a:srgbClr val="000000"/>
              </a:buClr>
              <a:buSzPct val="45000"/>
              <a:buFont typeface="Wingdings" charset="2"/>
              <a:buChar char=""/>
            </a:pPr>
            <a:r>
              <a:rPr lang="fr-FR" sz="2400" spc="-1" dirty="0">
                <a:solidFill>
                  <a:srgbClr val="376092"/>
                </a:solidFill>
                <a:latin typeface="Arial"/>
              </a:rPr>
              <a:t>Questions et ressentis.</a:t>
            </a:r>
            <a:endParaRPr lang="en-US" sz="2400"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index est une structure qui ordonne la liste des éléments sur lesquels il porte.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clés primaires et étrangères sont par leur nature considérés comme des index.</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index correctement utilisés permettent un accès plus rapide aux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Ils sont comme des annuaires qui nous permettent de retrouver plus vite l’information dont nous avons besoin.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vous représentez un tableau dans un tableur, on ne peut pas trier toutes les colonnes en même temps. Cela devient possible avec un index. </a:t>
            </a:r>
            <a:endParaRPr lang="fr-FR" sz="2400" spc="-1" dirty="0">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50625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 Pourquoi ne pas en mettre sur chaque colonne ?</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mise en place d’un index doit être évalué au mieux.</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un index permet d’accélérer une recherche sur une colonne bien précise, il va ralentir les ordres de mise à jour de la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 effet, chaque mise à jour suppression ou insertion d’une ligne dans la table va avoir un impact sur tous les index concernés.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index sont comme des annuaires qu’il faut reconstituer à chaque fois que le contenu change.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De plus, les index prennent de la place en mémoire.</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3668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 Exemple</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d’ajouter un index en modifiant une table :</a:t>
            </a:r>
          </a:p>
          <a:p>
            <a:pPr marL="108000">
              <a:spcAft>
                <a:spcPts val="1060"/>
              </a:spcAft>
              <a:buClr>
                <a:srgbClr val="000000"/>
              </a:buClr>
              <a:buSzPct val="45000"/>
            </a:pPr>
            <a:r>
              <a:rPr lang="fr-FR" sz="2400" spc="-1" dirty="0">
                <a:latin typeface="Arial"/>
              </a:rPr>
              <a:t>ALTER TABLE &lt;</a:t>
            </a:r>
            <a:r>
              <a:rPr lang="fr-FR" sz="2400" spc="-1" dirty="0" err="1">
                <a:latin typeface="Arial"/>
              </a:rPr>
              <a:t>nom_table</a:t>
            </a:r>
            <a:r>
              <a:rPr lang="fr-FR" sz="2400" spc="-1" dirty="0">
                <a:latin typeface="Arial"/>
              </a:rPr>
              <a:t>&gt;</a:t>
            </a:r>
          </a:p>
          <a:p>
            <a:pPr marL="108000">
              <a:spcAft>
                <a:spcPts val="1060"/>
              </a:spcAft>
              <a:buClr>
                <a:srgbClr val="000000"/>
              </a:buClr>
              <a:buSzPct val="45000"/>
            </a:pPr>
            <a:r>
              <a:rPr lang="fr-FR" sz="2400" spc="-1" dirty="0">
                <a:latin typeface="Arial"/>
              </a:rPr>
              <a:t>ADD INDEX &lt;</a:t>
            </a:r>
            <a:r>
              <a:rPr lang="fr-FR" sz="2400" spc="-1" dirty="0" err="1">
                <a:latin typeface="Arial"/>
              </a:rPr>
              <a:t>non_index</a:t>
            </a:r>
            <a:r>
              <a:rPr lang="fr-FR" sz="2400" spc="-1" dirty="0">
                <a:latin typeface="Arial"/>
              </a:rPr>
              <a:t>&gt; (col1, col2…);</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également possible de créer directement un index :</a:t>
            </a:r>
          </a:p>
          <a:p>
            <a:pPr marL="108000">
              <a:spcAft>
                <a:spcPts val="1060"/>
              </a:spcAft>
              <a:buClr>
                <a:srgbClr val="000000"/>
              </a:buClr>
              <a:buSzPct val="45000"/>
            </a:pPr>
            <a:r>
              <a:rPr lang="fr-FR" sz="2400" spc="-1" dirty="0">
                <a:latin typeface="Arial"/>
              </a:rPr>
              <a:t>CREATE INDEX &lt;</a:t>
            </a:r>
            <a:r>
              <a:rPr lang="fr-FR" sz="2400" spc="-1" dirty="0" err="1">
                <a:latin typeface="Arial"/>
              </a:rPr>
              <a:t>nom_index</a:t>
            </a:r>
            <a:r>
              <a:rPr lang="fr-FR" sz="2400" spc="-1" dirty="0">
                <a:latin typeface="Arial"/>
              </a:rPr>
              <a:t>&gt;</a:t>
            </a:r>
          </a:p>
          <a:p>
            <a:pPr marL="108000">
              <a:spcAft>
                <a:spcPts val="1060"/>
              </a:spcAft>
              <a:buClr>
                <a:srgbClr val="000000"/>
              </a:buClr>
              <a:buSzPct val="45000"/>
            </a:pPr>
            <a:r>
              <a:rPr lang="fr-FR" sz="2400" spc="-1" dirty="0">
                <a:latin typeface="Arial"/>
              </a:rPr>
              <a:t>ON &lt;</a:t>
            </a:r>
            <a:r>
              <a:rPr lang="fr-FR" sz="2400" spc="-1" dirty="0" err="1">
                <a:latin typeface="Arial"/>
              </a:rPr>
              <a:t>nom_table</a:t>
            </a:r>
            <a:r>
              <a:rPr lang="fr-FR" sz="2400" spc="-1" dirty="0">
                <a:latin typeface="Arial"/>
              </a:rPr>
              <a:t>&gt; (col1, col2…);</a:t>
            </a: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deux façons de faire donnent le même résultat.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notre base de données sur les romans, nous recherchons souvent par année, utilisons un index ici.</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89594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sur plusieurs colonnes</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index peut couvrir plusieurs colonnes.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clé de l’index sera représentée par la concaténation des valeurs des colonnes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passer par un index sur plusieurs colonnes sans spécifier toutes les colonnes dans la mesures où nous spécifions les premières.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Ceci est important à comprendre pour ne pas mettre en place des index redondant. </a:t>
            </a: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737378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sur plusieurs colonnes</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index peut couvrir plusieurs colonnes.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clé de l’index sera représentée par la concaténation des valeurs des colonnes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possible de passer par un index sur plusieurs colonnes sans spécifier toutes les colonnes dans la mesures où nous spécifions les premières.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Ceci est important à comprendre pour ne pas mettre en place des index redondant. </a:t>
            </a: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71008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Index sur plusieurs colonnes - exemple</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créer une table des animaux.</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Sur cette table nous allons créer un index portant sur les colonnes « Nom », « Espèce » et « Sexe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Est-ce que j’utilise cet index si je fais une recherche par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Nom</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Espèce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Nom, Espèce, Sexe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Nom, Sexe, Espèce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Sexe, Espèce, Nom</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p:txBody>
      </p:sp>
    </p:spTree>
    <p:extLst>
      <p:ext uri="{BB962C8B-B14F-4D97-AF65-F5344CB8AC3E}">
        <p14:creationId xmlns:p14="http://schemas.microsoft.com/office/powerpoint/2010/main" val="1469110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Suppression d’un index</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est parfois nécessaire de supprimer un index quand on s’aperçoit qu’il ne fait qu’alourdir la base sans apporter un quelconque gain de temps.</a:t>
            </a: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suppression d’un index est la suivante :</a:t>
            </a:r>
          </a:p>
          <a:p>
            <a:pPr marL="108000">
              <a:spcAft>
                <a:spcPts val="1060"/>
              </a:spcAft>
              <a:buClr>
                <a:srgbClr val="000000"/>
              </a:buClr>
              <a:buSzPct val="45000"/>
            </a:pPr>
            <a:r>
              <a:rPr lang="fr-FR" sz="2400" spc="-1" dirty="0">
                <a:latin typeface="Arial"/>
              </a:rPr>
              <a:t>ALTER TABLE &lt;</a:t>
            </a:r>
            <a:r>
              <a:rPr lang="fr-FR" sz="2400" spc="-1" dirty="0" err="1">
                <a:latin typeface="Arial"/>
              </a:rPr>
              <a:t>nom_table</a:t>
            </a:r>
            <a:r>
              <a:rPr lang="fr-FR" sz="2400" spc="-1" dirty="0">
                <a:latin typeface="Arial"/>
              </a:rPr>
              <a:t>&gt;</a:t>
            </a:r>
          </a:p>
          <a:p>
            <a:pPr marL="108000">
              <a:spcAft>
                <a:spcPts val="1060"/>
              </a:spcAft>
              <a:buClr>
                <a:srgbClr val="000000"/>
              </a:buClr>
              <a:buSzPct val="45000"/>
            </a:pPr>
            <a:r>
              <a:rPr lang="fr-FR" sz="2400" spc="-1" dirty="0">
                <a:latin typeface="Arial"/>
              </a:rPr>
              <a:t>Drop index &lt;</a:t>
            </a:r>
            <a:r>
              <a:rPr lang="fr-FR" sz="2400" spc="-1" dirty="0" err="1">
                <a:latin typeface="Arial"/>
              </a:rPr>
              <a:t>nom_index</a:t>
            </a:r>
            <a:r>
              <a:rPr lang="fr-FR" sz="2400" spc="-1" dirty="0">
                <a:latin typeface="Arial"/>
              </a:rPr>
              <a:t>&gt; </a:t>
            </a:r>
            <a:endParaRPr lang="fr-FR" sz="2400" b="0" strike="noStrike" spc="-1" dirty="0">
              <a:latin typeface="Arial"/>
            </a:endParaRPr>
          </a:p>
        </p:txBody>
      </p:sp>
    </p:spTree>
    <p:extLst>
      <p:ext uri="{BB962C8B-B14F-4D97-AF65-F5344CB8AC3E}">
        <p14:creationId xmlns:p14="http://schemas.microsoft.com/office/powerpoint/2010/main" val="2604152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a:t>
            </a:r>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scalaires vont nous permettre de manipuler des nombres et des chaînes de caractères.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voir quelques fonctions ici mais nous ne serons pas exhaustif.</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documentation officielle de MySQL pourra fournir toutes les informations sur les fonctions.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voir comment se définit une fonction et comment l’utiliser dans nos requêtes.</a:t>
            </a:r>
          </a:p>
        </p:txBody>
      </p:sp>
    </p:spTree>
    <p:extLst>
      <p:ext uri="{BB962C8B-B14F-4D97-AF65-F5344CB8AC3E}">
        <p14:creationId xmlns:p14="http://schemas.microsoft.com/office/powerpoint/2010/main" val="595917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nombres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manipulation des nombres va nous permettre de formatter le retour d’une requête.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par exemple de spécifier le nombre de chiffres après la virgule.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sur les nombres permettent aussi les opérations courantes comme le modulo, la fonction puissance ou la fonction racine carré.</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retrouve également toutes les fonctions trigonométriques : cos, sin, tan.</a:t>
            </a:r>
          </a:p>
        </p:txBody>
      </p:sp>
    </p:spTree>
    <p:extLst>
      <p:ext uri="{BB962C8B-B14F-4D97-AF65-F5344CB8AC3E}">
        <p14:creationId xmlns:p14="http://schemas.microsoft.com/office/powerpoint/2010/main" val="2652590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nombres - Exemple</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Comparons les fonctions d’arrondis avec la valeur 9.7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Arrondi supérieur : SELECT CEIL(9.7);</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Arrondi inférieur : SELECT FLOOR(9.7);</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Arrondi à la décimale : SELECT ROUND(9.755, 2);</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quelques fonctions mathématiques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Puissance : SELECT POWER(5, 2);</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Racine carré : SELECT SQRT(25);</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Valeur absolue : SELECT ABS(-5);</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Modulo : SELECT MOD(5, 2);</a:t>
            </a:r>
          </a:p>
          <a:p>
            <a:pPr marL="565200" lvl="1">
              <a:spcAft>
                <a:spcPts val="1060"/>
              </a:spcAft>
              <a:buClr>
                <a:srgbClr val="000000"/>
              </a:buClr>
              <a:buSzPct val="45000"/>
            </a:pPr>
            <a:endParaRPr lang="fr-FR" sz="2400" spc="-1" dirty="0">
              <a:solidFill>
                <a:srgbClr val="376092"/>
              </a:solidFill>
              <a:latin typeface="Arial"/>
            </a:endParaRPr>
          </a:p>
        </p:txBody>
      </p:sp>
    </p:spTree>
    <p:extLst>
      <p:ext uri="{BB962C8B-B14F-4D97-AF65-F5344CB8AC3E}">
        <p14:creationId xmlns:p14="http://schemas.microsoft.com/office/powerpoint/2010/main" val="134969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jointures permettent d’associer plusieurs tables dans une même requête de sélection.</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C’est grâce à elles que le modèle relationnel prend tout son sens.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C’est grâce aux jointures que l’on retrouve la notion d’association de nos modèles conceptuels.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939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chaînes de caractères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manipulation des chaînes de caractère va nous permettre également de formatter nos données par rapport à ce que contiennent nos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trouver ici des fonctions qui permettent de concaténer des chaîne, de récupérer une sous chaîne ou de comparer deux chaînes.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gestion de la casse est aussi possible.</a:t>
            </a:r>
          </a:p>
        </p:txBody>
      </p:sp>
    </p:spTree>
    <p:extLst>
      <p:ext uri="{BB962C8B-B14F-4D97-AF65-F5344CB8AC3E}">
        <p14:creationId xmlns:p14="http://schemas.microsoft.com/office/powerpoint/2010/main" val="308747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chaînes de caractères - Exemple</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fonctions sur les chaînes: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Comparaison: SELECT STRCMP(&lt;chaine1&gt;, &lt;chaine2&gt;);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Récupérer une sous-chaîne: SELECT SUBSTRING(&lt;chaine&gt;, position, longueur);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Recherche chaîne: SELECT INSTR(&lt;chaine&gt;, &lt;</a:t>
            </a:r>
            <a:r>
              <a:rPr lang="fr-FR" sz="2400" spc="-1" dirty="0" err="1">
                <a:solidFill>
                  <a:srgbClr val="376092"/>
                </a:solidFill>
                <a:latin typeface="Arial"/>
              </a:rPr>
              <a:t>rech</a:t>
            </a:r>
            <a:r>
              <a:rPr lang="fr-FR" sz="2400" spc="-1" dirty="0">
                <a:solidFill>
                  <a:srgbClr val="376092"/>
                </a:solidFill>
                <a:latin typeface="Arial"/>
              </a:rPr>
              <a:t>&gt;);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Concaténation: SELECT CONCAT(ch1, ch2, ch3);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Minuscules : SELECT LOWER(&lt;chaîne&gt;);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Majuscules : SELECT UPPER(&lt;chaîne&gt;);</a:t>
            </a:r>
          </a:p>
          <a:p>
            <a:pPr marL="565200" lvl="1">
              <a:spcAft>
                <a:spcPts val="1060"/>
              </a:spcAft>
              <a:buClr>
                <a:srgbClr val="000000"/>
              </a:buClr>
              <a:buSzPct val="45000"/>
            </a:pPr>
            <a:endParaRPr lang="fr-FR" sz="2400" spc="-1" dirty="0">
              <a:solidFill>
                <a:srgbClr val="376092"/>
              </a:solidFill>
              <a:latin typeface="Arial"/>
            </a:endParaRPr>
          </a:p>
        </p:txBody>
      </p:sp>
    </p:spTree>
    <p:extLst>
      <p:ext uri="{BB962C8B-B14F-4D97-AF65-F5344CB8AC3E}">
        <p14:creationId xmlns:p14="http://schemas.microsoft.com/office/powerpoint/2010/main" val="3694168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dates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manipulation des dates en SQL est très importante.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comparaisons de date peuvent être compliquées mais MySQL va s’en occuper si nous prenons soin d’utiliser un bon format de date.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n’y aura plus ensuite à comparer les années, les mois et les jours, MySQL va tout simplement comparer des dates.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MySQL gère également les opérations sur les dates.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MySQL permet aussi de récupérer facilement la date du jour ou l’heure exacte. Ceci est intéressant si vous voulez garder une trace des mises à jour des tables.</a:t>
            </a:r>
          </a:p>
        </p:txBody>
      </p:sp>
    </p:spTree>
    <p:extLst>
      <p:ext uri="{BB962C8B-B14F-4D97-AF65-F5344CB8AC3E}">
        <p14:creationId xmlns:p14="http://schemas.microsoft.com/office/powerpoint/2010/main" val="2005496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Manipulation des dates - Exemple</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fonctions sur les dates: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Date du jour: SELECT </a:t>
            </a:r>
            <a:r>
              <a:rPr lang="fr-FR" sz="2400" spc="-1" dirty="0" err="1">
                <a:solidFill>
                  <a:srgbClr val="376092"/>
                </a:solidFill>
                <a:latin typeface="Arial"/>
              </a:rPr>
              <a:t>curDate</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Heure exacte: SELECT </a:t>
            </a:r>
            <a:r>
              <a:rPr lang="fr-FR" sz="2400" spc="-1" dirty="0" err="1">
                <a:solidFill>
                  <a:srgbClr val="376092"/>
                </a:solidFill>
                <a:latin typeface="Arial"/>
              </a:rPr>
              <a:t>curTime</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Date et heure: SELECT </a:t>
            </a:r>
            <a:r>
              <a:rPr lang="fr-FR" sz="2400" spc="-1" dirty="0" err="1">
                <a:solidFill>
                  <a:srgbClr val="376092"/>
                </a:solidFill>
                <a:latin typeface="Arial"/>
              </a:rPr>
              <a:t>now</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String vers date: </a:t>
            </a:r>
            <a:r>
              <a:rPr lang="en-US" sz="2400" spc="-1" dirty="0">
                <a:solidFill>
                  <a:srgbClr val="376092"/>
                </a:solidFill>
                <a:latin typeface="Arial"/>
              </a:rPr>
              <a:t>SELECT STR_TO_DATE(“05,01,2021”,”%d,%m,%Y”);</a:t>
            </a: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Date vers String: </a:t>
            </a:r>
            <a:r>
              <a:rPr lang="en-US" sz="2400" spc="-1" dirty="0">
                <a:solidFill>
                  <a:srgbClr val="376092"/>
                </a:solidFill>
                <a:latin typeface="Arial"/>
              </a:rPr>
              <a:t>SELECT DATE_FORMAT(now(), '%W %M %Y');</a:t>
            </a:r>
            <a:endParaRPr lang="fr-FR" sz="2400" spc="-1" dirty="0">
              <a:solidFill>
                <a:srgbClr val="376092"/>
              </a:solidFill>
              <a:latin typeface="Arial"/>
            </a:endParaRPr>
          </a:p>
        </p:txBody>
      </p:sp>
    </p:spTree>
    <p:extLst>
      <p:ext uri="{BB962C8B-B14F-4D97-AF65-F5344CB8AC3E}">
        <p14:creationId xmlns:p14="http://schemas.microsoft.com/office/powerpoint/2010/main" val="4033076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scalaires – Quelques remarques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scalaires peuvent porter aussi bien sur des valeurs fixes que sur des contenus de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scalaires peuvent produire un résultat qui peut être utilisé immédiatement dans une autre fonction.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constituent un outils très puissant pour formater les données de la base de données avant de les renvoyer vers le programme appelant.</a:t>
            </a:r>
          </a:p>
        </p:txBody>
      </p:sp>
    </p:spTree>
    <p:extLst>
      <p:ext uri="{BB962C8B-B14F-4D97-AF65-F5344CB8AC3E}">
        <p14:creationId xmlns:p14="http://schemas.microsoft.com/office/powerpoint/2010/main" val="3448773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d’agrégation </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d’agréation permettent de ne pas interpréter le contenu d’une table ligne par ligne mais dans son ensemble.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permettent de faire facilement des statistiques sur les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but de ces fonctions est de compter le nombre de lignes, de trouver les valeurs maximum, minimum ou sommer des valeurs.</a:t>
            </a:r>
          </a:p>
        </p:txBody>
      </p:sp>
    </p:spTree>
    <p:extLst>
      <p:ext uri="{BB962C8B-B14F-4D97-AF65-F5344CB8AC3E}">
        <p14:creationId xmlns:p14="http://schemas.microsoft.com/office/powerpoint/2010/main" val="603973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d’agrégation - Exemple </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Compter les lignes dans une table : SELECT COUNT(*) FROM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Compter les lignes dont une colonne n’est pas NULL : SELECT COUNT(col) FROM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Minimum : SELECT MIN(col) FROM &lt;table&gt;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Maximum : SELECT MAX(col) FROM &lt;table&gt;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Valeur unique : SELECT DISTINCT(col) FROM &lt;table&gt;;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Somme : SELECT </a:t>
            </a:r>
            <a:r>
              <a:rPr lang="fr-FR" sz="2400" spc="-1" dirty="0" err="1">
                <a:solidFill>
                  <a:srgbClr val="376092"/>
                </a:solidFill>
                <a:latin typeface="Arial"/>
              </a:rPr>
              <a:t>sum</a:t>
            </a:r>
            <a:r>
              <a:rPr lang="fr-FR" sz="2400" spc="-1" dirty="0">
                <a:solidFill>
                  <a:srgbClr val="376092"/>
                </a:solidFill>
                <a:latin typeface="Arial"/>
              </a:rPr>
              <a:t>(col) FROM &lt;table&gt;;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 Moyenne : SELECT </a:t>
            </a:r>
            <a:r>
              <a:rPr lang="fr-FR" sz="2400" spc="-1" dirty="0" err="1">
                <a:solidFill>
                  <a:srgbClr val="376092"/>
                </a:solidFill>
                <a:latin typeface="Arial"/>
              </a:rPr>
              <a:t>avg</a:t>
            </a:r>
            <a:r>
              <a:rPr lang="fr-FR" sz="2400" spc="-1" dirty="0">
                <a:solidFill>
                  <a:srgbClr val="376092"/>
                </a:solidFill>
                <a:latin typeface="Arial"/>
              </a:rPr>
              <a:t>(col) FROM &lt;table&gt;;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p:txBody>
      </p:sp>
    </p:spTree>
    <p:extLst>
      <p:ext uri="{BB962C8B-B14F-4D97-AF65-F5344CB8AC3E}">
        <p14:creationId xmlns:p14="http://schemas.microsoft.com/office/powerpoint/2010/main" val="2090797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de regroupement</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fonctions de regroupement permettent comme leur nom l’indique de regrouper certaines lignes d’une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fonctionnement de concert avec les fonctions d’agrégation.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 utilisant conjointement les deux vous pouvez donc regrouper des lignes et faire des statistiques sur des sous ensembles de votre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L’idée est de regrouper des lignes qui ont des caractéristiques communes puis d’en faire des statistiques.</a:t>
            </a:r>
          </a:p>
        </p:txBody>
      </p:sp>
    </p:spTree>
    <p:extLst>
      <p:ext uri="{BB962C8B-B14F-4D97-AF65-F5344CB8AC3E}">
        <p14:creationId xmlns:p14="http://schemas.microsoft.com/office/powerpoint/2010/main" val="352848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de regroupement – GROUP BY</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L’instruction GROUP BY permet de regrouper toutes les lignes dont la valeur d’une colonne est identique.</a:t>
            </a:r>
          </a:p>
          <a:p>
            <a:pPr marL="108000">
              <a:spcAft>
                <a:spcPts val="1060"/>
              </a:spcAft>
              <a:buClr>
                <a:srgbClr val="000000"/>
              </a:buClr>
              <a:buSzPct val="45000"/>
            </a:pPr>
            <a:r>
              <a:rPr lang="fr-FR" sz="2400" spc="-1" dirty="0">
                <a:latin typeface="Arial"/>
              </a:rPr>
              <a:t>SELECT col FROM &lt;table&gt;</a:t>
            </a:r>
          </a:p>
          <a:p>
            <a:pPr marL="108000">
              <a:spcAft>
                <a:spcPts val="1060"/>
              </a:spcAft>
              <a:buClr>
                <a:srgbClr val="000000"/>
              </a:buClr>
              <a:buSzPct val="45000"/>
            </a:pPr>
            <a:r>
              <a:rPr lang="fr-FR" sz="2400" spc="-1" dirty="0">
                <a:latin typeface="Arial"/>
              </a:rPr>
              <a:t>GROUP BY col;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alors ajouter une fonction d’agrégation qui va porter une uniquement sur le sous-ensemble.</a:t>
            </a:r>
          </a:p>
          <a:p>
            <a:pPr marL="108000">
              <a:spcAft>
                <a:spcPts val="1060"/>
              </a:spcAft>
              <a:buClr>
                <a:srgbClr val="000000"/>
              </a:buClr>
              <a:buSzPct val="45000"/>
            </a:pPr>
            <a:r>
              <a:rPr lang="fr-FR" sz="2400" spc="-1" dirty="0">
                <a:latin typeface="Arial"/>
              </a:rPr>
              <a:t>SELECT col, count(*) FROM &lt;table&gt;</a:t>
            </a:r>
          </a:p>
          <a:p>
            <a:pPr marL="108000">
              <a:spcAft>
                <a:spcPts val="1060"/>
              </a:spcAft>
              <a:buClr>
                <a:srgbClr val="000000"/>
              </a:buClr>
              <a:buSzPct val="45000"/>
            </a:pPr>
            <a:r>
              <a:rPr lang="fr-FR" sz="2400" spc="-1" dirty="0">
                <a:latin typeface="Arial"/>
              </a:rPr>
              <a:t>GROUP BY col;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notre exemple de roman, cherchons combien de romans ont écrit chaque auteur.</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latin typeface="Arial"/>
            </a:endParaRPr>
          </a:p>
        </p:txBody>
      </p:sp>
    </p:spTree>
    <p:extLst>
      <p:ext uri="{BB962C8B-B14F-4D97-AF65-F5344CB8AC3E}">
        <p14:creationId xmlns:p14="http://schemas.microsoft.com/office/powerpoint/2010/main" val="1421990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de regroupement – conditions sur les fonctions de regroupement</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mot clé « HAVING » permet de spécifier des conditions sur les fonctions d’agrégations lors d’un regroupement.</a:t>
            </a:r>
          </a:p>
          <a:p>
            <a:pPr marL="108000">
              <a:spcAft>
                <a:spcPts val="1060"/>
              </a:spcAft>
              <a:buClr>
                <a:srgbClr val="000000"/>
              </a:buClr>
              <a:buSzPct val="45000"/>
            </a:pPr>
            <a:r>
              <a:rPr lang="fr-FR" sz="2400" spc="-1" dirty="0">
                <a:latin typeface="Arial"/>
              </a:rPr>
              <a:t>SELECT col, count(*) as nombre FROM &lt;table&gt;</a:t>
            </a:r>
          </a:p>
          <a:p>
            <a:pPr marL="108000">
              <a:spcAft>
                <a:spcPts val="1060"/>
              </a:spcAft>
              <a:buClr>
                <a:srgbClr val="000000"/>
              </a:buClr>
              <a:buSzPct val="45000"/>
            </a:pPr>
            <a:r>
              <a:rPr lang="fr-FR" sz="2400" spc="-1" dirty="0">
                <a:latin typeface="Arial"/>
              </a:rPr>
              <a:t>GROUP BY col</a:t>
            </a:r>
          </a:p>
          <a:p>
            <a:pPr marL="108000">
              <a:spcAft>
                <a:spcPts val="1060"/>
              </a:spcAft>
              <a:buClr>
                <a:srgbClr val="000000"/>
              </a:buClr>
              <a:buSzPct val="45000"/>
            </a:pPr>
            <a:r>
              <a:rPr lang="fr-FR" sz="2400" spc="-1" dirty="0">
                <a:latin typeface="Arial"/>
              </a:rPr>
              <a:t>HAVING nombre &gt; 2;</a:t>
            </a:r>
          </a:p>
          <a:p>
            <a:pPr marL="108000">
              <a:spcAft>
                <a:spcPts val="1060"/>
              </a:spcAft>
              <a:buClr>
                <a:srgbClr val="000000"/>
              </a:buClr>
              <a:buSzPct val="45000"/>
            </a:pPr>
            <a:endParaRPr lang="fr-FR" sz="2400" spc="-1" dirty="0">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notre exemple de roman, cherchons la liste des auteurs qui ont écrit plus de 2 romans.</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latin typeface="Arial"/>
            </a:endParaRPr>
          </a:p>
        </p:txBody>
      </p:sp>
    </p:spTree>
    <p:extLst>
      <p:ext uri="{BB962C8B-B14F-4D97-AF65-F5344CB8AC3E}">
        <p14:creationId xmlns:p14="http://schemas.microsoft.com/office/powerpoint/2010/main" val="359880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Types de jointures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jointures peuvent prendre plusieurs formes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Jointure interne : condition vrai dans les 2 tables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Jointure croisée : produit cartésien</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Jointure à gauche/à</a:t>
            </a:r>
            <a:r>
              <a:rPr lang="fr-FR" sz="2400" spc="-1" dirty="0">
                <a:solidFill>
                  <a:srgbClr val="376092"/>
                </a:solidFill>
                <a:latin typeface="Arial"/>
              </a:rPr>
              <a:t> droite</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Jointure naturelle : SQL se base sur le nom des colonnes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354825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Fonctions de tri</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résultats de requête peuvent être triés avec les mots clés « ORDER BY ». Il est donc possible de trier par ordre ascendant ou descendant.</a:t>
            </a:r>
          </a:p>
          <a:p>
            <a:pPr marL="108000">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spc="-1" dirty="0">
                <a:latin typeface="Arial"/>
              </a:rPr>
              <a:t>SELECT * FROM &lt;table&gt;</a:t>
            </a:r>
          </a:p>
          <a:p>
            <a:pPr marL="108000">
              <a:spcAft>
                <a:spcPts val="1060"/>
              </a:spcAft>
              <a:buClr>
                <a:srgbClr val="000000"/>
              </a:buClr>
              <a:buSzPct val="45000"/>
            </a:pPr>
            <a:r>
              <a:rPr lang="fr-FR" sz="2400" spc="-1" dirty="0">
                <a:latin typeface="Arial"/>
              </a:rPr>
              <a:t>ORDER BY col ASC;</a:t>
            </a:r>
          </a:p>
          <a:p>
            <a:pPr marL="108000">
              <a:spcAft>
                <a:spcPts val="1060"/>
              </a:spcAft>
              <a:buClr>
                <a:srgbClr val="000000"/>
              </a:buClr>
              <a:buSzPct val="45000"/>
            </a:pPr>
            <a:endParaRPr lang="fr-FR" sz="2400" spc="-1" dirty="0">
              <a:latin typeface="Arial"/>
            </a:endParaRPr>
          </a:p>
          <a:p>
            <a:pPr marL="108000">
              <a:spcAft>
                <a:spcPts val="1060"/>
              </a:spcAft>
              <a:buClr>
                <a:srgbClr val="000000"/>
              </a:buClr>
              <a:buSzPct val="45000"/>
            </a:pPr>
            <a:r>
              <a:rPr lang="fr-FR" sz="2400" spc="-1" dirty="0">
                <a:latin typeface="Arial"/>
              </a:rPr>
              <a:t>SELECT * FROM &lt;table&gt;</a:t>
            </a:r>
          </a:p>
          <a:p>
            <a:pPr marL="108000">
              <a:spcAft>
                <a:spcPts val="1060"/>
              </a:spcAft>
              <a:buClr>
                <a:srgbClr val="000000"/>
              </a:buClr>
              <a:buSzPct val="45000"/>
            </a:pPr>
            <a:r>
              <a:rPr lang="fr-FR" sz="2400" spc="-1" dirty="0">
                <a:latin typeface="Arial"/>
              </a:rPr>
              <a:t>ORDER BY col DESC;</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latin typeface="Arial"/>
            </a:endParaRPr>
          </a:p>
        </p:txBody>
      </p:sp>
    </p:spTree>
    <p:extLst>
      <p:ext uri="{BB962C8B-B14F-4D97-AF65-F5344CB8AC3E}">
        <p14:creationId xmlns:p14="http://schemas.microsoft.com/office/powerpoint/2010/main" val="1671905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395056" y="283557"/>
            <a:ext cx="8229240" cy="1142640"/>
          </a:xfrm>
          <a:prstGeom prst="rect">
            <a:avLst/>
          </a:prstGeom>
          <a:noFill/>
          <a:ln w="0">
            <a:noFill/>
          </a:ln>
        </p:spPr>
        <p:txBody>
          <a:bodyPr lIns="0" tIns="0" rIns="0" bIns="0">
            <a:noAutofit/>
          </a:bodyPr>
          <a:lstStyle/>
          <a:p>
            <a:r>
              <a:rPr lang="fr-FR" sz="3200" spc="-1" dirty="0">
                <a:solidFill>
                  <a:srgbClr val="376092"/>
                </a:solidFill>
                <a:latin typeface="Arial"/>
              </a:rPr>
              <a:t>Gestion des artistes</a:t>
            </a:r>
          </a:p>
          <a:p>
            <a:endParaRPr lang="en-US" sz="3200" b="0" strike="noStrike" spc="-1" dirty="0">
              <a:solidFill>
                <a:srgbClr val="376092"/>
              </a:solidFill>
              <a:latin typeface="Arial"/>
            </a:endParaRPr>
          </a:p>
        </p:txBody>
      </p:sp>
      <p:sp>
        <p:nvSpPr>
          <p:cNvPr id="140" name="TextShape 2"/>
          <p:cNvSpPr txBox="1"/>
          <p:nvPr/>
        </p:nvSpPr>
        <p:spPr>
          <a:xfrm>
            <a:off x="457200" y="1544715"/>
            <a:ext cx="8229240" cy="458104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Utilisons la base de données des artistes pour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toutes les chansons de l’album ‘</a:t>
            </a:r>
            <a:r>
              <a:rPr lang="fr-FR" sz="2400" spc="-1" dirty="0" err="1">
                <a:solidFill>
                  <a:srgbClr val="376092"/>
                </a:solidFill>
                <a:latin typeface="Arial"/>
              </a:rPr>
              <a:t>Inhuman</a:t>
            </a:r>
            <a:r>
              <a:rPr lang="fr-FR" sz="2400" spc="-1" dirty="0">
                <a:solidFill>
                  <a:srgbClr val="376092"/>
                </a:solidFill>
                <a:latin typeface="Arial"/>
              </a:rPr>
              <a:t> </a:t>
            </a:r>
            <a:r>
              <a:rPr lang="fr-FR" sz="2400" spc="-1" dirty="0" err="1">
                <a:solidFill>
                  <a:srgbClr val="376092"/>
                </a:solidFill>
                <a:latin typeface="Arial"/>
              </a:rPr>
              <a:t>Rampage</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 nom de tous les guitaristes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les artistes nés avant 1980</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 nombre d’artistes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 nombre d’artistes par rôle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Afficher le nombre trié de participation d’artistes a des chansons</a:t>
            </a:r>
          </a:p>
          <a:p>
            <a:pPr marL="108000">
              <a:spcAft>
                <a:spcPts val="1060"/>
              </a:spcAft>
              <a:buClr>
                <a:srgbClr val="000000"/>
              </a:buClr>
              <a:buSzPct val="45000"/>
            </a:pPr>
            <a:endParaRPr lang="fr-FR" sz="2400" spc="-1" dirty="0">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latin typeface="Arial"/>
            </a:endParaRPr>
          </a:p>
        </p:txBody>
      </p:sp>
    </p:spTree>
    <p:extLst>
      <p:ext uri="{BB962C8B-B14F-4D97-AF65-F5344CB8AC3E}">
        <p14:creationId xmlns:p14="http://schemas.microsoft.com/office/powerpoint/2010/main" val="2305240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242874"/>
            <a:ext cx="8229240" cy="561116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a:t>
            </a:r>
            <a:r>
              <a:rPr lang="fr-FR" sz="2400" b="0" strike="noStrike" spc="-1">
                <a:solidFill>
                  <a:srgbClr val="376092"/>
                </a:solidFill>
                <a:latin typeface="Arial"/>
              </a:rPr>
              <a:t>particulières ?</a:t>
            </a: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interne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jointure interne porte sur deux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sélection comporte uniquement les lignes valides dans les deux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Exemple : Je cherche si un ouvrage est dans une série.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la jointure interne est la suivante :</a:t>
            </a:r>
          </a:p>
          <a:p>
            <a:pPr marL="108000">
              <a:spcAft>
                <a:spcPts val="1060"/>
              </a:spcAft>
              <a:buClr>
                <a:srgbClr val="000000"/>
              </a:buClr>
              <a:buSzPct val="45000"/>
            </a:pPr>
            <a:r>
              <a:rPr lang="fr-FR" sz="2400" spc="-1" dirty="0">
                <a:latin typeface="Arial"/>
              </a:rPr>
              <a:t>SELECT &lt;colonnes ou *&gt; </a:t>
            </a:r>
          </a:p>
          <a:p>
            <a:pPr marL="108000">
              <a:spcAft>
                <a:spcPts val="1060"/>
              </a:spcAft>
              <a:buClr>
                <a:srgbClr val="000000"/>
              </a:buClr>
              <a:buSzPct val="45000"/>
            </a:pPr>
            <a:r>
              <a:rPr lang="fr-FR" sz="2400" spc="-1" dirty="0">
                <a:latin typeface="Arial"/>
              </a:rPr>
              <a:t>FROM TABLE1 </a:t>
            </a:r>
          </a:p>
          <a:p>
            <a:pPr marL="108000">
              <a:spcAft>
                <a:spcPts val="1060"/>
              </a:spcAft>
              <a:buClr>
                <a:srgbClr val="000000"/>
              </a:buClr>
              <a:buSzPct val="45000"/>
            </a:pPr>
            <a:r>
              <a:rPr lang="fr-FR" sz="2400" spc="-1" dirty="0">
                <a:latin typeface="Arial"/>
              </a:rPr>
              <a:t>INNER JOIN TABLE2 ON TABLE1.col = TABLE2.col;</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52231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interne – quelques exemples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la base traitant les romans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Sélectionner la liste des romans appartenant à une série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Sélectionner la liste des romans appartenant à la série « Le Seigneur des anneaux ».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la seconde requête, il est bien entendu possible de cumuler les jointures sur plusieurs tables.</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27537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croisée – produit cartésien</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jointure croisée permet de mettre en relation tous les éléments d’une table avec tous les éléments d’une autres tables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d’obtenir toutes les combinaisons possible.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la jointure croisée est la suivante :</a:t>
            </a:r>
          </a:p>
          <a:p>
            <a:pPr marL="108000">
              <a:spcAft>
                <a:spcPts val="1060"/>
              </a:spcAft>
              <a:buClr>
                <a:srgbClr val="000000"/>
              </a:buClr>
              <a:buSzPct val="45000"/>
            </a:pPr>
            <a:r>
              <a:rPr lang="fr-FR" sz="2400" spc="-1" dirty="0">
                <a:latin typeface="Arial"/>
              </a:rPr>
              <a:t>SELECT &lt;colonnes ou *&gt; </a:t>
            </a:r>
          </a:p>
          <a:p>
            <a:pPr marL="108000">
              <a:spcAft>
                <a:spcPts val="1060"/>
              </a:spcAft>
              <a:buClr>
                <a:srgbClr val="000000"/>
              </a:buClr>
              <a:buSzPct val="45000"/>
            </a:pPr>
            <a:r>
              <a:rPr lang="fr-FR" sz="2400" spc="-1" dirty="0">
                <a:latin typeface="Arial"/>
              </a:rPr>
              <a:t>FROM TABLE1</a:t>
            </a:r>
          </a:p>
          <a:p>
            <a:pPr marL="108000">
              <a:spcAft>
                <a:spcPts val="1060"/>
              </a:spcAft>
              <a:buClr>
                <a:srgbClr val="000000"/>
              </a:buClr>
              <a:buSzPct val="45000"/>
            </a:pPr>
            <a:r>
              <a:rPr lang="fr-FR" sz="2400" spc="-1" dirty="0">
                <a:latin typeface="Arial"/>
              </a:rPr>
              <a:t>CROSS JOIN TABLE2;</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87040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croisée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illustrer la jointure croisée, nous allons créer une table qui va contenir les lecteurs</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Id_lecteur</a:t>
            </a:r>
            <a:r>
              <a:rPr lang="fr-FR" sz="2400" spc="-1" dirty="0">
                <a:solidFill>
                  <a:srgbClr val="376092"/>
                </a:solidFill>
                <a:latin typeface="Arial"/>
              </a:rPr>
              <a:t> clé primaire en auto incrémental</a:t>
            </a:r>
          </a:p>
          <a:p>
            <a:pPr marL="889200" lvl="1" indent="-324000">
              <a:spcAft>
                <a:spcPts val="1060"/>
              </a:spcAft>
              <a:buClr>
                <a:srgbClr val="000000"/>
              </a:buClr>
              <a:buSzPct val="45000"/>
              <a:buFont typeface="Wingdings" charset="2"/>
              <a:buChar char=""/>
            </a:pPr>
            <a:r>
              <a:rPr lang="fr-FR" sz="2400" spc="-1" dirty="0" err="1">
                <a:solidFill>
                  <a:srgbClr val="376092"/>
                </a:solidFill>
                <a:latin typeface="Arial"/>
              </a:rPr>
              <a:t>Nom_lecteur</a:t>
            </a:r>
            <a:r>
              <a:rPr lang="fr-FR" sz="2400" spc="-1" dirty="0">
                <a:solidFill>
                  <a:srgbClr val="376092"/>
                </a:solidFill>
                <a:latin typeface="Arial"/>
              </a:rPr>
              <a:t> VARCHAR(200)</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voulons maintenant organiser un club de lecture et nous voulons que chacun des lecteurs lisent chacun des romans.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Quelle est la requête de sélection qui va nous donner cette liste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1728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Jointure à gauche / jointure à droite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 type de jointure permet de garder le contenu complet d’une table et d’y ajouter les éventuelles associations.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qualificatif « à gauche » ou « à droite » permet juste de représenter quelle est la table à conserver dans son intégralité.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syntaxe de la jointure à gauche est la suivante :</a:t>
            </a:r>
          </a:p>
          <a:p>
            <a:pPr marL="108000">
              <a:spcAft>
                <a:spcPts val="1060"/>
              </a:spcAft>
              <a:buClr>
                <a:srgbClr val="000000"/>
              </a:buClr>
              <a:buSzPct val="45000"/>
            </a:pPr>
            <a:r>
              <a:rPr lang="fr-FR" sz="2400" spc="-1" dirty="0">
                <a:latin typeface="Arial"/>
              </a:rPr>
              <a:t>SELECT &lt;colonnes ou *&gt; </a:t>
            </a:r>
          </a:p>
          <a:p>
            <a:pPr marL="108000">
              <a:spcAft>
                <a:spcPts val="1060"/>
              </a:spcAft>
              <a:buClr>
                <a:srgbClr val="000000"/>
              </a:buClr>
              <a:buSzPct val="45000"/>
            </a:pPr>
            <a:r>
              <a:rPr lang="fr-FR" sz="2400" spc="-1" dirty="0">
                <a:latin typeface="Arial"/>
              </a:rPr>
              <a:t>FROM TABLE1</a:t>
            </a:r>
          </a:p>
          <a:p>
            <a:pPr marL="108000">
              <a:spcAft>
                <a:spcPts val="1060"/>
              </a:spcAft>
              <a:buClr>
                <a:srgbClr val="000000"/>
              </a:buClr>
              <a:buSzPct val="45000"/>
            </a:pPr>
            <a:r>
              <a:rPr lang="fr-FR" sz="2400" spc="-1" dirty="0">
                <a:latin typeface="Arial"/>
              </a:rPr>
              <a:t>LEFT JOIN TABLE2 ON TABLE1.col = TABLE2.col;</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22086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8" ma:contentTypeDescription="Crée un document." ma:contentTypeScope="" ma:versionID="2b8e923a07c58c9eb9ad55ba2eca87f1">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63f6ad61b33806ee5891ad4c3a07a865"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1903AE3-728A-41CA-AFAE-107014984D1B}"/>
</file>

<file path=customXml/itemProps2.xml><?xml version="1.0" encoding="utf-8"?>
<ds:datastoreItem xmlns:ds="http://schemas.openxmlformats.org/officeDocument/2006/customXml" ds:itemID="{45047474-1369-4DFE-BB48-C2EAA19AF309}"/>
</file>

<file path=customXml/itemProps3.xml><?xml version="1.0" encoding="utf-8"?>
<ds:datastoreItem xmlns:ds="http://schemas.openxmlformats.org/officeDocument/2006/customXml" ds:itemID="{F59C5681-6CDD-4431-B924-8A28A442255A}"/>
</file>

<file path=docProps/app.xml><?xml version="1.0" encoding="utf-8"?>
<Properties xmlns="http://schemas.openxmlformats.org/officeDocument/2006/extended-properties" xmlns:vt="http://schemas.openxmlformats.org/officeDocument/2006/docPropsVTypes">
  <Template/>
  <TotalTime>0</TotalTime>
  <Words>2777</Words>
  <Application>Microsoft Office PowerPoint</Application>
  <PresentationFormat>Affichage à l'écran (4:3)</PresentationFormat>
  <Paragraphs>270</Paragraphs>
  <Slides>42</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42</vt:i4>
      </vt:variant>
    </vt:vector>
  </HeadingPairs>
  <TitlesOfParts>
    <vt:vector size="50"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Philippe</cp:lastModifiedBy>
  <cp:revision>195</cp:revision>
  <dcterms:created xsi:type="dcterms:W3CDTF">2012-01-17T22:15:29Z</dcterms:created>
  <dcterms:modified xsi:type="dcterms:W3CDTF">2022-02-17T11:20:57Z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