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64" r:id="rId6"/>
    <p:sldId id="288" r:id="rId7"/>
    <p:sldId id="287" r:id="rId8"/>
    <p:sldId id="290" r:id="rId9"/>
    <p:sldId id="289" r:id="rId10"/>
    <p:sldId id="291" r:id="rId11"/>
    <p:sldId id="292" r:id="rId12"/>
    <p:sldId id="293" r:id="rId13"/>
    <p:sldId id="275" r:id="rId14"/>
    <p:sldId id="286" r:id="rId15"/>
    <p:sldId id="285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 autoAdjust="0"/>
    <p:restoredTop sz="96357" autoAdjust="0"/>
  </p:normalViewPr>
  <p:slideViewPr>
    <p:cSldViewPr>
      <p:cViewPr varScale="1">
        <p:scale>
          <a:sx n="101" d="100"/>
          <a:sy n="101" d="100"/>
        </p:scale>
        <p:origin x="195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23/10/2022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55080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23/10/2022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813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23/10/2022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838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23/10/2022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848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23/10/2022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66353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23/10/2022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42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23/10/2022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732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23/10/2022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234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23/10/2022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205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23/10/2022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139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23/10/2022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168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23/10/2022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804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2" orient="horz" pos="1368" userDrawn="1">
          <p15:clr>
            <a:srgbClr val="F26B43"/>
          </p15:clr>
        </p15:guide>
        <p15:guide id="13" pos="9216" userDrawn="1">
          <p15:clr>
            <a:srgbClr val="F26B43"/>
          </p15:clr>
        </p15:guide>
        <p15:guide id="14" pos="1248" userDrawn="1">
          <p15:clr>
            <a:srgbClr val="F26B43"/>
          </p15:clr>
        </p15:guide>
        <p15:guide id="15" pos="1152" userDrawn="1">
          <p15:clr>
            <a:srgbClr val="F26B43"/>
          </p15:clr>
        </p15:guide>
        <p15:guide id="16" orient="horz" pos="1440" userDrawn="1">
          <p15:clr>
            <a:srgbClr val="F26B43"/>
          </p15:clr>
        </p15:guide>
        <p15:guide id="17" orient="horz" pos="3696" userDrawn="1">
          <p15:clr>
            <a:srgbClr val="F26B43"/>
          </p15:clr>
        </p15:guide>
        <p15:guide id="18" orient="horz" pos="432" userDrawn="1">
          <p15:clr>
            <a:srgbClr val="F26B43"/>
          </p15:clr>
        </p15:guide>
        <p15:guide id="19" orient="horz" pos="1512" userDrawn="1">
          <p15:clr>
            <a:srgbClr val="F26B43"/>
          </p15:clr>
        </p15:guide>
        <p15:guide id="20" pos="6912" userDrawn="1">
          <p15:clr>
            <a:srgbClr val="F26B43"/>
          </p15:clr>
        </p15:guide>
        <p15:guide id="21" pos="936" userDrawn="1">
          <p15:clr>
            <a:srgbClr val="F26B43"/>
          </p15:clr>
        </p15:guide>
        <p15:guide id="22" pos="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7C04FA5E-9397-403D-8733-45505DDB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38004" y="1480929"/>
            <a:ext cx="5607908" cy="3254321"/>
          </a:xfrm>
        </p:spPr>
        <p:txBody>
          <a:bodyPr>
            <a:normAutofit/>
          </a:bodyPr>
          <a:lstStyle/>
          <a:p>
            <a:pPr algn="l"/>
            <a:r>
              <a:rPr lang="fr-FR" sz="5500" dirty="0"/>
              <a:t>Git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38004" y="4804850"/>
            <a:ext cx="4062452" cy="108623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 sz="2400" dirty="0"/>
              <a:t>Aller plus loin</a:t>
            </a:r>
            <a:endParaRPr lang="fr-FR" dirty="0"/>
          </a:p>
        </p:txBody>
      </p:sp>
      <p:sp>
        <p:nvSpPr>
          <p:cNvPr id="110" name="Freeform 6">
            <a:extLst>
              <a:ext uri="{FF2B5EF4-FFF2-40B4-BE49-F238E27FC236}">
                <a16:creationId xmlns:a16="http://schemas.microsoft.com/office/drawing/2014/main" id="{09E1F823-C239-4ACC-923A-5C958E00E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2" name="Freeform 6">
            <a:extLst>
              <a:ext uri="{FF2B5EF4-FFF2-40B4-BE49-F238E27FC236}">
                <a16:creationId xmlns:a16="http://schemas.microsoft.com/office/drawing/2014/main" id="{0817DDF7-06E9-4C7C-84DF-2240A6536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8" name="Picture 423" descr="Bande de broches de connexion de fils">
            <a:extLst>
              <a:ext uri="{FF2B5EF4-FFF2-40B4-BE49-F238E27FC236}">
                <a16:creationId xmlns:a16="http://schemas.microsoft.com/office/drawing/2014/main" id="{A8C7D38D-97CF-43A5-A1FC-817640BA5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9" r="21489"/>
          <a:stretch/>
        </p:blipFill>
        <p:spPr bwMode="auto">
          <a:xfrm>
            <a:off x="1155560" y="1129353"/>
            <a:ext cx="3914583" cy="45822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332656"/>
            <a:ext cx="5688632" cy="576064"/>
          </a:xfrm>
          <a:custGeom>
            <a:avLst/>
            <a:gdLst>
              <a:gd name="connsiteX0" fmla="*/ 0 w 5688632"/>
              <a:gd name="connsiteY0" fmla="*/ 0 h 576064"/>
              <a:gd name="connsiteX1" fmla="*/ 625750 w 5688632"/>
              <a:gd name="connsiteY1" fmla="*/ 0 h 576064"/>
              <a:gd name="connsiteX2" fmla="*/ 1080840 w 5688632"/>
              <a:gd name="connsiteY2" fmla="*/ 0 h 576064"/>
              <a:gd name="connsiteX3" fmla="*/ 1649703 w 5688632"/>
              <a:gd name="connsiteY3" fmla="*/ 0 h 576064"/>
              <a:gd name="connsiteX4" fmla="*/ 2275453 w 5688632"/>
              <a:gd name="connsiteY4" fmla="*/ 0 h 576064"/>
              <a:gd name="connsiteX5" fmla="*/ 2958089 w 5688632"/>
              <a:gd name="connsiteY5" fmla="*/ 0 h 576064"/>
              <a:gd name="connsiteX6" fmla="*/ 3526952 w 5688632"/>
              <a:gd name="connsiteY6" fmla="*/ 0 h 576064"/>
              <a:gd name="connsiteX7" fmla="*/ 4209588 w 5688632"/>
              <a:gd name="connsiteY7" fmla="*/ 0 h 576064"/>
              <a:gd name="connsiteX8" fmla="*/ 4892224 w 5688632"/>
              <a:gd name="connsiteY8" fmla="*/ 0 h 576064"/>
              <a:gd name="connsiteX9" fmla="*/ 5688632 w 5688632"/>
              <a:gd name="connsiteY9" fmla="*/ 0 h 576064"/>
              <a:gd name="connsiteX10" fmla="*/ 5688632 w 5688632"/>
              <a:gd name="connsiteY10" fmla="*/ 576064 h 576064"/>
              <a:gd name="connsiteX11" fmla="*/ 5119769 w 5688632"/>
              <a:gd name="connsiteY11" fmla="*/ 576064 h 576064"/>
              <a:gd name="connsiteX12" fmla="*/ 4721565 w 5688632"/>
              <a:gd name="connsiteY12" fmla="*/ 576064 h 576064"/>
              <a:gd name="connsiteX13" fmla="*/ 4209588 w 5688632"/>
              <a:gd name="connsiteY13" fmla="*/ 576064 h 576064"/>
              <a:gd name="connsiteX14" fmla="*/ 3811383 w 5688632"/>
              <a:gd name="connsiteY14" fmla="*/ 576064 h 576064"/>
              <a:gd name="connsiteX15" fmla="*/ 3299407 w 5688632"/>
              <a:gd name="connsiteY15" fmla="*/ 576064 h 576064"/>
              <a:gd name="connsiteX16" fmla="*/ 2673657 w 5688632"/>
              <a:gd name="connsiteY16" fmla="*/ 576064 h 576064"/>
              <a:gd name="connsiteX17" fmla="*/ 2047908 w 5688632"/>
              <a:gd name="connsiteY17" fmla="*/ 576064 h 576064"/>
              <a:gd name="connsiteX18" fmla="*/ 1365272 w 5688632"/>
              <a:gd name="connsiteY18" fmla="*/ 576064 h 576064"/>
              <a:gd name="connsiteX19" fmla="*/ 853295 w 5688632"/>
              <a:gd name="connsiteY19" fmla="*/ 576064 h 576064"/>
              <a:gd name="connsiteX20" fmla="*/ 0 w 5688632"/>
              <a:gd name="connsiteY20" fmla="*/ 576064 h 576064"/>
              <a:gd name="connsiteX21" fmla="*/ 0 w 5688632"/>
              <a:gd name="connsiteY21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688632" h="576064" fill="none" extrusionOk="0">
                <a:moveTo>
                  <a:pt x="0" y="0"/>
                </a:moveTo>
                <a:cubicBezTo>
                  <a:pt x="174124" y="-40866"/>
                  <a:pt x="354856" y="11931"/>
                  <a:pt x="625750" y="0"/>
                </a:cubicBezTo>
                <a:cubicBezTo>
                  <a:pt x="896644" y="-11931"/>
                  <a:pt x="968647" y="30849"/>
                  <a:pt x="1080840" y="0"/>
                </a:cubicBezTo>
                <a:cubicBezTo>
                  <a:pt x="1193033" y="-30849"/>
                  <a:pt x="1466417" y="50064"/>
                  <a:pt x="1649703" y="0"/>
                </a:cubicBezTo>
                <a:cubicBezTo>
                  <a:pt x="1832989" y="-50064"/>
                  <a:pt x="2104413" y="40808"/>
                  <a:pt x="2275453" y="0"/>
                </a:cubicBezTo>
                <a:cubicBezTo>
                  <a:pt x="2446493" y="-40808"/>
                  <a:pt x="2633398" y="51515"/>
                  <a:pt x="2958089" y="0"/>
                </a:cubicBezTo>
                <a:cubicBezTo>
                  <a:pt x="3282780" y="-51515"/>
                  <a:pt x="3335830" y="32516"/>
                  <a:pt x="3526952" y="0"/>
                </a:cubicBezTo>
                <a:cubicBezTo>
                  <a:pt x="3718074" y="-32516"/>
                  <a:pt x="4014384" y="35931"/>
                  <a:pt x="4209588" y="0"/>
                </a:cubicBezTo>
                <a:cubicBezTo>
                  <a:pt x="4404792" y="-35931"/>
                  <a:pt x="4573495" y="44287"/>
                  <a:pt x="4892224" y="0"/>
                </a:cubicBezTo>
                <a:cubicBezTo>
                  <a:pt x="5210953" y="-44287"/>
                  <a:pt x="5313219" y="64500"/>
                  <a:pt x="5688632" y="0"/>
                </a:cubicBezTo>
                <a:cubicBezTo>
                  <a:pt x="5732248" y="228141"/>
                  <a:pt x="5641742" y="391873"/>
                  <a:pt x="5688632" y="576064"/>
                </a:cubicBezTo>
                <a:cubicBezTo>
                  <a:pt x="5487292" y="603208"/>
                  <a:pt x="5379993" y="527052"/>
                  <a:pt x="5119769" y="576064"/>
                </a:cubicBezTo>
                <a:cubicBezTo>
                  <a:pt x="4859545" y="625076"/>
                  <a:pt x="4904163" y="562731"/>
                  <a:pt x="4721565" y="576064"/>
                </a:cubicBezTo>
                <a:cubicBezTo>
                  <a:pt x="4538967" y="589397"/>
                  <a:pt x="4397915" y="537586"/>
                  <a:pt x="4209588" y="576064"/>
                </a:cubicBezTo>
                <a:cubicBezTo>
                  <a:pt x="4021261" y="614542"/>
                  <a:pt x="3952159" y="559677"/>
                  <a:pt x="3811383" y="576064"/>
                </a:cubicBezTo>
                <a:cubicBezTo>
                  <a:pt x="3670608" y="592451"/>
                  <a:pt x="3491031" y="558823"/>
                  <a:pt x="3299407" y="576064"/>
                </a:cubicBezTo>
                <a:cubicBezTo>
                  <a:pt x="3107783" y="593305"/>
                  <a:pt x="2979519" y="535285"/>
                  <a:pt x="2673657" y="576064"/>
                </a:cubicBezTo>
                <a:cubicBezTo>
                  <a:pt x="2367795" y="616843"/>
                  <a:pt x="2345458" y="537566"/>
                  <a:pt x="2047908" y="576064"/>
                </a:cubicBezTo>
                <a:cubicBezTo>
                  <a:pt x="1750358" y="614562"/>
                  <a:pt x="1510548" y="531858"/>
                  <a:pt x="1365272" y="576064"/>
                </a:cubicBezTo>
                <a:cubicBezTo>
                  <a:pt x="1219996" y="620270"/>
                  <a:pt x="1074320" y="519574"/>
                  <a:pt x="853295" y="576064"/>
                </a:cubicBezTo>
                <a:cubicBezTo>
                  <a:pt x="632270" y="632554"/>
                  <a:pt x="407649" y="531257"/>
                  <a:pt x="0" y="576064"/>
                </a:cubicBezTo>
                <a:cubicBezTo>
                  <a:pt x="-7333" y="304169"/>
                  <a:pt x="11208" y="158953"/>
                  <a:pt x="0" y="0"/>
                </a:cubicBezTo>
                <a:close/>
              </a:path>
              <a:path w="5688632" h="576064" stroke="0" extrusionOk="0">
                <a:moveTo>
                  <a:pt x="0" y="0"/>
                </a:moveTo>
                <a:cubicBezTo>
                  <a:pt x="146807" y="-21256"/>
                  <a:pt x="534210" y="39943"/>
                  <a:pt x="682636" y="0"/>
                </a:cubicBezTo>
                <a:cubicBezTo>
                  <a:pt x="831062" y="-39943"/>
                  <a:pt x="923485" y="442"/>
                  <a:pt x="1080840" y="0"/>
                </a:cubicBezTo>
                <a:cubicBezTo>
                  <a:pt x="1238195" y="-442"/>
                  <a:pt x="1454313" y="54118"/>
                  <a:pt x="1649703" y="0"/>
                </a:cubicBezTo>
                <a:cubicBezTo>
                  <a:pt x="1845093" y="-54118"/>
                  <a:pt x="1913207" y="37878"/>
                  <a:pt x="2104794" y="0"/>
                </a:cubicBezTo>
                <a:cubicBezTo>
                  <a:pt x="2296381" y="-37878"/>
                  <a:pt x="2405349" y="52429"/>
                  <a:pt x="2673657" y="0"/>
                </a:cubicBezTo>
                <a:cubicBezTo>
                  <a:pt x="2941965" y="-52429"/>
                  <a:pt x="3123936" y="44447"/>
                  <a:pt x="3356293" y="0"/>
                </a:cubicBezTo>
                <a:cubicBezTo>
                  <a:pt x="3588650" y="-44447"/>
                  <a:pt x="3702725" y="8912"/>
                  <a:pt x="4038929" y="0"/>
                </a:cubicBezTo>
                <a:cubicBezTo>
                  <a:pt x="4375133" y="-8912"/>
                  <a:pt x="4447919" y="20302"/>
                  <a:pt x="4721565" y="0"/>
                </a:cubicBezTo>
                <a:cubicBezTo>
                  <a:pt x="4995211" y="-20302"/>
                  <a:pt x="5351324" y="115784"/>
                  <a:pt x="5688632" y="0"/>
                </a:cubicBezTo>
                <a:cubicBezTo>
                  <a:pt x="5755480" y="248113"/>
                  <a:pt x="5646875" y="459506"/>
                  <a:pt x="5688632" y="576064"/>
                </a:cubicBezTo>
                <a:cubicBezTo>
                  <a:pt x="5370695" y="616900"/>
                  <a:pt x="5260495" y="556604"/>
                  <a:pt x="5005996" y="576064"/>
                </a:cubicBezTo>
                <a:cubicBezTo>
                  <a:pt x="4751497" y="595524"/>
                  <a:pt x="4719319" y="549211"/>
                  <a:pt x="4437133" y="576064"/>
                </a:cubicBezTo>
                <a:cubicBezTo>
                  <a:pt x="4154947" y="602917"/>
                  <a:pt x="4003491" y="570836"/>
                  <a:pt x="3868270" y="576064"/>
                </a:cubicBezTo>
                <a:cubicBezTo>
                  <a:pt x="3733049" y="581292"/>
                  <a:pt x="3601438" y="551658"/>
                  <a:pt x="3413179" y="576064"/>
                </a:cubicBezTo>
                <a:cubicBezTo>
                  <a:pt x="3224920" y="600470"/>
                  <a:pt x="3117995" y="571114"/>
                  <a:pt x="3014975" y="576064"/>
                </a:cubicBezTo>
                <a:cubicBezTo>
                  <a:pt x="2911955" y="581014"/>
                  <a:pt x="2746313" y="571601"/>
                  <a:pt x="2616771" y="576064"/>
                </a:cubicBezTo>
                <a:cubicBezTo>
                  <a:pt x="2487229" y="580527"/>
                  <a:pt x="2152475" y="539092"/>
                  <a:pt x="1991021" y="576064"/>
                </a:cubicBezTo>
                <a:cubicBezTo>
                  <a:pt x="1829567" y="613036"/>
                  <a:pt x="1565146" y="557303"/>
                  <a:pt x="1365272" y="576064"/>
                </a:cubicBezTo>
                <a:cubicBezTo>
                  <a:pt x="1165398" y="594825"/>
                  <a:pt x="901410" y="574912"/>
                  <a:pt x="682636" y="576064"/>
                </a:cubicBezTo>
                <a:cubicBezTo>
                  <a:pt x="463862" y="577216"/>
                  <a:pt x="276687" y="503384"/>
                  <a:pt x="0" y="576064"/>
                </a:cubicBezTo>
                <a:cubicBezTo>
                  <a:pt x="-7679" y="435549"/>
                  <a:pt x="59026" y="239660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77493948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fr-FR" sz="3200" dirty="0"/>
              <a:t> Place à un peu de pratique 1/3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9E3974F-69E9-479F-9231-9B668D4FAD1B}"/>
              </a:ext>
            </a:extLst>
          </p:cNvPr>
          <p:cNvSpPr/>
          <p:nvPr/>
        </p:nvSpPr>
        <p:spPr>
          <a:xfrm>
            <a:off x="1055440" y="1196752"/>
            <a:ext cx="10729192" cy="53285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Créer un compte « </a:t>
            </a:r>
            <a:r>
              <a:rPr lang="fr-FR" dirty="0" err="1">
                <a:solidFill>
                  <a:schemeClr val="tx1"/>
                </a:solidFill>
              </a:rPr>
              <a:t>github</a:t>
            </a:r>
            <a:r>
              <a:rPr lang="fr-FR" dirty="0">
                <a:solidFill>
                  <a:schemeClr val="tx1"/>
                </a:solidFill>
              </a:rPr>
              <a:t> » avec votre adresse CCI.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Créer un « repository » (dépôt) avec une description inventée, en mode privé et sans option.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Créer un dossier de travail sur votre ordinateur. Ajoutez-y un fichier « index.html » vide.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Placez-vous dans votre dossier et initialisez un dépôt local Git.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Ajouter le fichier index.html pour préparer votre commit.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Commiter le fichier staged.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Pusher votre commit sur votre dépôt distant </a:t>
            </a:r>
            <a:r>
              <a:rPr lang="fr-FR" dirty="0" err="1">
                <a:solidFill>
                  <a:schemeClr val="tx1"/>
                </a:solidFill>
              </a:rPr>
              <a:t>github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Uniquement sur </a:t>
            </a:r>
            <a:r>
              <a:rPr lang="fr-FR" dirty="0" err="1">
                <a:solidFill>
                  <a:schemeClr val="tx1"/>
                </a:solidFill>
              </a:rPr>
              <a:t>github</a:t>
            </a:r>
            <a:r>
              <a:rPr lang="fr-FR" dirty="0">
                <a:solidFill>
                  <a:schemeClr val="tx1"/>
                </a:solidFill>
              </a:rPr>
              <a:t>, créer un 2</a:t>
            </a:r>
            <a:r>
              <a:rPr lang="fr-FR" baseline="30000" dirty="0">
                <a:solidFill>
                  <a:schemeClr val="tx1"/>
                </a:solidFill>
              </a:rPr>
              <a:t>ème</a:t>
            </a:r>
            <a:r>
              <a:rPr lang="fr-FR" dirty="0">
                <a:solidFill>
                  <a:schemeClr val="tx1"/>
                </a:solidFill>
              </a:rPr>
              <a:t> « repository » en mode privé et sans option.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Chercher comment cloner votre nouveau dépôt distant (</a:t>
            </a:r>
            <a:r>
              <a:rPr lang="fr-FR" dirty="0" err="1">
                <a:solidFill>
                  <a:schemeClr val="tx1"/>
                </a:solidFill>
              </a:rPr>
              <a:t>github</a:t>
            </a:r>
            <a:r>
              <a:rPr lang="fr-FR" dirty="0">
                <a:solidFill>
                  <a:schemeClr val="tx1"/>
                </a:solidFill>
              </a:rPr>
              <a:t>) en local et clonez-le.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Ajouter un fichier README.md (ou modifiez-le s’il existe)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Pusher vos modifications comme vous l’avez fait précédemment.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A quoi sert le fichier README.md ? A quel autre langage déjà étudiant vous fait-il penser 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Essayer de modifier le fichiers README.md pour créer un titre et une description (Penser à apprendre comment fonctionne le langage des .md (</a:t>
            </a:r>
            <a:r>
              <a:rPr lang="fr-FR" dirty="0" err="1">
                <a:solidFill>
                  <a:schemeClr val="tx1"/>
                </a:solidFill>
              </a:rPr>
              <a:t>Markdown</a:t>
            </a:r>
            <a:r>
              <a:rPr lang="fr-FR" dirty="0">
                <a:solidFill>
                  <a:schemeClr val="tx1"/>
                </a:solidFill>
              </a:rPr>
              <a:t>)).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Pusher vos modifications sur </a:t>
            </a:r>
            <a:r>
              <a:rPr lang="fr-FR" dirty="0" err="1">
                <a:solidFill>
                  <a:schemeClr val="tx1"/>
                </a:solidFill>
              </a:rPr>
              <a:t>github</a:t>
            </a:r>
            <a:r>
              <a:rPr lang="fr-FR" dirty="0">
                <a:solidFill>
                  <a:schemeClr val="tx1"/>
                </a:solidFill>
              </a:rPr>
              <a:t> et observer le résultat structuré du README.md sur la page de votre dépôt </a:t>
            </a:r>
            <a:r>
              <a:rPr lang="fr-FR" dirty="0" err="1">
                <a:solidFill>
                  <a:schemeClr val="tx1"/>
                </a:solidFill>
              </a:rPr>
              <a:t>github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2054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332656"/>
            <a:ext cx="5688632" cy="576064"/>
          </a:xfrm>
          <a:custGeom>
            <a:avLst/>
            <a:gdLst>
              <a:gd name="connsiteX0" fmla="*/ 0 w 5688632"/>
              <a:gd name="connsiteY0" fmla="*/ 0 h 576064"/>
              <a:gd name="connsiteX1" fmla="*/ 625750 w 5688632"/>
              <a:gd name="connsiteY1" fmla="*/ 0 h 576064"/>
              <a:gd name="connsiteX2" fmla="*/ 1080840 w 5688632"/>
              <a:gd name="connsiteY2" fmla="*/ 0 h 576064"/>
              <a:gd name="connsiteX3" fmla="*/ 1649703 w 5688632"/>
              <a:gd name="connsiteY3" fmla="*/ 0 h 576064"/>
              <a:gd name="connsiteX4" fmla="*/ 2275453 w 5688632"/>
              <a:gd name="connsiteY4" fmla="*/ 0 h 576064"/>
              <a:gd name="connsiteX5" fmla="*/ 2958089 w 5688632"/>
              <a:gd name="connsiteY5" fmla="*/ 0 h 576064"/>
              <a:gd name="connsiteX6" fmla="*/ 3526952 w 5688632"/>
              <a:gd name="connsiteY6" fmla="*/ 0 h 576064"/>
              <a:gd name="connsiteX7" fmla="*/ 4209588 w 5688632"/>
              <a:gd name="connsiteY7" fmla="*/ 0 h 576064"/>
              <a:gd name="connsiteX8" fmla="*/ 4892224 w 5688632"/>
              <a:gd name="connsiteY8" fmla="*/ 0 h 576064"/>
              <a:gd name="connsiteX9" fmla="*/ 5688632 w 5688632"/>
              <a:gd name="connsiteY9" fmla="*/ 0 h 576064"/>
              <a:gd name="connsiteX10" fmla="*/ 5688632 w 5688632"/>
              <a:gd name="connsiteY10" fmla="*/ 576064 h 576064"/>
              <a:gd name="connsiteX11" fmla="*/ 5119769 w 5688632"/>
              <a:gd name="connsiteY11" fmla="*/ 576064 h 576064"/>
              <a:gd name="connsiteX12" fmla="*/ 4721565 w 5688632"/>
              <a:gd name="connsiteY12" fmla="*/ 576064 h 576064"/>
              <a:gd name="connsiteX13" fmla="*/ 4209588 w 5688632"/>
              <a:gd name="connsiteY13" fmla="*/ 576064 h 576064"/>
              <a:gd name="connsiteX14" fmla="*/ 3811383 w 5688632"/>
              <a:gd name="connsiteY14" fmla="*/ 576064 h 576064"/>
              <a:gd name="connsiteX15" fmla="*/ 3299407 w 5688632"/>
              <a:gd name="connsiteY15" fmla="*/ 576064 h 576064"/>
              <a:gd name="connsiteX16" fmla="*/ 2673657 w 5688632"/>
              <a:gd name="connsiteY16" fmla="*/ 576064 h 576064"/>
              <a:gd name="connsiteX17" fmla="*/ 2047908 w 5688632"/>
              <a:gd name="connsiteY17" fmla="*/ 576064 h 576064"/>
              <a:gd name="connsiteX18" fmla="*/ 1365272 w 5688632"/>
              <a:gd name="connsiteY18" fmla="*/ 576064 h 576064"/>
              <a:gd name="connsiteX19" fmla="*/ 853295 w 5688632"/>
              <a:gd name="connsiteY19" fmla="*/ 576064 h 576064"/>
              <a:gd name="connsiteX20" fmla="*/ 0 w 5688632"/>
              <a:gd name="connsiteY20" fmla="*/ 576064 h 576064"/>
              <a:gd name="connsiteX21" fmla="*/ 0 w 5688632"/>
              <a:gd name="connsiteY21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688632" h="576064" fill="none" extrusionOk="0">
                <a:moveTo>
                  <a:pt x="0" y="0"/>
                </a:moveTo>
                <a:cubicBezTo>
                  <a:pt x="174124" y="-40866"/>
                  <a:pt x="354856" y="11931"/>
                  <a:pt x="625750" y="0"/>
                </a:cubicBezTo>
                <a:cubicBezTo>
                  <a:pt x="896644" y="-11931"/>
                  <a:pt x="968647" y="30849"/>
                  <a:pt x="1080840" y="0"/>
                </a:cubicBezTo>
                <a:cubicBezTo>
                  <a:pt x="1193033" y="-30849"/>
                  <a:pt x="1466417" y="50064"/>
                  <a:pt x="1649703" y="0"/>
                </a:cubicBezTo>
                <a:cubicBezTo>
                  <a:pt x="1832989" y="-50064"/>
                  <a:pt x="2104413" y="40808"/>
                  <a:pt x="2275453" y="0"/>
                </a:cubicBezTo>
                <a:cubicBezTo>
                  <a:pt x="2446493" y="-40808"/>
                  <a:pt x="2633398" y="51515"/>
                  <a:pt x="2958089" y="0"/>
                </a:cubicBezTo>
                <a:cubicBezTo>
                  <a:pt x="3282780" y="-51515"/>
                  <a:pt x="3335830" y="32516"/>
                  <a:pt x="3526952" y="0"/>
                </a:cubicBezTo>
                <a:cubicBezTo>
                  <a:pt x="3718074" y="-32516"/>
                  <a:pt x="4014384" y="35931"/>
                  <a:pt x="4209588" y="0"/>
                </a:cubicBezTo>
                <a:cubicBezTo>
                  <a:pt x="4404792" y="-35931"/>
                  <a:pt x="4573495" y="44287"/>
                  <a:pt x="4892224" y="0"/>
                </a:cubicBezTo>
                <a:cubicBezTo>
                  <a:pt x="5210953" y="-44287"/>
                  <a:pt x="5313219" y="64500"/>
                  <a:pt x="5688632" y="0"/>
                </a:cubicBezTo>
                <a:cubicBezTo>
                  <a:pt x="5732248" y="228141"/>
                  <a:pt x="5641742" y="391873"/>
                  <a:pt x="5688632" y="576064"/>
                </a:cubicBezTo>
                <a:cubicBezTo>
                  <a:pt x="5487292" y="603208"/>
                  <a:pt x="5379993" y="527052"/>
                  <a:pt x="5119769" y="576064"/>
                </a:cubicBezTo>
                <a:cubicBezTo>
                  <a:pt x="4859545" y="625076"/>
                  <a:pt x="4904163" y="562731"/>
                  <a:pt x="4721565" y="576064"/>
                </a:cubicBezTo>
                <a:cubicBezTo>
                  <a:pt x="4538967" y="589397"/>
                  <a:pt x="4397915" y="537586"/>
                  <a:pt x="4209588" y="576064"/>
                </a:cubicBezTo>
                <a:cubicBezTo>
                  <a:pt x="4021261" y="614542"/>
                  <a:pt x="3952159" y="559677"/>
                  <a:pt x="3811383" y="576064"/>
                </a:cubicBezTo>
                <a:cubicBezTo>
                  <a:pt x="3670608" y="592451"/>
                  <a:pt x="3491031" y="558823"/>
                  <a:pt x="3299407" y="576064"/>
                </a:cubicBezTo>
                <a:cubicBezTo>
                  <a:pt x="3107783" y="593305"/>
                  <a:pt x="2979519" y="535285"/>
                  <a:pt x="2673657" y="576064"/>
                </a:cubicBezTo>
                <a:cubicBezTo>
                  <a:pt x="2367795" y="616843"/>
                  <a:pt x="2345458" y="537566"/>
                  <a:pt x="2047908" y="576064"/>
                </a:cubicBezTo>
                <a:cubicBezTo>
                  <a:pt x="1750358" y="614562"/>
                  <a:pt x="1510548" y="531858"/>
                  <a:pt x="1365272" y="576064"/>
                </a:cubicBezTo>
                <a:cubicBezTo>
                  <a:pt x="1219996" y="620270"/>
                  <a:pt x="1074320" y="519574"/>
                  <a:pt x="853295" y="576064"/>
                </a:cubicBezTo>
                <a:cubicBezTo>
                  <a:pt x="632270" y="632554"/>
                  <a:pt x="407649" y="531257"/>
                  <a:pt x="0" y="576064"/>
                </a:cubicBezTo>
                <a:cubicBezTo>
                  <a:pt x="-7333" y="304169"/>
                  <a:pt x="11208" y="158953"/>
                  <a:pt x="0" y="0"/>
                </a:cubicBezTo>
                <a:close/>
              </a:path>
              <a:path w="5688632" h="576064" stroke="0" extrusionOk="0">
                <a:moveTo>
                  <a:pt x="0" y="0"/>
                </a:moveTo>
                <a:cubicBezTo>
                  <a:pt x="146807" y="-21256"/>
                  <a:pt x="534210" y="39943"/>
                  <a:pt x="682636" y="0"/>
                </a:cubicBezTo>
                <a:cubicBezTo>
                  <a:pt x="831062" y="-39943"/>
                  <a:pt x="923485" y="442"/>
                  <a:pt x="1080840" y="0"/>
                </a:cubicBezTo>
                <a:cubicBezTo>
                  <a:pt x="1238195" y="-442"/>
                  <a:pt x="1454313" y="54118"/>
                  <a:pt x="1649703" y="0"/>
                </a:cubicBezTo>
                <a:cubicBezTo>
                  <a:pt x="1845093" y="-54118"/>
                  <a:pt x="1913207" y="37878"/>
                  <a:pt x="2104794" y="0"/>
                </a:cubicBezTo>
                <a:cubicBezTo>
                  <a:pt x="2296381" y="-37878"/>
                  <a:pt x="2405349" y="52429"/>
                  <a:pt x="2673657" y="0"/>
                </a:cubicBezTo>
                <a:cubicBezTo>
                  <a:pt x="2941965" y="-52429"/>
                  <a:pt x="3123936" y="44447"/>
                  <a:pt x="3356293" y="0"/>
                </a:cubicBezTo>
                <a:cubicBezTo>
                  <a:pt x="3588650" y="-44447"/>
                  <a:pt x="3702725" y="8912"/>
                  <a:pt x="4038929" y="0"/>
                </a:cubicBezTo>
                <a:cubicBezTo>
                  <a:pt x="4375133" y="-8912"/>
                  <a:pt x="4447919" y="20302"/>
                  <a:pt x="4721565" y="0"/>
                </a:cubicBezTo>
                <a:cubicBezTo>
                  <a:pt x="4995211" y="-20302"/>
                  <a:pt x="5351324" y="115784"/>
                  <a:pt x="5688632" y="0"/>
                </a:cubicBezTo>
                <a:cubicBezTo>
                  <a:pt x="5755480" y="248113"/>
                  <a:pt x="5646875" y="459506"/>
                  <a:pt x="5688632" y="576064"/>
                </a:cubicBezTo>
                <a:cubicBezTo>
                  <a:pt x="5370695" y="616900"/>
                  <a:pt x="5260495" y="556604"/>
                  <a:pt x="5005996" y="576064"/>
                </a:cubicBezTo>
                <a:cubicBezTo>
                  <a:pt x="4751497" y="595524"/>
                  <a:pt x="4719319" y="549211"/>
                  <a:pt x="4437133" y="576064"/>
                </a:cubicBezTo>
                <a:cubicBezTo>
                  <a:pt x="4154947" y="602917"/>
                  <a:pt x="4003491" y="570836"/>
                  <a:pt x="3868270" y="576064"/>
                </a:cubicBezTo>
                <a:cubicBezTo>
                  <a:pt x="3733049" y="581292"/>
                  <a:pt x="3601438" y="551658"/>
                  <a:pt x="3413179" y="576064"/>
                </a:cubicBezTo>
                <a:cubicBezTo>
                  <a:pt x="3224920" y="600470"/>
                  <a:pt x="3117995" y="571114"/>
                  <a:pt x="3014975" y="576064"/>
                </a:cubicBezTo>
                <a:cubicBezTo>
                  <a:pt x="2911955" y="581014"/>
                  <a:pt x="2746313" y="571601"/>
                  <a:pt x="2616771" y="576064"/>
                </a:cubicBezTo>
                <a:cubicBezTo>
                  <a:pt x="2487229" y="580527"/>
                  <a:pt x="2152475" y="539092"/>
                  <a:pt x="1991021" y="576064"/>
                </a:cubicBezTo>
                <a:cubicBezTo>
                  <a:pt x="1829567" y="613036"/>
                  <a:pt x="1565146" y="557303"/>
                  <a:pt x="1365272" y="576064"/>
                </a:cubicBezTo>
                <a:cubicBezTo>
                  <a:pt x="1165398" y="594825"/>
                  <a:pt x="901410" y="574912"/>
                  <a:pt x="682636" y="576064"/>
                </a:cubicBezTo>
                <a:cubicBezTo>
                  <a:pt x="463862" y="577216"/>
                  <a:pt x="276687" y="503384"/>
                  <a:pt x="0" y="576064"/>
                </a:cubicBezTo>
                <a:cubicBezTo>
                  <a:pt x="-7679" y="435549"/>
                  <a:pt x="59026" y="239660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77493948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fr-FR" sz="3200" dirty="0"/>
              <a:t> Place à un peu de pratique 2/3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9E3974F-69E9-479F-9231-9B668D4FAD1B}"/>
              </a:ext>
            </a:extLst>
          </p:cNvPr>
          <p:cNvSpPr/>
          <p:nvPr/>
        </p:nvSpPr>
        <p:spPr>
          <a:xfrm>
            <a:off x="911424" y="1268760"/>
            <a:ext cx="11017224" cy="51125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Faire des groupes de 2 (ou 3 si les participants sont impairs) pour la suite des exercices.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Trouver le plus de secteurs d’activités (métiers) où GIT peut être utilisé.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Trouver quelque nom de Clients (software) Git en interface graphique.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L’un des membres du groupe crée un nouveau dépôt sur </a:t>
            </a:r>
            <a:r>
              <a:rPr lang="fr-FR" dirty="0" err="1">
                <a:solidFill>
                  <a:schemeClr val="tx1"/>
                </a:solidFill>
              </a:rPr>
              <a:t>github</a:t>
            </a:r>
            <a:r>
              <a:rPr lang="fr-FR" dirty="0">
                <a:solidFill>
                  <a:schemeClr val="tx1"/>
                </a:solidFill>
              </a:rPr>
              <a:t> toujours en privé mais avec l’option du fichier README.md. Puis invitez les autres membres du groupe (Pour ce faire, aller dans les Settings du repository puis Manage </a:t>
            </a:r>
            <a:r>
              <a:rPr lang="fr-FR" dirty="0" err="1">
                <a:solidFill>
                  <a:schemeClr val="tx1"/>
                </a:solidFill>
              </a:rPr>
              <a:t>access</a:t>
            </a:r>
            <a:r>
              <a:rPr lang="fr-FR" dirty="0">
                <a:solidFill>
                  <a:schemeClr val="tx1"/>
                </a:solidFill>
              </a:rPr>
              <a:t> puis Invite a </a:t>
            </a:r>
            <a:r>
              <a:rPr lang="fr-FR" dirty="0" err="1">
                <a:solidFill>
                  <a:schemeClr val="tx1"/>
                </a:solidFill>
              </a:rPr>
              <a:t>collaborator</a:t>
            </a:r>
            <a:r>
              <a:rPr lang="fr-FR" dirty="0">
                <a:solidFill>
                  <a:schemeClr val="tx1"/>
                </a:solidFill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Tous les membres du groupe clone le projet en local.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Un seul des membres ajoute un fichier index.html avec une structure minimal (balise html, </a:t>
            </a:r>
            <a:r>
              <a:rPr lang="fr-FR" dirty="0" err="1">
                <a:solidFill>
                  <a:schemeClr val="tx1"/>
                </a:solidFill>
              </a:rPr>
              <a:t>head</a:t>
            </a:r>
            <a:r>
              <a:rPr lang="fr-FR" dirty="0">
                <a:solidFill>
                  <a:schemeClr val="tx1"/>
                </a:solidFill>
              </a:rPr>
              <a:t> et body) et le push.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Les autres pull les modifications et vérifient visuellement qu’ils ont bien la dernier version du dépôt distant.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Dans le fichier index.html et en partant du principe que vous êtes seulement deux (si il y un 3</a:t>
            </a:r>
            <a:r>
              <a:rPr lang="fr-FR" baseline="30000" dirty="0">
                <a:solidFill>
                  <a:schemeClr val="tx1"/>
                </a:solidFill>
              </a:rPr>
              <a:t>ème</a:t>
            </a:r>
            <a:r>
              <a:rPr lang="fr-FR" dirty="0">
                <a:solidFill>
                  <a:schemeClr val="tx1"/>
                </a:solidFill>
              </a:rPr>
              <a:t>, il/elle observe), l’un ajoute une balise « p » contenant un texte dans le « body » et l’autre ajoute une balise « </a:t>
            </a:r>
            <a:r>
              <a:rPr lang="fr-FR" dirty="0" err="1">
                <a:solidFill>
                  <a:schemeClr val="tx1"/>
                </a:solidFill>
              </a:rPr>
              <a:t>meta</a:t>
            </a:r>
            <a:r>
              <a:rPr lang="fr-FR" dirty="0">
                <a:solidFill>
                  <a:schemeClr val="tx1"/>
                </a:solidFill>
              </a:rPr>
              <a:t> » dans le « </a:t>
            </a:r>
            <a:r>
              <a:rPr lang="fr-FR" dirty="0" err="1">
                <a:solidFill>
                  <a:schemeClr val="tx1"/>
                </a:solidFill>
              </a:rPr>
              <a:t>head</a:t>
            </a:r>
            <a:r>
              <a:rPr lang="fr-FR" dirty="0">
                <a:solidFill>
                  <a:schemeClr val="tx1"/>
                </a:solidFill>
              </a:rPr>
              <a:t> ». Que l’un des membre push les modifications </a:t>
            </a:r>
          </a:p>
        </p:txBody>
      </p:sp>
    </p:spTree>
    <p:extLst>
      <p:ext uri="{BB962C8B-B14F-4D97-AF65-F5344CB8AC3E}">
        <p14:creationId xmlns:p14="http://schemas.microsoft.com/office/powerpoint/2010/main" val="408259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332656"/>
            <a:ext cx="5688632" cy="576064"/>
          </a:xfrm>
          <a:custGeom>
            <a:avLst/>
            <a:gdLst>
              <a:gd name="connsiteX0" fmla="*/ 0 w 5688632"/>
              <a:gd name="connsiteY0" fmla="*/ 0 h 576064"/>
              <a:gd name="connsiteX1" fmla="*/ 625750 w 5688632"/>
              <a:gd name="connsiteY1" fmla="*/ 0 h 576064"/>
              <a:gd name="connsiteX2" fmla="*/ 1080840 w 5688632"/>
              <a:gd name="connsiteY2" fmla="*/ 0 h 576064"/>
              <a:gd name="connsiteX3" fmla="*/ 1649703 w 5688632"/>
              <a:gd name="connsiteY3" fmla="*/ 0 h 576064"/>
              <a:gd name="connsiteX4" fmla="*/ 2275453 w 5688632"/>
              <a:gd name="connsiteY4" fmla="*/ 0 h 576064"/>
              <a:gd name="connsiteX5" fmla="*/ 2958089 w 5688632"/>
              <a:gd name="connsiteY5" fmla="*/ 0 h 576064"/>
              <a:gd name="connsiteX6" fmla="*/ 3526952 w 5688632"/>
              <a:gd name="connsiteY6" fmla="*/ 0 h 576064"/>
              <a:gd name="connsiteX7" fmla="*/ 4209588 w 5688632"/>
              <a:gd name="connsiteY7" fmla="*/ 0 h 576064"/>
              <a:gd name="connsiteX8" fmla="*/ 4892224 w 5688632"/>
              <a:gd name="connsiteY8" fmla="*/ 0 h 576064"/>
              <a:gd name="connsiteX9" fmla="*/ 5688632 w 5688632"/>
              <a:gd name="connsiteY9" fmla="*/ 0 h 576064"/>
              <a:gd name="connsiteX10" fmla="*/ 5688632 w 5688632"/>
              <a:gd name="connsiteY10" fmla="*/ 576064 h 576064"/>
              <a:gd name="connsiteX11" fmla="*/ 5119769 w 5688632"/>
              <a:gd name="connsiteY11" fmla="*/ 576064 h 576064"/>
              <a:gd name="connsiteX12" fmla="*/ 4721565 w 5688632"/>
              <a:gd name="connsiteY12" fmla="*/ 576064 h 576064"/>
              <a:gd name="connsiteX13" fmla="*/ 4209588 w 5688632"/>
              <a:gd name="connsiteY13" fmla="*/ 576064 h 576064"/>
              <a:gd name="connsiteX14" fmla="*/ 3811383 w 5688632"/>
              <a:gd name="connsiteY14" fmla="*/ 576064 h 576064"/>
              <a:gd name="connsiteX15" fmla="*/ 3299407 w 5688632"/>
              <a:gd name="connsiteY15" fmla="*/ 576064 h 576064"/>
              <a:gd name="connsiteX16" fmla="*/ 2673657 w 5688632"/>
              <a:gd name="connsiteY16" fmla="*/ 576064 h 576064"/>
              <a:gd name="connsiteX17" fmla="*/ 2047908 w 5688632"/>
              <a:gd name="connsiteY17" fmla="*/ 576064 h 576064"/>
              <a:gd name="connsiteX18" fmla="*/ 1365272 w 5688632"/>
              <a:gd name="connsiteY18" fmla="*/ 576064 h 576064"/>
              <a:gd name="connsiteX19" fmla="*/ 853295 w 5688632"/>
              <a:gd name="connsiteY19" fmla="*/ 576064 h 576064"/>
              <a:gd name="connsiteX20" fmla="*/ 0 w 5688632"/>
              <a:gd name="connsiteY20" fmla="*/ 576064 h 576064"/>
              <a:gd name="connsiteX21" fmla="*/ 0 w 5688632"/>
              <a:gd name="connsiteY21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688632" h="576064" fill="none" extrusionOk="0">
                <a:moveTo>
                  <a:pt x="0" y="0"/>
                </a:moveTo>
                <a:cubicBezTo>
                  <a:pt x="174124" y="-40866"/>
                  <a:pt x="354856" y="11931"/>
                  <a:pt x="625750" y="0"/>
                </a:cubicBezTo>
                <a:cubicBezTo>
                  <a:pt x="896644" y="-11931"/>
                  <a:pt x="968647" y="30849"/>
                  <a:pt x="1080840" y="0"/>
                </a:cubicBezTo>
                <a:cubicBezTo>
                  <a:pt x="1193033" y="-30849"/>
                  <a:pt x="1466417" y="50064"/>
                  <a:pt x="1649703" y="0"/>
                </a:cubicBezTo>
                <a:cubicBezTo>
                  <a:pt x="1832989" y="-50064"/>
                  <a:pt x="2104413" y="40808"/>
                  <a:pt x="2275453" y="0"/>
                </a:cubicBezTo>
                <a:cubicBezTo>
                  <a:pt x="2446493" y="-40808"/>
                  <a:pt x="2633398" y="51515"/>
                  <a:pt x="2958089" y="0"/>
                </a:cubicBezTo>
                <a:cubicBezTo>
                  <a:pt x="3282780" y="-51515"/>
                  <a:pt x="3335830" y="32516"/>
                  <a:pt x="3526952" y="0"/>
                </a:cubicBezTo>
                <a:cubicBezTo>
                  <a:pt x="3718074" y="-32516"/>
                  <a:pt x="4014384" y="35931"/>
                  <a:pt x="4209588" y="0"/>
                </a:cubicBezTo>
                <a:cubicBezTo>
                  <a:pt x="4404792" y="-35931"/>
                  <a:pt x="4573495" y="44287"/>
                  <a:pt x="4892224" y="0"/>
                </a:cubicBezTo>
                <a:cubicBezTo>
                  <a:pt x="5210953" y="-44287"/>
                  <a:pt x="5313219" y="64500"/>
                  <a:pt x="5688632" y="0"/>
                </a:cubicBezTo>
                <a:cubicBezTo>
                  <a:pt x="5732248" y="228141"/>
                  <a:pt x="5641742" y="391873"/>
                  <a:pt x="5688632" y="576064"/>
                </a:cubicBezTo>
                <a:cubicBezTo>
                  <a:pt x="5487292" y="603208"/>
                  <a:pt x="5379993" y="527052"/>
                  <a:pt x="5119769" y="576064"/>
                </a:cubicBezTo>
                <a:cubicBezTo>
                  <a:pt x="4859545" y="625076"/>
                  <a:pt x="4904163" y="562731"/>
                  <a:pt x="4721565" y="576064"/>
                </a:cubicBezTo>
                <a:cubicBezTo>
                  <a:pt x="4538967" y="589397"/>
                  <a:pt x="4397915" y="537586"/>
                  <a:pt x="4209588" y="576064"/>
                </a:cubicBezTo>
                <a:cubicBezTo>
                  <a:pt x="4021261" y="614542"/>
                  <a:pt x="3952159" y="559677"/>
                  <a:pt x="3811383" y="576064"/>
                </a:cubicBezTo>
                <a:cubicBezTo>
                  <a:pt x="3670608" y="592451"/>
                  <a:pt x="3491031" y="558823"/>
                  <a:pt x="3299407" y="576064"/>
                </a:cubicBezTo>
                <a:cubicBezTo>
                  <a:pt x="3107783" y="593305"/>
                  <a:pt x="2979519" y="535285"/>
                  <a:pt x="2673657" y="576064"/>
                </a:cubicBezTo>
                <a:cubicBezTo>
                  <a:pt x="2367795" y="616843"/>
                  <a:pt x="2345458" y="537566"/>
                  <a:pt x="2047908" y="576064"/>
                </a:cubicBezTo>
                <a:cubicBezTo>
                  <a:pt x="1750358" y="614562"/>
                  <a:pt x="1510548" y="531858"/>
                  <a:pt x="1365272" y="576064"/>
                </a:cubicBezTo>
                <a:cubicBezTo>
                  <a:pt x="1219996" y="620270"/>
                  <a:pt x="1074320" y="519574"/>
                  <a:pt x="853295" y="576064"/>
                </a:cubicBezTo>
                <a:cubicBezTo>
                  <a:pt x="632270" y="632554"/>
                  <a:pt x="407649" y="531257"/>
                  <a:pt x="0" y="576064"/>
                </a:cubicBezTo>
                <a:cubicBezTo>
                  <a:pt x="-7333" y="304169"/>
                  <a:pt x="11208" y="158953"/>
                  <a:pt x="0" y="0"/>
                </a:cubicBezTo>
                <a:close/>
              </a:path>
              <a:path w="5688632" h="576064" stroke="0" extrusionOk="0">
                <a:moveTo>
                  <a:pt x="0" y="0"/>
                </a:moveTo>
                <a:cubicBezTo>
                  <a:pt x="146807" y="-21256"/>
                  <a:pt x="534210" y="39943"/>
                  <a:pt x="682636" y="0"/>
                </a:cubicBezTo>
                <a:cubicBezTo>
                  <a:pt x="831062" y="-39943"/>
                  <a:pt x="923485" y="442"/>
                  <a:pt x="1080840" y="0"/>
                </a:cubicBezTo>
                <a:cubicBezTo>
                  <a:pt x="1238195" y="-442"/>
                  <a:pt x="1454313" y="54118"/>
                  <a:pt x="1649703" y="0"/>
                </a:cubicBezTo>
                <a:cubicBezTo>
                  <a:pt x="1845093" y="-54118"/>
                  <a:pt x="1913207" y="37878"/>
                  <a:pt x="2104794" y="0"/>
                </a:cubicBezTo>
                <a:cubicBezTo>
                  <a:pt x="2296381" y="-37878"/>
                  <a:pt x="2405349" y="52429"/>
                  <a:pt x="2673657" y="0"/>
                </a:cubicBezTo>
                <a:cubicBezTo>
                  <a:pt x="2941965" y="-52429"/>
                  <a:pt x="3123936" y="44447"/>
                  <a:pt x="3356293" y="0"/>
                </a:cubicBezTo>
                <a:cubicBezTo>
                  <a:pt x="3588650" y="-44447"/>
                  <a:pt x="3702725" y="8912"/>
                  <a:pt x="4038929" y="0"/>
                </a:cubicBezTo>
                <a:cubicBezTo>
                  <a:pt x="4375133" y="-8912"/>
                  <a:pt x="4447919" y="20302"/>
                  <a:pt x="4721565" y="0"/>
                </a:cubicBezTo>
                <a:cubicBezTo>
                  <a:pt x="4995211" y="-20302"/>
                  <a:pt x="5351324" y="115784"/>
                  <a:pt x="5688632" y="0"/>
                </a:cubicBezTo>
                <a:cubicBezTo>
                  <a:pt x="5755480" y="248113"/>
                  <a:pt x="5646875" y="459506"/>
                  <a:pt x="5688632" y="576064"/>
                </a:cubicBezTo>
                <a:cubicBezTo>
                  <a:pt x="5370695" y="616900"/>
                  <a:pt x="5260495" y="556604"/>
                  <a:pt x="5005996" y="576064"/>
                </a:cubicBezTo>
                <a:cubicBezTo>
                  <a:pt x="4751497" y="595524"/>
                  <a:pt x="4719319" y="549211"/>
                  <a:pt x="4437133" y="576064"/>
                </a:cubicBezTo>
                <a:cubicBezTo>
                  <a:pt x="4154947" y="602917"/>
                  <a:pt x="4003491" y="570836"/>
                  <a:pt x="3868270" y="576064"/>
                </a:cubicBezTo>
                <a:cubicBezTo>
                  <a:pt x="3733049" y="581292"/>
                  <a:pt x="3601438" y="551658"/>
                  <a:pt x="3413179" y="576064"/>
                </a:cubicBezTo>
                <a:cubicBezTo>
                  <a:pt x="3224920" y="600470"/>
                  <a:pt x="3117995" y="571114"/>
                  <a:pt x="3014975" y="576064"/>
                </a:cubicBezTo>
                <a:cubicBezTo>
                  <a:pt x="2911955" y="581014"/>
                  <a:pt x="2746313" y="571601"/>
                  <a:pt x="2616771" y="576064"/>
                </a:cubicBezTo>
                <a:cubicBezTo>
                  <a:pt x="2487229" y="580527"/>
                  <a:pt x="2152475" y="539092"/>
                  <a:pt x="1991021" y="576064"/>
                </a:cubicBezTo>
                <a:cubicBezTo>
                  <a:pt x="1829567" y="613036"/>
                  <a:pt x="1565146" y="557303"/>
                  <a:pt x="1365272" y="576064"/>
                </a:cubicBezTo>
                <a:cubicBezTo>
                  <a:pt x="1165398" y="594825"/>
                  <a:pt x="901410" y="574912"/>
                  <a:pt x="682636" y="576064"/>
                </a:cubicBezTo>
                <a:cubicBezTo>
                  <a:pt x="463862" y="577216"/>
                  <a:pt x="276687" y="503384"/>
                  <a:pt x="0" y="576064"/>
                </a:cubicBezTo>
                <a:cubicBezTo>
                  <a:pt x="-7679" y="435549"/>
                  <a:pt x="59026" y="239660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77493948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fr-FR" sz="3200" dirty="0"/>
              <a:t> Place à un peu de pratique 3/3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9E3974F-69E9-479F-9231-9B668D4FAD1B}"/>
              </a:ext>
            </a:extLst>
          </p:cNvPr>
          <p:cNvSpPr/>
          <p:nvPr/>
        </p:nvSpPr>
        <p:spPr>
          <a:xfrm>
            <a:off x="911424" y="1412776"/>
            <a:ext cx="11017224" cy="46805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La suite des exercices est à faire seul ou en groupe.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Chercher et essayer de comprendre l’utilité des Branches Git.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Si vous travaillez en groupe : pour éviter des conflits git durant l’exercice n’utilisez pas le même projet/dépôt </a:t>
            </a:r>
            <a:r>
              <a:rPr lang="fr-FR" dirty="0" err="1">
                <a:solidFill>
                  <a:schemeClr val="tx1"/>
                </a:solidFill>
              </a:rPr>
              <a:t>github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En utilisant les commandes « git </a:t>
            </a:r>
            <a:r>
              <a:rPr lang="fr-FR" dirty="0" err="1">
                <a:solidFill>
                  <a:schemeClr val="tx1"/>
                </a:solidFill>
              </a:rPr>
              <a:t>branch</a:t>
            </a:r>
            <a:r>
              <a:rPr lang="fr-FR" dirty="0">
                <a:solidFill>
                  <a:schemeClr val="tx1"/>
                </a:solidFill>
              </a:rPr>
              <a:t> B_NAME » ajouter une branche « dev-master » et passer dessus avec « git checkout B_NAME ». Faites « git </a:t>
            </a:r>
            <a:r>
              <a:rPr lang="fr-FR" dirty="0" err="1">
                <a:solidFill>
                  <a:schemeClr val="tx1"/>
                </a:solidFill>
              </a:rPr>
              <a:t>branch</a:t>
            </a:r>
            <a:r>
              <a:rPr lang="fr-FR" dirty="0">
                <a:solidFill>
                  <a:schemeClr val="tx1"/>
                </a:solidFill>
              </a:rPr>
              <a:t> » pour vérifier que vous êtes sur la nouvelle branche (la branche active est colorée).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Modifier un fichier de votre nouvelle branche et pusher les modifications sur </a:t>
            </a:r>
            <a:r>
              <a:rPr lang="fr-FR" dirty="0" err="1">
                <a:solidFill>
                  <a:schemeClr val="tx1"/>
                </a:solidFill>
              </a:rPr>
              <a:t>github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Utiliser « git checkout master » pour retourné sur la branche master et remarquer que vos modifications ne sont plus là (les modifications ont été effectué sur votre autre branche).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Pour synchroniser les branches : placez-vous sur la branche à synchroniser (« en retard de version ») et utiliser « git merge B_NAME » (où B_NAME est le nom de la branche en avance, « dev-master » dans notre cas).</a:t>
            </a:r>
          </a:p>
        </p:txBody>
      </p:sp>
    </p:spTree>
    <p:extLst>
      <p:ext uri="{BB962C8B-B14F-4D97-AF65-F5344CB8AC3E}">
        <p14:creationId xmlns:p14="http://schemas.microsoft.com/office/powerpoint/2010/main" val="3747436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7" name="Picture 423" descr="Bande de broches de connexion de fi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4" b="786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298010" y="4333009"/>
            <a:ext cx="5268177" cy="1086237"/>
          </a:xfrm>
        </p:spPr>
        <p:txBody>
          <a:bodyPr>
            <a:normAutofit/>
          </a:bodyPr>
          <a:lstStyle/>
          <a:p>
            <a:pPr algn="l"/>
            <a:r>
              <a:rPr lang="fr-FR" sz="3600" b="1" dirty="0">
                <a:solidFill>
                  <a:srgbClr val="FFFFFF"/>
                </a:solidFill>
              </a:rPr>
              <a:t>Git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298010" y="5419246"/>
            <a:ext cx="5268177" cy="531866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fr-FR" sz="1600" dirty="0">
                <a:solidFill>
                  <a:schemeClr val="bg1"/>
                </a:solidFill>
              </a:rPr>
              <a:t>Aller plus loin</a:t>
            </a: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fr-FR" sz="1600" dirty="0">
                <a:solidFill>
                  <a:schemeClr val="bg1"/>
                </a:solidFill>
              </a:rPr>
              <a:t>Fin du module</a:t>
            </a: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503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81916"/>
            <a:ext cx="9601200" cy="778932"/>
          </a:xfrm>
          <a:custGeom>
            <a:avLst/>
            <a:gdLst>
              <a:gd name="connsiteX0" fmla="*/ 0 w 5400600"/>
              <a:gd name="connsiteY0" fmla="*/ 0 h 576064"/>
              <a:gd name="connsiteX1" fmla="*/ 594066 w 5400600"/>
              <a:gd name="connsiteY1" fmla="*/ 0 h 576064"/>
              <a:gd name="connsiteX2" fmla="*/ 1026114 w 5400600"/>
              <a:gd name="connsiteY2" fmla="*/ 0 h 576064"/>
              <a:gd name="connsiteX3" fmla="*/ 1566174 w 5400600"/>
              <a:gd name="connsiteY3" fmla="*/ 0 h 576064"/>
              <a:gd name="connsiteX4" fmla="*/ 2160240 w 5400600"/>
              <a:gd name="connsiteY4" fmla="*/ 0 h 576064"/>
              <a:gd name="connsiteX5" fmla="*/ 2808312 w 5400600"/>
              <a:gd name="connsiteY5" fmla="*/ 0 h 576064"/>
              <a:gd name="connsiteX6" fmla="*/ 3348372 w 5400600"/>
              <a:gd name="connsiteY6" fmla="*/ 0 h 576064"/>
              <a:gd name="connsiteX7" fmla="*/ 3996444 w 5400600"/>
              <a:gd name="connsiteY7" fmla="*/ 0 h 576064"/>
              <a:gd name="connsiteX8" fmla="*/ 4644516 w 5400600"/>
              <a:gd name="connsiteY8" fmla="*/ 0 h 576064"/>
              <a:gd name="connsiteX9" fmla="*/ 5400600 w 5400600"/>
              <a:gd name="connsiteY9" fmla="*/ 0 h 576064"/>
              <a:gd name="connsiteX10" fmla="*/ 5400600 w 5400600"/>
              <a:gd name="connsiteY10" fmla="*/ 576064 h 576064"/>
              <a:gd name="connsiteX11" fmla="*/ 4860540 w 5400600"/>
              <a:gd name="connsiteY11" fmla="*/ 576064 h 576064"/>
              <a:gd name="connsiteX12" fmla="*/ 4482498 w 5400600"/>
              <a:gd name="connsiteY12" fmla="*/ 576064 h 576064"/>
              <a:gd name="connsiteX13" fmla="*/ 3996444 w 5400600"/>
              <a:gd name="connsiteY13" fmla="*/ 576064 h 576064"/>
              <a:gd name="connsiteX14" fmla="*/ 3618402 w 5400600"/>
              <a:gd name="connsiteY14" fmla="*/ 576064 h 576064"/>
              <a:gd name="connsiteX15" fmla="*/ 3132348 w 5400600"/>
              <a:gd name="connsiteY15" fmla="*/ 576064 h 576064"/>
              <a:gd name="connsiteX16" fmla="*/ 2538282 w 5400600"/>
              <a:gd name="connsiteY16" fmla="*/ 576064 h 576064"/>
              <a:gd name="connsiteX17" fmla="*/ 1944216 w 5400600"/>
              <a:gd name="connsiteY17" fmla="*/ 576064 h 576064"/>
              <a:gd name="connsiteX18" fmla="*/ 1296144 w 5400600"/>
              <a:gd name="connsiteY18" fmla="*/ 576064 h 576064"/>
              <a:gd name="connsiteX19" fmla="*/ 810090 w 5400600"/>
              <a:gd name="connsiteY19" fmla="*/ 576064 h 576064"/>
              <a:gd name="connsiteX20" fmla="*/ 0 w 5400600"/>
              <a:gd name="connsiteY20" fmla="*/ 576064 h 576064"/>
              <a:gd name="connsiteX21" fmla="*/ 0 w 5400600"/>
              <a:gd name="connsiteY21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400600" h="576064" fill="none" extrusionOk="0">
                <a:moveTo>
                  <a:pt x="0" y="0"/>
                </a:moveTo>
                <a:cubicBezTo>
                  <a:pt x="124040" y="-20322"/>
                  <a:pt x="344933" y="45574"/>
                  <a:pt x="594066" y="0"/>
                </a:cubicBezTo>
                <a:cubicBezTo>
                  <a:pt x="843199" y="-45574"/>
                  <a:pt x="862875" y="49265"/>
                  <a:pt x="1026114" y="0"/>
                </a:cubicBezTo>
                <a:cubicBezTo>
                  <a:pt x="1189353" y="-49265"/>
                  <a:pt x="1410102" y="27555"/>
                  <a:pt x="1566174" y="0"/>
                </a:cubicBezTo>
                <a:cubicBezTo>
                  <a:pt x="1722246" y="-27555"/>
                  <a:pt x="1965854" y="2198"/>
                  <a:pt x="2160240" y="0"/>
                </a:cubicBezTo>
                <a:cubicBezTo>
                  <a:pt x="2354626" y="-2198"/>
                  <a:pt x="2581214" y="21166"/>
                  <a:pt x="2808312" y="0"/>
                </a:cubicBezTo>
                <a:cubicBezTo>
                  <a:pt x="3035410" y="-21166"/>
                  <a:pt x="3101020" y="43673"/>
                  <a:pt x="3348372" y="0"/>
                </a:cubicBezTo>
                <a:cubicBezTo>
                  <a:pt x="3595724" y="-43673"/>
                  <a:pt x="3735458" y="35774"/>
                  <a:pt x="3996444" y="0"/>
                </a:cubicBezTo>
                <a:cubicBezTo>
                  <a:pt x="4257430" y="-35774"/>
                  <a:pt x="4423337" y="57092"/>
                  <a:pt x="4644516" y="0"/>
                </a:cubicBezTo>
                <a:cubicBezTo>
                  <a:pt x="4865695" y="-57092"/>
                  <a:pt x="5088645" y="8850"/>
                  <a:pt x="5400600" y="0"/>
                </a:cubicBezTo>
                <a:cubicBezTo>
                  <a:pt x="5444216" y="228141"/>
                  <a:pt x="5353710" y="391873"/>
                  <a:pt x="5400600" y="576064"/>
                </a:cubicBezTo>
                <a:cubicBezTo>
                  <a:pt x="5289553" y="622678"/>
                  <a:pt x="5117001" y="552678"/>
                  <a:pt x="4860540" y="576064"/>
                </a:cubicBezTo>
                <a:cubicBezTo>
                  <a:pt x="4604079" y="599450"/>
                  <a:pt x="4576926" y="556457"/>
                  <a:pt x="4482498" y="576064"/>
                </a:cubicBezTo>
                <a:cubicBezTo>
                  <a:pt x="4388070" y="595671"/>
                  <a:pt x="4146607" y="533628"/>
                  <a:pt x="3996444" y="576064"/>
                </a:cubicBezTo>
                <a:cubicBezTo>
                  <a:pt x="3846281" y="618500"/>
                  <a:pt x="3708033" y="540453"/>
                  <a:pt x="3618402" y="576064"/>
                </a:cubicBezTo>
                <a:cubicBezTo>
                  <a:pt x="3528771" y="611675"/>
                  <a:pt x="3340542" y="537455"/>
                  <a:pt x="3132348" y="576064"/>
                </a:cubicBezTo>
                <a:cubicBezTo>
                  <a:pt x="2924154" y="614673"/>
                  <a:pt x="2797876" y="528007"/>
                  <a:pt x="2538282" y="576064"/>
                </a:cubicBezTo>
                <a:cubicBezTo>
                  <a:pt x="2278688" y="624121"/>
                  <a:pt x="2186191" y="538972"/>
                  <a:pt x="1944216" y="576064"/>
                </a:cubicBezTo>
                <a:cubicBezTo>
                  <a:pt x="1702241" y="613156"/>
                  <a:pt x="1481201" y="552967"/>
                  <a:pt x="1296144" y="576064"/>
                </a:cubicBezTo>
                <a:cubicBezTo>
                  <a:pt x="1111087" y="599161"/>
                  <a:pt x="1008647" y="538163"/>
                  <a:pt x="810090" y="576064"/>
                </a:cubicBezTo>
                <a:cubicBezTo>
                  <a:pt x="611533" y="613965"/>
                  <a:pt x="395759" y="559636"/>
                  <a:pt x="0" y="576064"/>
                </a:cubicBezTo>
                <a:cubicBezTo>
                  <a:pt x="-7333" y="304169"/>
                  <a:pt x="11208" y="158953"/>
                  <a:pt x="0" y="0"/>
                </a:cubicBezTo>
                <a:close/>
              </a:path>
              <a:path w="5400600" h="576064" stroke="0" extrusionOk="0">
                <a:moveTo>
                  <a:pt x="0" y="0"/>
                </a:moveTo>
                <a:cubicBezTo>
                  <a:pt x="323841" y="-58221"/>
                  <a:pt x="340619" y="23979"/>
                  <a:pt x="648072" y="0"/>
                </a:cubicBezTo>
                <a:cubicBezTo>
                  <a:pt x="955525" y="-23979"/>
                  <a:pt x="942548" y="21294"/>
                  <a:pt x="1026114" y="0"/>
                </a:cubicBezTo>
                <a:cubicBezTo>
                  <a:pt x="1109680" y="-21294"/>
                  <a:pt x="1305394" y="62682"/>
                  <a:pt x="1566174" y="0"/>
                </a:cubicBezTo>
                <a:cubicBezTo>
                  <a:pt x="1826954" y="-62682"/>
                  <a:pt x="1851292" y="40295"/>
                  <a:pt x="1998222" y="0"/>
                </a:cubicBezTo>
                <a:cubicBezTo>
                  <a:pt x="2145152" y="-40295"/>
                  <a:pt x="2310195" y="58004"/>
                  <a:pt x="2538282" y="0"/>
                </a:cubicBezTo>
                <a:cubicBezTo>
                  <a:pt x="2766369" y="-58004"/>
                  <a:pt x="2950431" y="39512"/>
                  <a:pt x="3186354" y="0"/>
                </a:cubicBezTo>
                <a:cubicBezTo>
                  <a:pt x="3422277" y="-39512"/>
                  <a:pt x="3696956" y="17717"/>
                  <a:pt x="3834426" y="0"/>
                </a:cubicBezTo>
                <a:cubicBezTo>
                  <a:pt x="3971896" y="-17717"/>
                  <a:pt x="4166477" y="14414"/>
                  <a:pt x="4482498" y="0"/>
                </a:cubicBezTo>
                <a:cubicBezTo>
                  <a:pt x="4798519" y="-14414"/>
                  <a:pt x="4976456" y="53946"/>
                  <a:pt x="5400600" y="0"/>
                </a:cubicBezTo>
                <a:cubicBezTo>
                  <a:pt x="5467448" y="248113"/>
                  <a:pt x="5358843" y="459506"/>
                  <a:pt x="5400600" y="576064"/>
                </a:cubicBezTo>
                <a:cubicBezTo>
                  <a:pt x="5102647" y="618685"/>
                  <a:pt x="4906823" y="522025"/>
                  <a:pt x="4752528" y="576064"/>
                </a:cubicBezTo>
                <a:cubicBezTo>
                  <a:pt x="4598233" y="630103"/>
                  <a:pt x="4443455" y="514261"/>
                  <a:pt x="4212468" y="576064"/>
                </a:cubicBezTo>
                <a:cubicBezTo>
                  <a:pt x="3981481" y="637867"/>
                  <a:pt x="3863740" y="535087"/>
                  <a:pt x="3672408" y="576064"/>
                </a:cubicBezTo>
                <a:cubicBezTo>
                  <a:pt x="3481076" y="617041"/>
                  <a:pt x="3425092" y="532186"/>
                  <a:pt x="3240360" y="576064"/>
                </a:cubicBezTo>
                <a:cubicBezTo>
                  <a:pt x="3055628" y="619942"/>
                  <a:pt x="3037071" y="562492"/>
                  <a:pt x="2862318" y="576064"/>
                </a:cubicBezTo>
                <a:cubicBezTo>
                  <a:pt x="2687565" y="589636"/>
                  <a:pt x="2583387" y="539962"/>
                  <a:pt x="2484276" y="576064"/>
                </a:cubicBezTo>
                <a:cubicBezTo>
                  <a:pt x="2385165" y="612166"/>
                  <a:pt x="2082355" y="561364"/>
                  <a:pt x="1890210" y="576064"/>
                </a:cubicBezTo>
                <a:cubicBezTo>
                  <a:pt x="1698065" y="590764"/>
                  <a:pt x="1466616" y="540903"/>
                  <a:pt x="1296144" y="576064"/>
                </a:cubicBezTo>
                <a:cubicBezTo>
                  <a:pt x="1125672" y="611225"/>
                  <a:pt x="836705" y="498475"/>
                  <a:pt x="648072" y="576064"/>
                </a:cubicBezTo>
                <a:cubicBezTo>
                  <a:pt x="459439" y="653653"/>
                  <a:pt x="194700" y="530258"/>
                  <a:pt x="0" y="576064"/>
                </a:cubicBezTo>
                <a:cubicBezTo>
                  <a:pt x="-7679" y="435549"/>
                  <a:pt x="59026" y="239660"/>
                  <a:pt x="0" y="0"/>
                </a:cubicBezTo>
                <a:close/>
              </a:path>
            </a:pathLst>
          </a:cu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 Dans ce module</a:t>
            </a:r>
          </a:p>
        </p:txBody>
      </p:sp>
      <p:sp>
        <p:nvSpPr>
          <p:cNvPr id="10" name="ZoneTexte 4">
            <a:extLst>
              <a:ext uri="{FF2B5EF4-FFF2-40B4-BE49-F238E27FC236}">
                <a16:creationId xmlns:a16="http://schemas.microsoft.com/office/drawing/2014/main" id="{C4B91CC3-5FA3-4B32-A8ED-B9E63E2F70CA}"/>
              </a:ext>
            </a:extLst>
          </p:cNvPr>
          <p:cNvSpPr txBox="1"/>
          <p:nvPr/>
        </p:nvSpPr>
        <p:spPr>
          <a:xfrm>
            <a:off x="1981200" y="2221841"/>
            <a:ext cx="9601200" cy="42314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2"/>
                </a:solidFill>
              </a:rPr>
              <a:t>Gitignore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endParaRPr lang="fr-FR" sz="2400" dirty="0">
              <a:solidFill>
                <a:schemeClr val="tx2"/>
              </a:solidFill>
            </a:endParaRP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2"/>
                </a:solidFill>
              </a:rPr>
              <a:t>Branches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endParaRPr lang="fr-FR" sz="2400" dirty="0">
              <a:solidFill>
                <a:schemeClr val="tx2"/>
              </a:solidFill>
            </a:endParaRP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2"/>
                </a:solidFill>
              </a:rPr>
              <a:t>Merge de branches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endParaRPr lang="fr-FR" sz="2400" dirty="0">
              <a:solidFill>
                <a:schemeClr val="tx2"/>
              </a:solidFill>
            </a:endParaRP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2"/>
                </a:solidFill>
              </a:rPr>
              <a:t>Résolution de conflit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endParaRPr lang="fr-FR" sz="2400" dirty="0">
              <a:solidFill>
                <a:schemeClr val="tx2"/>
              </a:solidFill>
            </a:endParaRP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2"/>
                </a:solidFill>
              </a:rPr>
              <a:t>Annulation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endParaRPr lang="fr-FR" sz="2400" dirty="0">
              <a:solidFill>
                <a:schemeClr val="tx2"/>
              </a:solidFill>
            </a:endParaRP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2"/>
                </a:solidFill>
              </a:rPr>
              <a:t>Restauration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endParaRPr lang="fr-FR" sz="2400" dirty="0">
              <a:solidFill>
                <a:schemeClr val="tx2"/>
              </a:solidFill>
            </a:endParaRP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2"/>
                </a:solidFill>
              </a:rPr>
              <a:t>Pratiques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endParaRPr lang="fr-FR" sz="2400" dirty="0">
              <a:solidFill>
                <a:schemeClr val="tx2"/>
              </a:solidFill>
            </a:endParaRP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endParaRPr lang="fr-FR" dirty="0">
              <a:solidFill>
                <a:schemeClr val="tx2"/>
              </a:solidFill>
            </a:endParaRPr>
          </a:p>
          <a:p>
            <a:pPr marL="384048" lvl="1" indent="-384048" defTabSz="914400">
              <a:lnSpc>
                <a:spcPct val="94000"/>
              </a:lnSpc>
              <a:spcAft>
                <a:spcPts val="200"/>
              </a:spcAft>
              <a:buSzPct val="75000"/>
              <a:buFont typeface="Franklin Gothic Book" panose="020B0503020102020204" pitchFamily="34" charset="0"/>
            </a:pPr>
            <a:endParaRPr lang="fr-FR" dirty="0">
              <a:solidFill>
                <a:schemeClr val="tx2"/>
              </a:solidFill>
            </a:endParaRPr>
          </a:p>
          <a:p>
            <a:pPr marL="384048" lvl="1" indent="-384048" defTabSz="914400">
              <a:lnSpc>
                <a:spcPct val="94000"/>
              </a:lnSpc>
              <a:spcAft>
                <a:spcPts val="200"/>
              </a:spcAft>
              <a:buSzPct val="75000"/>
              <a:buFont typeface="Franklin Gothic Book" panose="020B0503020102020204" pitchFamily="34" charset="0"/>
              <a:buChar char="Ø"/>
            </a:pPr>
            <a:endParaRPr lang="fr-FR" dirty="0">
              <a:solidFill>
                <a:schemeClr val="tx2"/>
              </a:solidFill>
            </a:endParaRPr>
          </a:p>
          <a:p>
            <a:pPr marL="384048" lvl="1" indent="-384048" defTabSz="914400">
              <a:lnSpc>
                <a:spcPct val="94000"/>
              </a:lnSpc>
              <a:spcAft>
                <a:spcPts val="200"/>
              </a:spcAft>
              <a:buSzPct val="75000"/>
              <a:buFont typeface="Franklin Gothic Book" panose="020B0503020102020204" pitchFamily="34" charset="0"/>
            </a:pP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494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5" y="332656"/>
            <a:ext cx="1944217" cy="504056"/>
          </a:xfrm>
          <a:custGeom>
            <a:avLst/>
            <a:gdLst>
              <a:gd name="connsiteX0" fmla="*/ 0 w 1944217"/>
              <a:gd name="connsiteY0" fmla="*/ 0 h 504056"/>
              <a:gd name="connsiteX1" fmla="*/ 524939 w 1944217"/>
              <a:gd name="connsiteY1" fmla="*/ 0 h 504056"/>
              <a:gd name="connsiteX2" fmla="*/ 972109 w 1944217"/>
              <a:gd name="connsiteY2" fmla="*/ 0 h 504056"/>
              <a:gd name="connsiteX3" fmla="*/ 1399836 w 1944217"/>
              <a:gd name="connsiteY3" fmla="*/ 0 h 504056"/>
              <a:gd name="connsiteX4" fmla="*/ 1944217 w 1944217"/>
              <a:gd name="connsiteY4" fmla="*/ 0 h 504056"/>
              <a:gd name="connsiteX5" fmla="*/ 1944217 w 1944217"/>
              <a:gd name="connsiteY5" fmla="*/ 504056 h 504056"/>
              <a:gd name="connsiteX6" fmla="*/ 1438721 w 1944217"/>
              <a:gd name="connsiteY6" fmla="*/ 504056 h 504056"/>
              <a:gd name="connsiteX7" fmla="*/ 933224 w 1944217"/>
              <a:gd name="connsiteY7" fmla="*/ 504056 h 504056"/>
              <a:gd name="connsiteX8" fmla="*/ 427728 w 1944217"/>
              <a:gd name="connsiteY8" fmla="*/ 504056 h 504056"/>
              <a:gd name="connsiteX9" fmla="*/ 0 w 1944217"/>
              <a:gd name="connsiteY9" fmla="*/ 504056 h 504056"/>
              <a:gd name="connsiteX10" fmla="*/ 0 w 1944217"/>
              <a:gd name="connsiteY10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44217" h="504056" fill="none" extrusionOk="0">
                <a:moveTo>
                  <a:pt x="0" y="0"/>
                </a:moveTo>
                <a:cubicBezTo>
                  <a:pt x="251842" y="-37137"/>
                  <a:pt x="403968" y="56897"/>
                  <a:pt x="524939" y="0"/>
                </a:cubicBezTo>
                <a:cubicBezTo>
                  <a:pt x="645910" y="-56897"/>
                  <a:pt x="769758" y="7290"/>
                  <a:pt x="972109" y="0"/>
                </a:cubicBezTo>
                <a:cubicBezTo>
                  <a:pt x="1174460" y="-7290"/>
                  <a:pt x="1224836" y="39876"/>
                  <a:pt x="1399836" y="0"/>
                </a:cubicBezTo>
                <a:cubicBezTo>
                  <a:pt x="1574836" y="-39876"/>
                  <a:pt x="1834544" y="43486"/>
                  <a:pt x="1944217" y="0"/>
                </a:cubicBezTo>
                <a:cubicBezTo>
                  <a:pt x="1945394" y="125687"/>
                  <a:pt x="1910075" y="317053"/>
                  <a:pt x="1944217" y="504056"/>
                </a:cubicBezTo>
                <a:cubicBezTo>
                  <a:pt x="1740429" y="539394"/>
                  <a:pt x="1548533" y="479369"/>
                  <a:pt x="1438721" y="504056"/>
                </a:cubicBezTo>
                <a:cubicBezTo>
                  <a:pt x="1328909" y="528743"/>
                  <a:pt x="1121089" y="491664"/>
                  <a:pt x="933224" y="504056"/>
                </a:cubicBezTo>
                <a:cubicBezTo>
                  <a:pt x="745359" y="516448"/>
                  <a:pt x="649558" y="470181"/>
                  <a:pt x="427728" y="504056"/>
                </a:cubicBezTo>
                <a:cubicBezTo>
                  <a:pt x="205898" y="537931"/>
                  <a:pt x="115136" y="463940"/>
                  <a:pt x="0" y="504056"/>
                </a:cubicBezTo>
                <a:cubicBezTo>
                  <a:pt x="-24642" y="287513"/>
                  <a:pt x="6690" y="136339"/>
                  <a:pt x="0" y="0"/>
                </a:cubicBezTo>
                <a:close/>
              </a:path>
              <a:path w="1944217" h="504056" stroke="0" extrusionOk="0">
                <a:moveTo>
                  <a:pt x="0" y="0"/>
                </a:moveTo>
                <a:cubicBezTo>
                  <a:pt x="174245" y="-47791"/>
                  <a:pt x="351812" y="19740"/>
                  <a:pt x="524939" y="0"/>
                </a:cubicBezTo>
                <a:cubicBezTo>
                  <a:pt x="698066" y="-19740"/>
                  <a:pt x="756983" y="6748"/>
                  <a:pt x="952666" y="0"/>
                </a:cubicBezTo>
                <a:cubicBezTo>
                  <a:pt x="1148349" y="-6748"/>
                  <a:pt x="1212793" y="50695"/>
                  <a:pt x="1438721" y="0"/>
                </a:cubicBezTo>
                <a:cubicBezTo>
                  <a:pt x="1664649" y="-50695"/>
                  <a:pt x="1726315" y="581"/>
                  <a:pt x="1944217" y="0"/>
                </a:cubicBezTo>
                <a:cubicBezTo>
                  <a:pt x="1959661" y="238463"/>
                  <a:pt x="1894947" y="395801"/>
                  <a:pt x="1944217" y="504056"/>
                </a:cubicBezTo>
                <a:cubicBezTo>
                  <a:pt x="1755488" y="549080"/>
                  <a:pt x="1659504" y="488388"/>
                  <a:pt x="1458163" y="504056"/>
                </a:cubicBezTo>
                <a:cubicBezTo>
                  <a:pt x="1256822" y="519724"/>
                  <a:pt x="1210396" y="487692"/>
                  <a:pt x="1010993" y="504056"/>
                </a:cubicBezTo>
                <a:cubicBezTo>
                  <a:pt x="811590" y="520420"/>
                  <a:pt x="740429" y="450031"/>
                  <a:pt x="486054" y="504056"/>
                </a:cubicBezTo>
                <a:cubicBezTo>
                  <a:pt x="231679" y="558081"/>
                  <a:pt x="136438" y="501325"/>
                  <a:pt x="0" y="504056"/>
                </a:cubicBezTo>
                <a:cubicBezTo>
                  <a:pt x="-56303" y="396734"/>
                  <a:pt x="59337" y="186141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77493948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fr-FR" sz="3200" dirty="0"/>
              <a:t>Gitignore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D7DC357-2211-4691-B000-BB11BB749352}"/>
              </a:ext>
            </a:extLst>
          </p:cNvPr>
          <p:cNvSpPr txBox="1"/>
          <p:nvPr/>
        </p:nvSpPr>
        <p:spPr>
          <a:xfrm>
            <a:off x="7536160" y="1899701"/>
            <a:ext cx="432048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Les fichiers </a:t>
            </a:r>
            <a:r>
              <a:rPr lang="fr-FR" sz="2400" b="1" dirty="0"/>
              <a:t>.gitignore </a:t>
            </a:r>
            <a:r>
              <a:rPr lang="fr-FR" dirty="0"/>
              <a:t>servent à indiquer ce que GIT doit ignorer.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On peut ignorer un fichier précis, un ensemble de fichiers, un dossier (et son contenu), 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On peut aussi inclure un fichier ou dossier dans un dossier parent ignoré.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Les chemin d'accès d'un gitignore début à l'emplacement de celui-ci.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Il est préférable d'ajouter des .gitignore pour les sous-dossier avec du contenu temporaire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96A7AE4-C0D7-4977-B31E-AE70826E87FE}"/>
              </a:ext>
            </a:extLst>
          </p:cNvPr>
          <p:cNvSpPr txBox="1"/>
          <p:nvPr/>
        </p:nvSpPr>
        <p:spPr>
          <a:xfrm>
            <a:off x="1055440" y="1268760"/>
            <a:ext cx="6120680" cy="47705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MY COMMENTAIRE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Ignore le fichier "/secret.php"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secret.php</a:t>
            </a:r>
          </a:p>
          <a:p>
            <a:b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Ignore le fichier "/config/secret.php"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config/secret.php</a:t>
            </a:r>
          </a:p>
          <a:p>
            <a:b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Ignore le dossier et son contenu "/config/"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config/</a:t>
            </a:r>
          </a:p>
          <a:p>
            <a:b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Ignore tous les fichiers finissant par .secret.php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*.secret.php</a:t>
            </a:r>
          </a:p>
          <a:p>
            <a:r>
              <a:rPr lang="fr-FR" sz="1600" noProof="1">
                <a:solidFill>
                  <a:srgbClr val="D4D4D4"/>
                </a:solidFill>
                <a:latin typeface="Consolas" panose="020B0609020204030204" pitchFamily="49" charset="0"/>
              </a:rPr>
              <a:t>*.DS_Store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Ignore le dossier et son contenu "/config/"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Sauf le fichier exemple.php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config/*</a:t>
            </a: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!config/exemple.php</a:t>
            </a:r>
          </a:p>
        </p:txBody>
      </p:sp>
    </p:spTree>
    <p:extLst>
      <p:ext uri="{BB962C8B-B14F-4D97-AF65-F5344CB8AC3E}">
        <p14:creationId xmlns:p14="http://schemas.microsoft.com/office/powerpoint/2010/main" val="15278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5" y="332656"/>
            <a:ext cx="1944217" cy="504056"/>
          </a:xfrm>
          <a:custGeom>
            <a:avLst/>
            <a:gdLst>
              <a:gd name="connsiteX0" fmla="*/ 0 w 1944217"/>
              <a:gd name="connsiteY0" fmla="*/ 0 h 504056"/>
              <a:gd name="connsiteX1" fmla="*/ 524939 w 1944217"/>
              <a:gd name="connsiteY1" fmla="*/ 0 h 504056"/>
              <a:gd name="connsiteX2" fmla="*/ 972109 w 1944217"/>
              <a:gd name="connsiteY2" fmla="*/ 0 h 504056"/>
              <a:gd name="connsiteX3" fmla="*/ 1399836 w 1944217"/>
              <a:gd name="connsiteY3" fmla="*/ 0 h 504056"/>
              <a:gd name="connsiteX4" fmla="*/ 1944217 w 1944217"/>
              <a:gd name="connsiteY4" fmla="*/ 0 h 504056"/>
              <a:gd name="connsiteX5" fmla="*/ 1944217 w 1944217"/>
              <a:gd name="connsiteY5" fmla="*/ 504056 h 504056"/>
              <a:gd name="connsiteX6" fmla="*/ 1438721 w 1944217"/>
              <a:gd name="connsiteY6" fmla="*/ 504056 h 504056"/>
              <a:gd name="connsiteX7" fmla="*/ 933224 w 1944217"/>
              <a:gd name="connsiteY7" fmla="*/ 504056 h 504056"/>
              <a:gd name="connsiteX8" fmla="*/ 427728 w 1944217"/>
              <a:gd name="connsiteY8" fmla="*/ 504056 h 504056"/>
              <a:gd name="connsiteX9" fmla="*/ 0 w 1944217"/>
              <a:gd name="connsiteY9" fmla="*/ 504056 h 504056"/>
              <a:gd name="connsiteX10" fmla="*/ 0 w 1944217"/>
              <a:gd name="connsiteY10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44217" h="504056" fill="none" extrusionOk="0">
                <a:moveTo>
                  <a:pt x="0" y="0"/>
                </a:moveTo>
                <a:cubicBezTo>
                  <a:pt x="251842" y="-37137"/>
                  <a:pt x="403968" y="56897"/>
                  <a:pt x="524939" y="0"/>
                </a:cubicBezTo>
                <a:cubicBezTo>
                  <a:pt x="645910" y="-56897"/>
                  <a:pt x="769758" y="7290"/>
                  <a:pt x="972109" y="0"/>
                </a:cubicBezTo>
                <a:cubicBezTo>
                  <a:pt x="1174460" y="-7290"/>
                  <a:pt x="1224836" y="39876"/>
                  <a:pt x="1399836" y="0"/>
                </a:cubicBezTo>
                <a:cubicBezTo>
                  <a:pt x="1574836" y="-39876"/>
                  <a:pt x="1834544" y="43486"/>
                  <a:pt x="1944217" y="0"/>
                </a:cubicBezTo>
                <a:cubicBezTo>
                  <a:pt x="1945394" y="125687"/>
                  <a:pt x="1910075" y="317053"/>
                  <a:pt x="1944217" y="504056"/>
                </a:cubicBezTo>
                <a:cubicBezTo>
                  <a:pt x="1740429" y="539394"/>
                  <a:pt x="1548533" y="479369"/>
                  <a:pt x="1438721" y="504056"/>
                </a:cubicBezTo>
                <a:cubicBezTo>
                  <a:pt x="1328909" y="528743"/>
                  <a:pt x="1121089" y="491664"/>
                  <a:pt x="933224" y="504056"/>
                </a:cubicBezTo>
                <a:cubicBezTo>
                  <a:pt x="745359" y="516448"/>
                  <a:pt x="649558" y="470181"/>
                  <a:pt x="427728" y="504056"/>
                </a:cubicBezTo>
                <a:cubicBezTo>
                  <a:pt x="205898" y="537931"/>
                  <a:pt x="115136" y="463940"/>
                  <a:pt x="0" y="504056"/>
                </a:cubicBezTo>
                <a:cubicBezTo>
                  <a:pt x="-24642" y="287513"/>
                  <a:pt x="6690" y="136339"/>
                  <a:pt x="0" y="0"/>
                </a:cubicBezTo>
                <a:close/>
              </a:path>
              <a:path w="1944217" h="504056" stroke="0" extrusionOk="0">
                <a:moveTo>
                  <a:pt x="0" y="0"/>
                </a:moveTo>
                <a:cubicBezTo>
                  <a:pt x="174245" y="-47791"/>
                  <a:pt x="351812" y="19740"/>
                  <a:pt x="524939" y="0"/>
                </a:cubicBezTo>
                <a:cubicBezTo>
                  <a:pt x="698066" y="-19740"/>
                  <a:pt x="756983" y="6748"/>
                  <a:pt x="952666" y="0"/>
                </a:cubicBezTo>
                <a:cubicBezTo>
                  <a:pt x="1148349" y="-6748"/>
                  <a:pt x="1212793" y="50695"/>
                  <a:pt x="1438721" y="0"/>
                </a:cubicBezTo>
                <a:cubicBezTo>
                  <a:pt x="1664649" y="-50695"/>
                  <a:pt x="1726315" y="581"/>
                  <a:pt x="1944217" y="0"/>
                </a:cubicBezTo>
                <a:cubicBezTo>
                  <a:pt x="1959661" y="238463"/>
                  <a:pt x="1894947" y="395801"/>
                  <a:pt x="1944217" y="504056"/>
                </a:cubicBezTo>
                <a:cubicBezTo>
                  <a:pt x="1755488" y="549080"/>
                  <a:pt x="1659504" y="488388"/>
                  <a:pt x="1458163" y="504056"/>
                </a:cubicBezTo>
                <a:cubicBezTo>
                  <a:pt x="1256822" y="519724"/>
                  <a:pt x="1210396" y="487692"/>
                  <a:pt x="1010993" y="504056"/>
                </a:cubicBezTo>
                <a:cubicBezTo>
                  <a:pt x="811590" y="520420"/>
                  <a:pt x="740429" y="450031"/>
                  <a:pt x="486054" y="504056"/>
                </a:cubicBezTo>
                <a:cubicBezTo>
                  <a:pt x="231679" y="558081"/>
                  <a:pt x="136438" y="501325"/>
                  <a:pt x="0" y="504056"/>
                </a:cubicBezTo>
                <a:cubicBezTo>
                  <a:pt x="-56303" y="396734"/>
                  <a:pt x="59337" y="186141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77493948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fr-FR" sz="3200" dirty="0"/>
              <a:t>Branches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D7DC357-2211-4691-B000-BB11BB749352}"/>
              </a:ext>
            </a:extLst>
          </p:cNvPr>
          <p:cNvSpPr txBox="1"/>
          <p:nvPr/>
        </p:nvSpPr>
        <p:spPr>
          <a:xfrm>
            <a:off x="5735960" y="837867"/>
            <a:ext cx="61926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Découper en parties (branche) un même projet GIT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Modification indépendante entre chaque branches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Fusion (merge) des branches pour créer une version unifié (ex: master)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Usage des branches :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Ø"/>
            </a:pPr>
            <a:r>
              <a:rPr lang="fr-FR" dirty="0"/>
              <a:t>Branche différentes entre collaborateur qui travail sur des fonctionnalités différentes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Ø"/>
            </a:pPr>
            <a:r>
              <a:rPr lang="fr-FR" dirty="0"/>
              <a:t>Branche par fonctionnalité à part, non liée au reste (ex: espace admin).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Ø"/>
            </a:pPr>
            <a:r>
              <a:rPr lang="fr-FR" dirty="0"/>
              <a:t>Branches pour les travaux des stagiaires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Ø"/>
            </a:pPr>
            <a:r>
              <a:rPr lang="fr-FR" dirty="0"/>
              <a:t>Branche par version, pour fixer une version ou permettre un développement de 2 versions en même temps.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Ø"/>
            </a:pPr>
            <a:r>
              <a:rPr lang="fr-FR" dirty="0"/>
              <a:t>Branches pour debug d'un problème indépendant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Ø"/>
            </a:pPr>
            <a:r>
              <a:rPr lang="fr-FR" dirty="0"/>
              <a:t>Branches de testes (considérée temporaire)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D3C252A-94EC-40AC-AA24-FEFC5ED19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636912"/>
            <a:ext cx="502550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6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5" y="332656"/>
            <a:ext cx="1872209" cy="504056"/>
          </a:xfrm>
          <a:custGeom>
            <a:avLst/>
            <a:gdLst>
              <a:gd name="connsiteX0" fmla="*/ 0 w 1872209"/>
              <a:gd name="connsiteY0" fmla="*/ 0 h 504056"/>
              <a:gd name="connsiteX1" fmla="*/ 505496 w 1872209"/>
              <a:gd name="connsiteY1" fmla="*/ 0 h 504056"/>
              <a:gd name="connsiteX2" fmla="*/ 936105 w 1872209"/>
              <a:gd name="connsiteY2" fmla="*/ 0 h 504056"/>
              <a:gd name="connsiteX3" fmla="*/ 1347990 w 1872209"/>
              <a:gd name="connsiteY3" fmla="*/ 0 h 504056"/>
              <a:gd name="connsiteX4" fmla="*/ 1872209 w 1872209"/>
              <a:gd name="connsiteY4" fmla="*/ 0 h 504056"/>
              <a:gd name="connsiteX5" fmla="*/ 1872209 w 1872209"/>
              <a:gd name="connsiteY5" fmla="*/ 504056 h 504056"/>
              <a:gd name="connsiteX6" fmla="*/ 1385435 w 1872209"/>
              <a:gd name="connsiteY6" fmla="*/ 504056 h 504056"/>
              <a:gd name="connsiteX7" fmla="*/ 898660 w 1872209"/>
              <a:gd name="connsiteY7" fmla="*/ 504056 h 504056"/>
              <a:gd name="connsiteX8" fmla="*/ 411886 w 1872209"/>
              <a:gd name="connsiteY8" fmla="*/ 504056 h 504056"/>
              <a:gd name="connsiteX9" fmla="*/ 0 w 1872209"/>
              <a:gd name="connsiteY9" fmla="*/ 504056 h 504056"/>
              <a:gd name="connsiteX10" fmla="*/ 0 w 1872209"/>
              <a:gd name="connsiteY10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2209" h="504056" fill="none" extrusionOk="0">
                <a:moveTo>
                  <a:pt x="0" y="0"/>
                </a:moveTo>
                <a:cubicBezTo>
                  <a:pt x="190795" y="-27405"/>
                  <a:pt x="366941" y="29584"/>
                  <a:pt x="505496" y="0"/>
                </a:cubicBezTo>
                <a:cubicBezTo>
                  <a:pt x="644051" y="-29584"/>
                  <a:pt x="822403" y="17108"/>
                  <a:pt x="936105" y="0"/>
                </a:cubicBezTo>
                <a:cubicBezTo>
                  <a:pt x="1049807" y="-17108"/>
                  <a:pt x="1152907" y="15037"/>
                  <a:pt x="1347990" y="0"/>
                </a:cubicBezTo>
                <a:cubicBezTo>
                  <a:pt x="1543073" y="-15037"/>
                  <a:pt x="1645048" y="17693"/>
                  <a:pt x="1872209" y="0"/>
                </a:cubicBezTo>
                <a:cubicBezTo>
                  <a:pt x="1873386" y="125687"/>
                  <a:pt x="1838067" y="317053"/>
                  <a:pt x="1872209" y="504056"/>
                </a:cubicBezTo>
                <a:cubicBezTo>
                  <a:pt x="1662050" y="526044"/>
                  <a:pt x="1531310" y="493448"/>
                  <a:pt x="1385435" y="504056"/>
                </a:cubicBezTo>
                <a:cubicBezTo>
                  <a:pt x="1239560" y="514664"/>
                  <a:pt x="1045004" y="470096"/>
                  <a:pt x="898660" y="504056"/>
                </a:cubicBezTo>
                <a:cubicBezTo>
                  <a:pt x="752317" y="538016"/>
                  <a:pt x="613172" y="461365"/>
                  <a:pt x="411886" y="504056"/>
                </a:cubicBezTo>
                <a:cubicBezTo>
                  <a:pt x="210600" y="546747"/>
                  <a:pt x="111754" y="464476"/>
                  <a:pt x="0" y="504056"/>
                </a:cubicBezTo>
                <a:cubicBezTo>
                  <a:pt x="-24642" y="287513"/>
                  <a:pt x="6690" y="136339"/>
                  <a:pt x="0" y="0"/>
                </a:cubicBezTo>
                <a:close/>
              </a:path>
              <a:path w="1872209" h="504056" stroke="0" extrusionOk="0">
                <a:moveTo>
                  <a:pt x="0" y="0"/>
                </a:moveTo>
                <a:cubicBezTo>
                  <a:pt x="251790" y="-7957"/>
                  <a:pt x="384595" y="59043"/>
                  <a:pt x="505496" y="0"/>
                </a:cubicBezTo>
                <a:cubicBezTo>
                  <a:pt x="626397" y="-59043"/>
                  <a:pt x="812536" y="34506"/>
                  <a:pt x="917382" y="0"/>
                </a:cubicBezTo>
                <a:cubicBezTo>
                  <a:pt x="1022228" y="-34506"/>
                  <a:pt x="1183666" y="48323"/>
                  <a:pt x="1385435" y="0"/>
                </a:cubicBezTo>
                <a:cubicBezTo>
                  <a:pt x="1587204" y="-48323"/>
                  <a:pt x="1657840" y="47162"/>
                  <a:pt x="1872209" y="0"/>
                </a:cubicBezTo>
                <a:cubicBezTo>
                  <a:pt x="1887653" y="238463"/>
                  <a:pt x="1822939" y="395801"/>
                  <a:pt x="1872209" y="504056"/>
                </a:cubicBezTo>
                <a:cubicBezTo>
                  <a:pt x="1736001" y="540439"/>
                  <a:pt x="1499859" y="503510"/>
                  <a:pt x="1404157" y="504056"/>
                </a:cubicBezTo>
                <a:cubicBezTo>
                  <a:pt x="1308455" y="504602"/>
                  <a:pt x="1070186" y="484855"/>
                  <a:pt x="973549" y="504056"/>
                </a:cubicBezTo>
                <a:cubicBezTo>
                  <a:pt x="876912" y="523257"/>
                  <a:pt x="662372" y="460243"/>
                  <a:pt x="468052" y="504056"/>
                </a:cubicBezTo>
                <a:cubicBezTo>
                  <a:pt x="273732" y="547869"/>
                  <a:pt x="214904" y="466762"/>
                  <a:pt x="0" y="504056"/>
                </a:cubicBezTo>
                <a:cubicBezTo>
                  <a:pt x="-56303" y="396734"/>
                  <a:pt x="59337" y="186141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77493948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fr-FR" sz="3200" dirty="0"/>
              <a:t>Branches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E626468-55DF-4EED-A5B6-97EBA058FB2C}"/>
              </a:ext>
            </a:extLst>
          </p:cNvPr>
          <p:cNvSpPr txBox="1"/>
          <p:nvPr/>
        </p:nvSpPr>
        <p:spPr>
          <a:xfrm>
            <a:off x="1222027" y="1787075"/>
            <a:ext cx="2700514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Abadi" panose="020B0604020104020204" pitchFamily="34" charset="0"/>
              </a:rPr>
              <a:t>#&gt; git </a:t>
            </a:r>
            <a:r>
              <a:rPr lang="fr-FR" noProof="1">
                <a:solidFill>
                  <a:schemeClr val="accent2">
                    <a:lumMod val="50000"/>
                  </a:schemeClr>
                </a:solidFill>
                <a:latin typeface="Abadi" panose="020B0604020104020204" pitchFamily="34" charset="0"/>
              </a:rPr>
              <a:t>branch</a:t>
            </a:r>
            <a:endParaRPr lang="fr-FR" noProof="1">
              <a:latin typeface="Abadi" panose="020B0604020104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05E8DC-8101-4E26-AEAA-725555082259}"/>
              </a:ext>
            </a:extLst>
          </p:cNvPr>
          <p:cNvSpPr txBox="1"/>
          <p:nvPr/>
        </p:nvSpPr>
        <p:spPr>
          <a:xfrm>
            <a:off x="1222027" y="1453145"/>
            <a:ext cx="288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Liste des branches locales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2C73B90-75E6-49CC-8DF1-A7FF82104EC1}"/>
              </a:ext>
            </a:extLst>
          </p:cNvPr>
          <p:cNvSpPr txBox="1"/>
          <p:nvPr/>
        </p:nvSpPr>
        <p:spPr>
          <a:xfrm>
            <a:off x="8048205" y="1782108"/>
            <a:ext cx="2700514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Abadi" panose="020B0604020104020204" pitchFamily="34" charset="0"/>
              </a:rPr>
              <a:t>#&gt; git </a:t>
            </a:r>
            <a:r>
              <a:rPr lang="fr-FR" noProof="1">
                <a:solidFill>
                  <a:schemeClr val="accent2">
                    <a:lumMod val="50000"/>
                  </a:schemeClr>
                </a:solidFill>
                <a:latin typeface="Abadi" panose="020B0604020104020204" pitchFamily="34" charset="0"/>
              </a:rPr>
              <a:t>branch -a</a:t>
            </a:r>
            <a:endParaRPr lang="fr-FR" noProof="1">
              <a:latin typeface="Abadi" panose="020B0604020104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8950E8C-9A1E-42CE-B04A-E210329D6D2D}"/>
              </a:ext>
            </a:extLst>
          </p:cNvPr>
          <p:cNvSpPr txBox="1"/>
          <p:nvPr/>
        </p:nvSpPr>
        <p:spPr>
          <a:xfrm>
            <a:off x="8032429" y="1412776"/>
            <a:ext cx="430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Liste des branches locales et distantes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6B5A48-72BE-4A82-AFB1-3CEB047CE31B}"/>
              </a:ext>
            </a:extLst>
          </p:cNvPr>
          <p:cNvSpPr txBox="1"/>
          <p:nvPr/>
        </p:nvSpPr>
        <p:spPr>
          <a:xfrm>
            <a:off x="4559795" y="1782108"/>
            <a:ext cx="2700514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Abadi" panose="020B0604020104020204" pitchFamily="34" charset="0"/>
              </a:rPr>
              <a:t>#&gt; git </a:t>
            </a:r>
            <a:r>
              <a:rPr lang="fr-FR" noProof="1">
                <a:solidFill>
                  <a:schemeClr val="accent2">
                    <a:lumMod val="50000"/>
                  </a:schemeClr>
                </a:solidFill>
                <a:latin typeface="Abadi" panose="020B0604020104020204" pitchFamily="34" charset="0"/>
              </a:rPr>
              <a:t>branch -r</a:t>
            </a:r>
            <a:endParaRPr lang="fr-FR" noProof="1">
              <a:latin typeface="Abadi" panose="020B0604020104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090D670-DEC1-4689-9AE1-AB0E8A8704C3}"/>
              </a:ext>
            </a:extLst>
          </p:cNvPr>
          <p:cNvSpPr txBox="1"/>
          <p:nvPr/>
        </p:nvSpPr>
        <p:spPr>
          <a:xfrm>
            <a:off x="4559795" y="1453145"/>
            <a:ext cx="318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Liste des branches distantes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6A6D696-0F6B-4967-9A48-2BBC5B65A2BD}"/>
              </a:ext>
            </a:extLst>
          </p:cNvPr>
          <p:cNvSpPr txBox="1"/>
          <p:nvPr/>
        </p:nvSpPr>
        <p:spPr>
          <a:xfrm>
            <a:off x="1294247" y="3923764"/>
            <a:ext cx="2700514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Abadi" panose="020B0604020104020204" pitchFamily="34" charset="0"/>
              </a:rPr>
              <a:t>#&gt; git </a:t>
            </a:r>
            <a:r>
              <a:rPr lang="fr-FR" noProof="1">
                <a:solidFill>
                  <a:schemeClr val="accent2">
                    <a:lumMod val="50000"/>
                  </a:schemeClr>
                </a:solidFill>
                <a:latin typeface="Abadi" panose="020B0604020104020204" pitchFamily="34" charset="0"/>
              </a:rPr>
              <a:t>checkout </a:t>
            </a:r>
            <a:r>
              <a:rPr lang="fr-FR" noProof="1">
                <a:solidFill>
                  <a:srgbClr val="00B050"/>
                </a:solidFill>
                <a:latin typeface="Abadi" panose="020B0604020104020204" pitchFamily="34" charset="0"/>
              </a:rPr>
              <a:t>NAME</a:t>
            </a:r>
            <a:endParaRPr lang="fr-FR" noProof="1">
              <a:latin typeface="Abadi" panose="020B0604020104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F9D31C5-DD66-40B6-A48F-FE0DF88EBB08}"/>
              </a:ext>
            </a:extLst>
          </p:cNvPr>
          <p:cNvSpPr txBox="1"/>
          <p:nvPr/>
        </p:nvSpPr>
        <p:spPr>
          <a:xfrm>
            <a:off x="1294247" y="3589834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Déplacement sur une branche locale NAME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E0EB8F4-4644-4E40-8965-612EE89B8408}"/>
              </a:ext>
            </a:extLst>
          </p:cNvPr>
          <p:cNvSpPr txBox="1"/>
          <p:nvPr/>
        </p:nvSpPr>
        <p:spPr>
          <a:xfrm>
            <a:off x="6262587" y="3917265"/>
            <a:ext cx="2700514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Abadi" panose="020B0604020104020204" pitchFamily="34" charset="0"/>
              </a:rPr>
              <a:t>#&gt; git </a:t>
            </a:r>
            <a:r>
              <a:rPr lang="fr-FR" noProof="1">
                <a:solidFill>
                  <a:schemeClr val="accent2">
                    <a:lumMod val="50000"/>
                  </a:schemeClr>
                </a:solidFill>
                <a:latin typeface="Abadi" panose="020B0604020104020204" pitchFamily="34" charset="0"/>
              </a:rPr>
              <a:t>checkout -b </a:t>
            </a:r>
            <a:r>
              <a:rPr lang="fr-FR" noProof="1">
                <a:solidFill>
                  <a:srgbClr val="00B050"/>
                </a:solidFill>
                <a:latin typeface="Abadi" panose="020B0604020104020204" pitchFamily="34" charset="0"/>
              </a:rPr>
              <a:t>NAME</a:t>
            </a:r>
            <a:endParaRPr lang="fr-FR" noProof="1">
              <a:latin typeface="Abadi" panose="020B06040201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5800121-2FBE-4CA9-847C-91687FE8BAAD}"/>
              </a:ext>
            </a:extLst>
          </p:cNvPr>
          <p:cNvSpPr txBox="1"/>
          <p:nvPr/>
        </p:nvSpPr>
        <p:spPr>
          <a:xfrm>
            <a:off x="6262587" y="3583335"/>
            <a:ext cx="565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Création et déplacement sur une branche locale NAME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F643EC7-2E3F-4D8C-B82A-FCC628F73B49}"/>
              </a:ext>
            </a:extLst>
          </p:cNvPr>
          <p:cNvSpPr txBox="1"/>
          <p:nvPr/>
        </p:nvSpPr>
        <p:spPr>
          <a:xfrm>
            <a:off x="1301550" y="2839303"/>
            <a:ext cx="2700514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Abadi" panose="020B0604020104020204" pitchFamily="34" charset="0"/>
              </a:rPr>
              <a:t>#&gt; git </a:t>
            </a:r>
            <a:r>
              <a:rPr lang="fr-FR" noProof="1">
                <a:solidFill>
                  <a:schemeClr val="accent2">
                    <a:lumMod val="50000"/>
                  </a:schemeClr>
                </a:solidFill>
                <a:latin typeface="Abadi" panose="020B0604020104020204" pitchFamily="34" charset="0"/>
              </a:rPr>
              <a:t>branch </a:t>
            </a:r>
            <a:r>
              <a:rPr lang="fr-FR" noProof="1">
                <a:solidFill>
                  <a:srgbClr val="00B050"/>
                </a:solidFill>
                <a:latin typeface="Abadi" panose="020B0604020104020204" pitchFamily="34" charset="0"/>
              </a:rPr>
              <a:t>NAME</a:t>
            </a:r>
            <a:endParaRPr lang="fr-FR" noProof="1">
              <a:latin typeface="Abadi" panose="020B0604020104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F7A673C-F9D8-49D8-9CBB-EEF51C0039A1}"/>
              </a:ext>
            </a:extLst>
          </p:cNvPr>
          <p:cNvSpPr txBox="1"/>
          <p:nvPr/>
        </p:nvSpPr>
        <p:spPr>
          <a:xfrm>
            <a:off x="1301549" y="2505373"/>
            <a:ext cx="625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Création d'une branche locale NAME (sans déplacement)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C675C0B-D47A-4F71-BC6E-9DBDA0BAEFD6}"/>
              </a:ext>
            </a:extLst>
          </p:cNvPr>
          <p:cNvSpPr txBox="1"/>
          <p:nvPr/>
        </p:nvSpPr>
        <p:spPr>
          <a:xfrm>
            <a:off x="7278215" y="2839536"/>
            <a:ext cx="2700514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Abadi" panose="020B0604020104020204" pitchFamily="34" charset="0"/>
              </a:rPr>
              <a:t>#&gt; git </a:t>
            </a:r>
            <a:r>
              <a:rPr lang="fr-FR" noProof="1">
                <a:solidFill>
                  <a:schemeClr val="accent2">
                    <a:lumMod val="50000"/>
                  </a:schemeClr>
                </a:solidFill>
                <a:latin typeface="Abadi" panose="020B0604020104020204" pitchFamily="34" charset="0"/>
              </a:rPr>
              <a:t>branch -d </a:t>
            </a:r>
            <a:r>
              <a:rPr lang="fr-FR" noProof="1">
                <a:solidFill>
                  <a:srgbClr val="00B050"/>
                </a:solidFill>
                <a:latin typeface="Abadi" panose="020B0604020104020204" pitchFamily="34" charset="0"/>
              </a:rPr>
              <a:t>NAME</a:t>
            </a:r>
            <a:endParaRPr lang="fr-FR" noProof="1">
              <a:latin typeface="Abadi" panose="020B0604020104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1036CA5-54F3-4009-83B8-9ABBCA92BF0C}"/>
              </a:ext>
            </a:extLst>
          </p:cNvPr>
          <p:cNvSpPr txBox="1"/>
          <p:nvPr/>
        </p:nvSpPr>
        <p:spPr>
          <a:xfrm>
            <a:off x="7246911" y="2504663"/>
            <a:ext cx="4127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Supprimer une branche locale NAME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772C56B-E96B-4862-9356-49313B09F06D}"/>
              </a:ext>
            </a:extLst>
          </p:cNvPr>
          <p:cNvSpPr txBox="1"/>
          <p:nvPr/>
        </p:nvSpPr>
        <p:spPr>
          <a:xfrm>
            <a:off x="1294247" y="5035523"/>
            <a:ext cx="496834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Abadi" panose="020B0604020104020204" pitchFamily="34" charset="0"/>
              </a:rPr>
              <a:t>#&gt; git </a:t>
            </a:r>
            <a:r>
              <a:rPr lang="fr-FR" noProof="1">
                <a:solidFill>
                  <a:schemeClr val="accent2">
                    <a:lumMod val="50000"/>
                  </a:schemeClr>
                </a:solidFill>
                <a:latin typeface="Abadi" panose="020B0604020104020204" pitchFamily="34" charset="0"/>
              </a:rPr>
              <a:t>checkout --track </a:t>
            </a:r>
            <a:r>
              <a:rPr lang="fr-FR" noProof="1">
                <a:solidFill>
                  <a:srgbClr val="00B050"/>
                </a:solidFill>
                <a:latin typeface="Abadi" panose="020B0604020104020204" pitchFamily="34" charset="0"/>
              </a:rPr>
              <a:t>REMOTE/NAME</a:t>
            </a:r>
            <a:endParaRPr lang="fr-FR" noProof="1">
              <a:latin typeface="Abadi" panose="020B0604020104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CC0373F-9C0A-4754-9944-5CFD8E7BB893}"/>
              </a:ext>
            </a:extLst>
          </p:cNvPr>
          <p:cNvSpPr txBox="1"/>
          <p:nvPr/>
        </p:nvSpPr>
        <p:spPr>
          <a:xfrm>
            <a:off x="1294247" y="4701593"/>
            <a:ext cx="595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Ajouter une branche distante en locale avec le même nom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D63AC2E-093E-46B0-ABAB-5F2190E6BFCF}"/>
              </a:ext>
            </a:extLst>
          </p:cNvPr>
          <p:cNvSpPr txBox="1"/>
          <p:nvPr/>
        </p:nvSpPr>
        <p:spPr>
          <a:xfrm>
            <a:off x="1510591" y="5425975"/>
            <a:ext cx="496834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noProof="1">
                <a:latin typeface="Abadi" panose="020B0604020104020204" pitchFamily="34" charset="0"/>
              </a:rPr>
              <a:t>#&gt; git checkout --track origin/dev-master</a:t>
            </a:r>
          </a:p>
        </p:txBody>
      </p:sp>
    </p:spTree>
    <p:extLst>
      <p:ext uri="{BB962C8B-B14F-4D97-AF65-F5344CB8AC3E}">
        <p14:creationId xmlns:p14="http://schemas.microsoft.com/office/powerpoint/2010/main" val="354060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5" y="332656"/>
            <a:ext cx="3528393" cy="504056"/>
          </a:xfrm>
          <a:custGeom>
            <a:avLst/>
            <a:gdLst>
              <a:gd name="connsiteX0" fmla="*/ 0 w 3528393"/>
              <a:gd name="connsiteY0" fmla="*/ 0 h 504056"/>
              <a:gd name="connsiteX1" fmla="*/ 658633 w 3528393"/>
              <a:gd name="connsiteY1" fmla="*/ 0 h 504056"/>
              <a:gd name="connsiteX2" fmla="*/ 1246699 w 3528393"/>
              <a:gd name="connsiteY2" fmla="*/ 0 h 504056"/>
              <a:gd name="connsiteX3" fmla="*/ 1728913 w 3528393"/>
              <a:gd name="connsiteY3" fmla="*/ 0 h 504056"/>
              <a:gd name="connsiteX4" fmla="*/ 2281694 w 3528393"/>
              <a:gd name="connsiteY4" fmla="*/ 0 h 504056"/>
              <a:gd name="connsiteX5" fmla="*/ 2763908 w 3528393"/>
              <a:gd name="connsiteY5" fmla="*/ 0 h 504056"/>
              <a:gd name="connsiteX6" fmla="*/ 3528393 w 3528393"/>
              <a:gd name="connsiteY6" fmla="*/ 0 h 504056"/>
              <a:gd name="connsiteX7" fmla="*/ 3528393 w 3528393"/>
              <a:gd name="connsiteY7" fmla="*/ 504056 h 504056"/>
              <a:gd name="connsiteX8" fmla="*/ 2940328 w 3528393"/>
              <a:gd name="connsiteY8" fmla="*/ 504056 h 504056"/>
              <a:gd name="connsiteX9" fmla="*/ 2316978 w 3528393"/>
              <a:gd name="connsiteY9" fmla="*/ 504056 h 504056"/>
              <a:gd name="connsiteX10" fmla="*/ 1658345 w 3528393"/>
              <a:gd name="connsiteY10" fmla="*/ 504056 h 504056"/>
              <a:gd name="connsiteX11" fmla="*/ 1070279 w 3528393"/>
              <a:gd name="connsiteY11" fmla="*/ 504056 h 504056"/>
              <a:gd name="connsiteX12" fmla="*/ 0 w 3528393"/>
              <a:gd name="connsiteY12" fmla="*/ 504056 h 504056"/>
              <a:gd name="connsiteX13" fmla="*/ 0 w 3528393"/>
              <a:gd name="connsiteY13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28393" h="504056" fill="none" extrusionOk="0">
                <a:moveTo>
                  <a:pt x="0" y="0"/>
                </a:moveTo>
                <a:cubicBezTo>
                  <a:pt x="226502" y="-5143"/>
                  <a:pt x="421794" y="74422"/>
                  <a:pt x="658633" y="0"/>
                </a:cubicBezTo>
                <a:cubicBezTo>
                  <a:pt x="895472" y="-74422"/>
                  <a:pt x="1118118" y="33902"/>
                  <a:pt x="1246699" y="0"/>
                </a:cubicBezTo>
                <a:cubicBezTo>
                  <a:pt x="1375280" y="-33902"/>
                  <a:pt x="1528553" y="5729"/>
                  <a:pt x="1728913" y="0"/>
                </a:cubicBezTo>
                <a:cubicBezTo>
                  <a:pt x="1929273" y="-5729"/>
                  <a:pt x="2098495" y="27601"/>
                  <a:pt x="2281694" y="0"/>
                </a:cubicBezTo>
                <a:cubicBezTo>
                  <a:pt x="2464893" y="-27601"/>
                  <a:pt x="2624303" y="4446"/>
                  <a:pt x="2763908" y="0"/>
                </a:cubicBezTo>
                <a:cubicBezTo>
                  <a:pt x="2903513" y="-4446"/>
                  <a:pt x="3258980" y="77499"/>
                  <a:pt x="3528393" y="0"/>
                </a:cubicBezTo>
                <a:cubicBezTo>
                  <a:pt x="3544681" y="228116"/>
                  <a:pt x="3517710" y="304893"/>
                  <a:pt x="3528393" y="504056"/>
                </a:cubicBezTo>
                <a:cubicBezTo>
                  <a:pt x="3378847" y="551351"/>
                  <a:pt x="3227086" y="472098"/>
                  <a:pt x="2940328" y="504056"/>
                </a:cubicBezTo>
                <a:cubicBezTo>
                  <a:pt x="2653570" y="536014"/>
                  <a:pt x="2578624" y="475738"/>
                  <a:pt x="2316978" y="504056"/>
                </a:cubicBezTo>
                <a:cubicBezTo>
                  <a:pt x="2055332" y="532374"/>
                  <a:pt x="1916578" y="463068"/>
                  <a:pt x="1658345" y="504056"/>
                </a:cubicBezTo>
                <a:cubicBezTo>
                  <a:pt x="1400112" y="545044"/>
                  <a:pt x="1226168" y="457161"/>
                  <a:pt x="1070279" y="504056"/>
                </a:cubicBezTo>
                <a:cubicBezTo>
                  <a:pt x="914390" y="550951"/>
                  <a:pt x="381699" y="439652"/>
                  <a:pt x="0" y="504056"/>
                </a:cubicBezTo>
                <a:cubicBezTo>
                  <a:pt x="-2660" y="275631"/>
                  <a:pt x="13887" y="197632"/>
                  <a:pt x="0" y="0"/>
                </a:cubicBezTo>
                <a:close/>
              </a:path>
              <a:path w="3528393" h="504056" stroke="0" extrusionOk="0">
                <a:moveTo>
                  <a:pt x="0" y="0"/>
                </a:moveTo>
                <a:cubicBezTo>
                  <a:pt x="289062" y="-6197"/>
                  <a:pt x="332786" y="26410"/>
                  <a:pt x="658633" y="0"/>
                </a:cubicBezTo>
                <a:cubicBezTo>
                  <a:pt x="984480" y="-26410"/>
                  <a:pt x="959596" y="15018"/>
                  <a:pt x="1140847" y="0"/>
                </a:cubicBezTo>
                <a:cubicBezTo>
                  <a:pt x="1322098" y="-15018"/>
                  <a:pt x="1597031" y="29404"/>
                  <a:pt x="1728913" y="0"/>
                </a:cubicBezTo>
                <a:cubicBezTo>
                  <a:pt x="1860795" y="-29404"/>
                  <a:pt x="2089886" y="35285"/>
                  <a:pt x="2246410" y="0"/>
                </a:cubicBezTo>
                <a:cubicBezTo>
                  <a:pt x="2402934" y="-35285"/>
                  <a:pt x="2702654" y="13274"/>
                  <a:pt x="2834476" y="0"/>
                </a:cubicBezTo>
                <a:cubicBezTo>
                  <a:pt x="2966298" y="-13274"/>
                  <a:pt x="3280616" y="76983"/>
                  <a:pt x="3528393" y="0"/>
                </a:cubicBezTo>
                <a:cubicBezTo>
                  <a:pt x="3579803" y="178875"/>
                  <a:pt x="3513728" y="268149"/>
                  <a:pt x="3528393" y="504056"/>
                </a:cubicBezTo>
                <a:cubicBezTo>
                  <a:pt x="3292360" y="560100"/>
                  <a:pt x="3182779" y="439350"/>
                  <a:pt x="2905044" y="504056"/>
                </a:cubicBezTo>
                <a:cubicBezTo>
                  <a:pt x="2627309" y="568762"/>
                  <a:pt x="2429956" y="445064"/>
                  <a:pt x="2246410" y="504056"/>
                </a:cubicBezTo>
                <a:cubicBezTo>
                  <a:pt x="2062864" y="563048"/>
                  <a:pt x="1942672" y="465218"/>
                  <a:pt x="1728913" y="504056"/>
                </a:cubicBezTo>
                <a:cubicBezTo>
                  <a:pt x="1515154" y="542894"/>
                  <a:pt x="1278652" y="495381"/>
                  <a:pt x="1105563" y="504056"/>
                </a:cubicBezTo>
                <a:cubicBezTo>
                  <a:pt x="932474" y="512731"/>
                  <a:pt x="697114" y="471726"/>
                  <a:pt x="517498" y="504056"/>
                </a:cubicBezTo>
                <a:cubicBezTo>
                  <a:pt x="337882" y="536386"/>
                  <a:pt x="170412" y="461871"/>
                  <a:pt x="0" y="504056"/>
                </a:cubicBezTo>
                <a:cubicBezTo>
                  <a:pt x="-51173" y="259398"/>
                  <a:pt x="50979" y="143502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77493948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fr-FR" sz="3200" dirty="0"/>
              <a:t>Merge de branches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E626468-55DF-4EED-A5B6-97EBA058FB2C}"/>
              </a:ext>
            </a:extLst>
          </p:cNvPr>
          <p:cNvSpPr txBox="1"/>
          <p:nvPr/>
        </p:nvSpPr>
        <p:spPr>
          <a:xfrm>
            <a:off x="1570202" y="5347106"/>
            <a:ext cx="2700514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Abadi" panose="020B0604020104020204" pitchFamily="34" charset="0"/>
              </a:rPr>
              <a:t>#&gt; git </a:t>
            </a:r>
            <a:r>
              <a:rPr lang="fr-FR" noProof="1">
                <a:solidFill>
                  <a:schemeClr val="accent2">
                    <a:lumMod val="50000"/>
                  </a:schemeClr>
                </a:solidFill>
                <a:latin typeface="Abadi" panose="020B0604020104020204" pitchFamily="34" charset="0"/>
              </a:rPr>
              <a:t>merge</a:t>
            </a:r>
            <a:r>
              <a:rPr lang="fr-FR" noProof="1">
                <a:solidFill>
                  <a:srgbClr val="00B050"/>
                </a:solidFill>
                <a:latin typeface="Abadi" panose="020B0604020104020204" pitchFamily="34" charset="0"/>
              </a:rPr>
              <a:t> NAME</a:t>
            </a:r>
            <a:endParaRPr lang="fr-FR" noProof="1">
              <a:latin typeface="Abadi" panose="020B0604020104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05E8DC-8101-4E26-AEAA-725555082259}"/>
              </a:ext>
            </a:extLst>
          </p:cNvPr>
          <p:cNvSpPr txBox="1"/>
          <p:nvPr/>
        </p:nvSpPr>
        <p:spPr>
          <a:xfrm>
            <a:off x="1570202" y="501317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Merge la branche NAME avec la branche courante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D7DC357-2211-4691-B000-BB11BB749352}"/>
              </a:ext>
            </a:extLst>
          </p:cNvPr>
          <p:cNvSpPr txBox="1"/>
          <p:nvPr/>
        </p:nvSpPr>
        <p:spPr>
          <a:xfrm>
            <a:off x="1570202" y="1005883"/>
            <a:ext cx="10153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Il y toujours une branche "master" et parfois des branches de versions (ex: "v4.x", "v5.x") que l'on considère comme des branches principales.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On crée donc des branches dérivées de ses dernières pour réaliser des fonctionnalités séparément.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Quand la fonctionnalité de la branche secondaire est terminé, il faut re-synchroniser (merger) la branche secondaire avec sa ou ses branches principales.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E3DFFAD-8A17-485D-A3D5-FCE8853C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226" y="2765306"/>
            <a:ext cx="3752850" cy="1114425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83377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5" y="332656"/>
            <a:ext cx="4104457" cy="504056"/>
          </a:xfrm>
          <a:custGeom>
            <a:avLst/>
            <a:gdLst>
              <a:gd name="connsiteX0" fmla="*/ 0 w 4104457"/>
              <a:gd name="connsiteY0" fmla="*/ 0 h 504056"/>
              <a:gd name="connsiteX1" fmla="*/ 463217 w 4104457"/>
              <a:gd name="connsiteY1" fmla="*/ 0 h 504056"/>
              <a:gd name="connsiteX2" fmla="*/ 1008524 w 4104457"/>
              <a:gd name="connsiteY2" fmla="*/ 0 h 504056"/>
              <a:gd name="connsiteX3" fmla="*/ 1471741 w 4104457"/>
              <a:gd name="connsiteY3" fmla="*/ 0 h 504056"/>
              <a:gd name="connsiteX4" fmla="*/ 2099137 w 4104457"/>
              <a:gd name="connsiteY4" fmla="*/ 0 h 504056"/>
              <a:gd name="connsiteX5" fmla="*/ 2726532 w 4104457"/>
              <a:gd name="connsiteY5" fmla="*/ 0 h 504056"/>
              <a:gd name="connsiteX6" fmla="*/ 3189749 w 4104457"/>
              <a:gd name="connsiteY6" fmla="*/ 0 h 504056"/>
              <a:gd name="connsiteX7" fmla="*/ 4104457 w 4104457"/>
              <a:gd name="connsiteY7" fmla="*/ 0 h 504056"/>
              <a:gd name="connsiteX8" fmla="*/ 4104457 w 4104457"/>
              <a:gd name="connsiteY8" fmla="*/ 504056 h 504056"/>
              <a:gd name="connsiteX9" fmla="*/ 3559151 w 4104457"/>
              <a:gd name="connsiteY9" fmla="*/ 504056 h 504056"/>
              <a:gd name="connsiteX10" fmla="*/ 2890710 w 4104457"/>
              <a:gd name="connsiteY10" fmla="*/ 504056 h 504056"/>
              <a:gd name="connsiteX11" fmla="*/ 2263315 w 4104457"/>
              <a:gd name="connsiteY11" fmla="*/ 504056 h 504056"/>
              <a:gd name="connsiteX12" fmla="*/ 1635919 w 4104457"/>
              <a:gd name="connsiteY12" fmla="*/ 504056 h 504056"/>
              <a:gd name="connsiteX13" fmla="*/ 1172702 w 4104457"/>
              <a:gd name="connsiteY13" fmla="*/ 504056 h 504056"/>
              <a:gd name="connsiteX14" fmla="*/ 709485 w 4104457"/>
              <a:gd name="connsiteY14" fmla="*/ 504056 h 504056"/>
              <a:gd name="connsiteX15" fmla="*/ 0 w 4104457"/>
              <a:gd name="connsiteY15" fmla="*/ 504056 h 504056"/>
              <a:gd name="connsiteX16" fmla="*/ 0 w 4104457"/>
              <a:gd name="connsiteY16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04457" h="504056" fill="none" extrusionOk="0">
                <a:moveTo>
                  <a:pt x="0" y="0"/>
                </a:moveTo>
                <a:cubicBezTo>
                  <a:pt x="151791" y="-22270"/>
                  <a:pt x="267249" y="12969"/>
                  <a:pt x="463217" y="0"/>
                </a:cubicBezTo>
                <a:cubicBezTo>
                  <a:pt x="659185" y="-12969"/>
                  <a:pt x="786964" y="33924"/>
                  <a:pt x="1008524" y="0"/>
                </a:cubicBezTo>
                <a:cubicBezTo>
                  <a:pt x="1230084" y="-33924"/>
                  <a:pt x="1267990" y="52324"/>
                  <a:pt x="1471741" y="0"/>
                </a:cubicBezTo>
                <a:cubicBezTo>
                  <a:pt x="1675492" y="-52324"/>
                  <a:pt x="1959818" y="37034"/>
                  <a:pt x="2099137" y="0"/>
                </a:cubicBezTo>
                <a:cubicBezTo>
                  <a:pt x="2238456" y="-37034"/>
                  <a:pt x="2435729" y="36981"/>
                  <a:pt x="2726532" y="0"/>
                </a:cubicBezTo>
                <a:cubicBezTo>
                  <a:pt x="3017335" y="-36981"/>
                  <a:pt x="3044706" y="10543"/>
                  <a:pt x="3189749" y="0"/>
                </a:cubicBezTo>
                <a:cubicBezTo>
                  <a:pt x="3334792" y="-10543"/>
                  <a:pt x="3885876" y="92448"/>
                  <a:pt x="4104457" y="0"/>
                </a:cubicBezTo>
                <a:cubicBezTo>
                  <a:pt x="4128748" y="193068"/>
                  <a:pt x="4050419" y="288794"/>
                  <a:pt x="4104457" y="504056"/>
                </a:cubicBezTo>
                <a:cubicBezTo>
                  <a:pt x="3942454" y="523775"/>
                  <a:pt x="3790038" y="443561"/>
                  <a:pt x="3559151" y="504056"/>
                </a:cubicBezTo>
                <a:cubicBezTo>
                  <a:pt x="3328264" y="564551"/>
                  <a:pt x="3035833" y="452072"/>
                  <a:pt x="2890710" y="504056"/>
                </a:cubicBezTo>
                <a:cubicBezTo>
                  <a:pt x="2745587" y="556040"/>
                  <a:pt x="2437860" y="447145"/>
                  <a:pt x="2263315" y="504056"/>
                </a:cubicBezTo>
                <a:cubicBezTo>
                  <a:pt x="2088770" y="560967"/>
                  <a:pt x="1857898" y="437107"/>
                  <a:pt x="1635919" y="504056"/>
                </a:cubicBezTo>
                <a:cubicBezTo>
                  <a:pt x="1413940" y="571005"/>
                  <a:pt x="1347413" y="491601"/>
                  <a:pt x="1172702" y="504056"/>
                </a:cubicBezTo>
                <a:cubicBezTo>
                  <a:pt x="997991" y="516511"/>
                  <a:pt x="848006" y="492266"/>
                  <a:pt x="709485" y="504056"/>
                </a:cubicBezTo>
                <a:cubicBezTo>
                  <a:pt x="570964" y="515846"/>
                  <a:pt x="156827" y="494457"/>
                  <a:pt x="0" y="504056"/>
                </a:cubicBezTo>
                <a:cubicBezTo>
                  <a:pt x="-2536" y="391002"/>
                  <a:pt x="48978" y="159467"/>
                  <a:pt x="0" y="0"/>
                </a:cubicBezTo>
                <a:close/>
              </a:path>
              <a:path w="4104457" h="504056" stroke="0" extrusionOk="0">
                <a:moveTo>
                  <a:pt x="0" y="0"/>
                </a:moveTo>
                <a:cubicBezTo>
                  <a:pt x="195654" y="-38054"/>
                  <a:pt x="339288" y="22999"/>
                  <a:pt x="668440" y="0"/>
                </a:cubicBezTo>
                <a:cubicBezTo>
                  <a:pt x="997592" y="-22999"/>
                  <a:pt x="1003942" y="53519"/>
                  <a:pt x="1131657" y="0"/>
                </a:cubicBezTo>
                <a:cubicBezTo>
                  <a:pt x="1259372" y="-53519"/>
                  <a:pt x="1495003" y="24997"/>
                  <a:pt x="1718008" y="0"/>
                </a:cubicBezTo>
                <a:cubicBezTo>
                  <a:pt x="1941013" y="-24997"/>
                  <a:pt x="2064905" y="33432"/>
                  <a:pt x="2222270" y="0"/>
                </a:cubicBezTo>
                <a:cubicBezTo>
                  <a:pt x="2379635" y="-33432"/>
                  <a:pt x="2590623" y="66935"/>
                  <a:pt x="2808621" y="0"/>
                </a:cubicBezTo>
                <a:cubicBezTo>
                  <a:pt x="3026619" y="-66935"/>
                  <a:pt x="3329236" y="55029"/>
                  <a:pt x="3477061" y="0"/>
                </a:cubicBezTo>
                <a:cubicBezTo>
                  <a:pt x="3624886" y="-55029"/>
                  <a:pt x="3892802" y="69876"/>
                  <a:pt x="4104457" y="0"/>
                </a:cubicBezTo>
                <a:cubicBezTo>
                  <a:pt x="4159170" y="106926"/>
                  <a:pt x="4078162" y="386986"/>
                  <a:pt x="4104457" y="504056"/>
                </a:cubicBezTo>
                <a:cubicBezTo>
                  <a:pt x="3959112" y="531320"/>
                  <a:pt x="3754046" y="470504"/>
                  <a:pt x="3641240" y="504056"/>
                </a:cubicBezTo>
                <a:cubicBezTo>
                  <a:pt x="3528434" y="537608"/>
                  <a:pt x="3269050" y="463378"/>
                  <a:pt x="3136978" y="504056"/>
                </a:cubicBezTo>
                <a:cubicBezTo>
                  <a:pt x="3004906" y="544734"/>
                  <a:pt x="2665521" y="465889"/>
                  <a:pt x="2509582" y="504056"/>
                </a:cubicBezTo>
                <a:cubicBezTo>
                  <a:pt x="2353643" y="542223"/>
                  <a:pt x="2088645" y="451842"/>
                  <a:pt x="1923231" y="504056"/>
                </a:cubicBezTo>
                <a:cubicBezTo>
                  <a:pt x="1757817" y="556270"/>
                  <a:pt x="1546220" y="499235"/>
                  <a:pt x="1336880" y="504056"/>
                </a:cubicBezTo>
                <a:cubicBezTo>
                  <a:pt x="1127540" y="508877"/>
                  <a:pt x="961062" y="462838"/>
                  <a:pt x="832618" y="504056"/>
                </a:cubicBezTo>
                <a:cubicBezTo>
                  <a:pt x="704174" y="545274"/>
                  <a:pt x="212229" y="451293"/>
                  <a:pt x="0" y="504056"/>
                </a:cubicBezTo>
                <a:cubicBezTo>
                  <a:pt x="-24385" y="267452"/>
                  <a:pt x="18126" y="177454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77493948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fr-FR" sz="3200" dirty="0"/>
              <a:t>Résolution de conflits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D7DC357-2211-4691-B000-BB11BB749352}"/>
              </a:ext>
            </a:extLst>
          </p:cNvPr>
          <p:cNvSpPr txBox="1"/>
          <p:nvPr/>
        </p:nvSpPr>
        <p:spPr>
          <a:xfrm>
            <a:off x="1271464" y="1120676"/>
            <a:ext cx="10430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Un conflit arrive lorsque 2 code à la même ligne sont différents entre 2 commit non synchronisées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Il y a 2 cas provoquant un conflit :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Le merge de 2 branches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Un pull d'une branche distante avec une branche locale (équivalent d'un merge distant -&gt; local).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/>
              <a:t>Dans les 2 cas précèdent, il est possible que les 2 versions de commit à merger entre en conflit sur une ligne de code.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/>
              <a:t>Le merge automatique par défaut échoue alors et demande une intervention manuelle. C'est la manière la plus sûr de résoudre un conflit de version.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7558D5C-2354-49D6-9884-E8FA44FBD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391" y="4890320"/>
            <a:ext cx="7272809" cy="156301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430C212-569E-447D-B413-1F1B3FE84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4" y="3688369"/>
            <a:ext cx="7505349" cy="103677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925BF01-CAAA-4A7A-99E2-87BD08E52DD5}"/>
              </a:ext>
            </a:extLst>
          </p:cNvPr>
          <p:cNvSpPr txBox="1"/>
          <p:nvPr/>
        </p:nvSpPr>
        <p:spPr>
          <a:xfrm>
            <a:off x="8816076" y="3883590"/>
            <a:ext cx="2885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rgbClr val="0070C0"/>
                </a:solidFill>
                <a:sym typeface="Wingdings" panose="05000000000000000000" pitchFamily="2" charset="2"/>
              </a:rPr>
              <a:t> Merge en console avec conflit</a:t>
            </a:r>
            <a:endParaRPr lang="fr-FR" b="1" i="1" dirty="0">
              <a:solidFill>
                <a:srgbClr val="0070C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7E95876-C137-4A9C-87F9-D5C51D67618E}"/>
              </a:ext>
            </a:extLst>
          </p:cNvPr>
          <p:cNvSpPr txBox="1"/>
          <p:nvPr/>
        </p:nvSpPr>
        <p:spPr>
          <a:xfrm>
            <a:off x="8636056" y="5348662"/>
            <a:ext cx="3245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rgbClr val="0070C0"/>
                </a:solidFill>
                <a:sym typeface="Wingdings" panose="05000000000000000000" pitchFamily="2" charset="2"/>
              </a:rPr>
              <a:t> Rendu des lignes en conflits avec Visual Studio Code</a:t>
            </a:r>
            <a:endParaRPr lang="fr-FR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81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5" y="332656"/>
            <a:ext cx="2160241" cy="504056"/>
          </a:xfrm>
          <a:custGeom>
            <a:avLst/>
            <a:gdLst>
              <a:gd name="connsiteX0" fmla="*/ 0 w 2160241"/>
              <a:gd name="connsiteY0" fmla="*/ 0 h 504056"/>
              <a:gd name="connsiteX1" fmla="*/ 583265 w 2160241"/>
              <a:gd name="connsiteY1" fmla="*/ 0 h 504056"/>
              <a:gd name="connsiteX2" fmla="*/ 1080121 w 2160241"/>
              <a:gd name="connsiteY2" fmla="*/ 0 h 504056"/>
              <a:gd name="connsiteX3" fmla="*/ 1555374 w 2160241"/>
              <a:gd name="connsiteY3" fmla="*/ 0 h 504056"/>
              <a:gd name="connsiteX4" fmla="*/ 2160241 w 2160241"/>
              <a:gd name="connsiteY4" fmla="*/ 0 h 504056"/>
              <a:gd name="connsiteX5" fmla="*/ 2160241 w 2160241"/>
              <a:gd name="connsiteY5" fmla="*/ 504056 h 504056"/>
              <a:gd name="connsiteX6" fmla="*/ 1598578 w 2160241"/>
              <a:gd name="connsiteY6" fmla="*/ 504056 h 504056"/>
              <a:gd name="connsiteX7" fmla="*/ 1036916 w 2160241"/>
              <a:gd name="connsiteY7" fmla="*/ 504056 h 504056"/>
              <a:gd name="connsiteX8" fmla="*/ 475253 w 2160241"/>
              <a:gd name="connsiteY8" fmla="*/ 504056 h 504056"/>
              <a:gd name="connsiteX9" fmla="*/ 0 w 2160241"/>
              <a:gd name="connsiteY9" fmla="*/ 504056 h 504056"/>
              <a:gd name="connsiteX10" fmla="*/ 0 w 2160241"/>
              <a:gd name="connsiteY10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60241" h="504056" fill="none" extrusionOk="0">
                <a:moveTo>
                  <a:pt x="0" y="0"/>
                </a:moveTo>
                <a:cubicBezTo>
                  <a:pt x="194871" y="-6147"/>
                  <a:pt x="312801" y="4065"/>
                  <a:pt x="583265" y="0"/>
                </a:cubicBezTo>
                <a:cubicBezTo>
                  <a:pt x="853729" y="-4065"/>
                  <a:pt x="852330" y="48972"/>
                  <a:pt x="1080121" y="0"/>
                </a:cubicBezTo>
                <a:cubicBezTo>
                  <a:pt x="1307912" y="-48972"/>
                  <a:pt x="1440828" y="35260"/>
                  <a:pt x="1555374" y="0"/>
                </a:cubicBezTo>
                <a:cubicBezTo>
                  <a:pt x="1669920" y="-35260"/>
                  <a:pt x="2003599" y="18610"/>
                  <a:pt x="2160241" y="0"/>
                </a:cubicBezTo>
                <a:cubicBezTo>
                  <a:pt x="2161418" y="125687"/>
                  <a:pt x="2126099" y="317053"/>
                  <a:pt x="2160241" y="504056"/>
                </a:cubicBezTo>
                <a:cubicBezTo>
                  <a:pt x="1879819" y="554056"/>
                  <a:pt x="1804751" y="484820"/>
                  <a:pt x="1598578" y="504056"/>
                </a:cubicBezTo>
                <a:cubicBezTo>
                  <a:pt x="1392405" y="523292"/>
                  <a:pt x="1175773" y="455358"/>
                  <a:pt x="1036916" y="504056"/>
                </a:cubicBezTo>
                <a:cubicBezTo>
                  <a:pt x="898059" y="552754"/>
                  <a:pt x="691556" y="471734"/>
                  <a:pt x="475253" y="504056"/>
                </a:cubicBezTo>
                <a:cubicBezTo>
                  <a:pt x="258950" y="536378"/>
                  <a:pt x="151838" y="456463"/>
                  <a:pt x="0" y="504056"/>
                </a:cubicBezTo>
                <a:cubicBezTo>
                  <a:pt x="-24642" y="287513"/>
                  <a:pt x="6690" y="136339"/>
                  <a:pt x="0" y="0"/>
                </a:cubicBezTo>
                <a:close/>
              </a:path>
              <a:path w="2160241" h="504056" stroke="0" extrusionOk="0">
                <a:moveTo>
                  <a:pt x="0" y="0"/>
                </a:moveTo>
                <a:cubicBezTo>
                  <a:pt x="209919" y="-4316"/>
                  <a:pt x="365422" y="15286"/>
                  <a:pt x="583265" y="0"/>
                </a:cubicBezTo>
                <a:cubicBezTo>
                  <a:pt x="801108" y="-15286"/>
                  <a:pt x="866513" y="53927"/>
                  <a:pt x="1058518" y="0"/>
                </a:cubicBezTo>
                <a:cubicBezTo>
                  <a:pt x="1250523" y="-53927"/>
                  <a:pt x="1337798" y="62682"/>
                  <a:pt x="1598578" y="0"/>
                </a:cubicBezTo>
                <a:cubicBezTo>
                  <a:pt x="1859358" y="-62682"/>
                  <a:pt x="1897028" y="15359"/>
                  <a:pt x="2160241" y="0"/>
                </a:cubicBezTo>
                <a:cubicBezTo>
                  <a:pt x="2175685" y="238463"/>
                  <a:pt x="2110971" y="395801"/>
                  <a:pt x="2160241" y="504056"/>
                </a:cubicBezTo>
                <a:cubicBezTo>
                  <a:pt x="1911284" y="510195"/>
                  <a:pt x="1782226" y="494869"/>
                  <a:pt x="1620181" y="504056"/>
                </a:cubicBezTo>
                <a:cubicBezTo>
                  <a:pt x="1458136" y="513243"/>
                  <a:pt x="1362689" y="495864"/>
                  <a:pt x="1123325" y="504056"/>
                </a:cubicBezTo>
                <a:cubicBezTo>
                  <a:pt x="883961" y="512248"/>
                  <a:pt x="695493" y="461743"/>
                  <a:pt x="540060" y="504056"/>
                </a:cubicBezTo>
                <a:cubicBezTo>
                  <a:pt x="384627" y="546369"/>
                  <a:pt x="257906" y="501325"/>
                  <a:pt x="0" y="504056"/>
                </a:cubicBezTo>
                <a:cubicBezTo>
                  <a:pt x="-56303" y="396734"/>
                  <a:pt x="59337" y="186141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77493948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fr-FR" sz="3200" dirty="0"/>
              <a:t>Annulation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D7DC357-2211-4691-B000-BB11BB749352}"/>
              </a:ext>
            </a:extLst>
          </p:cNvPr>
          <p:cNvSpPr txBox="1"/>
          <p:nvPr/>
        </p:nvSpPr>
        <p:spPr>
          <a:xfrm>
            <a:off x="1271464" y="1379140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Il est possible de dé-ajouter (unstaged) tout élément ajouté (staged) :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FC5C33C-13BF-44BE-BDE5-D251B83EC92A}"/>
              </a:ext>
            </a:extLst>
          </p:cNvPr>
          <p:cNvSpPr txBox="1"/>
          <p:nvPr/>
        </p:nvSpPr>
        <p:spPr>
          <a:xfrm>
            <a:off x="1826590" y="3698448"/>
            <a:ext cx="2700514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Abadi" panose="020B0604020202020204" pitchFamily="34" charset="0"/>
              </a:rPr>
              <a:t>#&gt; git </a:t>
            </a:r>
            <a:r>
              <a:rPr lang="fr-FR" noProof="1">
                <a:solidFill>
                  <a:schemeClr val="accent2">
                    <a:lumMod val="50000"/>
                  </a:schemeClr>
                </a:solidFill>
                <a:latin typeface="Abadi" panose="020B0604020202020204" pitchFamily="34" charset="0"/>
              </a:rPr>
              <a:t>reset --hard</a:t>
            </a:r>
            <a:endParaRPr lang="fr-FR" noProof="1">
              <a:latin typeface="Abadi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72BF3F6-AEC2-44AE-BACE-D602B400FA4D}"/>
              </a:ext>
            </a:extLst>
          </p:cNvPr>
          <p:cNvSpPr txBox="1"/>
          <p:nvPr/>
        </p:nvSpPr>
        <p:spPr>
          <a:xfrm>
            <a:off x="1775520" y="1847770"/>
            <a:ext cx="2700514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Abadi" panose="020B0604020104020204" pitchFamily="34" charset="0"/>
              </a:rPr>
              <a:t>#&gt; git </a:t>
            </a:r>
            <a:r>
              <a:rPr lang="fr-FR" noProof="1">
                <a:solidFill>
                  <a:schemeClr val="accent2">
                    <a:lumMod val="50000"/>
                  </a:schemeClr>
                </a:solidFill>
                <a:latin typeface="Abadi" panose="020B0604020104020204" pitchFamily="34" charset="0"/>
              </a:rPr>
              <a:t>add </a:t>
            </a:r>
            <a:r>
              <a:rPr lang="fr-FR" noProof="1">
                <a:solidFill>
                  <a:srgbClr val="00B050"/>
                </a:solidFill>
                <a:latin typeface="Abadi" panose="020B0604020104020204" pitchFamily="34" charset="0"/>
              </a:rPr>
              <a:t>index.php</a:t>
            </a:r>
            <a:endParaRPr lang="fr-FR" noProof="1">
              <a:latin typeface="Abadi" panose="020B0604020104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2536FE3-C617-464D-B8CA-5BB33CFC7F6B}"/>
              </a:ext>
            </a:extLst>
          </p:cNvPr>
          <p:cNvSpPr txBox="1"/>
          <p:nvPr/>
        </p:nvSpPr>
        <p:spPr>
          <a:xfrm>
            <a:off x="1887081" y="21955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Staged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CF4E4EB-8936-4B9C-A640-B29569106848}"/>
              </a:ext>
            </a:extLst>
          </p:cNvPr>
          <p:cNvSpPr txBox="1"/>
          <p:nvPr/>
        </p:nvSpPr>
        <p:spPr>
          <a:xfrm>
            <a:off x="1923073" y="4067780"/>
            <a:ext cx="28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Retour au dernier commit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973EB9C-3E43-417E-8A88-74D15E59173F}"/>
              </a:ext>
            </a:extLst>
          </p:cNvPr>
          <p:cNvSpPr txBox="1"/>
          <p:nvPr/>
        </p:nvSpPr>
        <p:spPr>
          <a:xfrm>
            <a:off x="1274912" y="2910511"/>
            <a:ext cx="10221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Il est possible de forcer un retour au dernier commit de tous éléments staged ou unstaged (excepté les éléments untracked). ATTENTION, ceci supprimera tout jusqu'au dernier commit local 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EFD852F-3D4C-4520-BE2A-9146250C3E28}"/>
              </a:ext>
            </a:extLst>
          </p:cNvPr>
          <p:cNvSpPr txBox="1"/>
          <p:nvPr/>
        </p:nvSpPr>
        <p:spPr>
          <a:xfrm>
            <a:off x="5603461" y="1826240"/>
            <a:ext cx="2700514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Abadi" panose="020B0604020202020204" pitchFamily="34" charset="0"/>
              </a:rPr>
              <a:t>#&gt; git </a:t>
            </a:r>
            <a:r>
              <a:rPr lang="fr-FR" noProof="1">
                <a:solidFill>
                  <a:schemeClr val="accent2">
                    <a:lumMod val="50000"/>
                  </a:schemeClr>
                </a:solidFill>
                <a:latin typeface="Abadi" panose="020B0604020202020204" pitchFamily="34" charset="0"/>
              </a:rPr>
              <a:t>reset </a:t>
            </a:r>
            <a:r>
              <a:rPr lang="fr-FR" noProof="1">
                <a:solidFill>
                  <a:srgbClr val="00B050"/>
                </a:solidFill>
                <a:latin typeface="Abadi" panose="020B0604020104020204" pitchFamily="34" charset="0"/>
              </a:rPr>
              <a:t>index.php</a:t>
            </a:r>
            <a:endParaRPr lang="fr-FR" noProof="1">
              <a:latin typeface="Abadi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BE69CB5-A70C-42C3-9149-ED6288A19BB7}"/>
              </a:ext>
            </a:extLst>
          </p:cNvPr>
          <p:cNvSpPr txBox="1"/>
          <p:nvPr/>
        </p:nvSpPr>
        <p:spPr>
          <a:xfrm>
            <a:off x="5663952" y="2195572"/>
            <a:ext cx="148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Unstaged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6942D39-3DE8-4C62-BE75-A979993A41E4}"/>
              </a:ext>
            </a:extLst>
          </p:cNvPr>
          <p:cNvSpPr txBox="1"/>
          <p:nvPr/>
        </p:nvSpPr>
        <p:spPr>
          <a:xfrm>
            <a:off x="4567965" y="3718493"/>
            <a:ext cx="44447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rgbClr val="0070C0"/>
                </a:solidFill>
                <a:sym typeface="Wingdings" panose="05000000000000000000" pitchFamily="2" charset="2"/>
              </a:rPr>
              <a:t> Utile pour faire des tests</a:t>
            </a:r>
            <a:r>
              <a:rPr lang="fr-FR" sz="1400" b="1" i="1" dirty="0">
                <a:solidFill>
                  <a:srgbClr val="0070C0"/>
                </a:solidFill>
                <a:sym typeface="Wingdings" panose="05000000000000000000" pitchFamily="2" charset="2"/>
              </a:rPr>
              <a:t>: Faire un commit, faire des essaies de code et utilisé le reset pour reprendre l’état au code au commit.</a:t>
            </a:r>
            <a:endParaRPr lang="fr-FR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51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5" y="332656"/>
            <a:ext cx="4752529" cy="504056"/>
          </a:xfrm>
          <a:custGeom>
            <a:avLst/>
            <a:gdLst>
              <a:gd name="connsiteX0" fmla="*/ 0 w 4752529"/>
              <a:gd name="connsiteY0" fmla="*/ 0 h 504056"/>
              <a:gd name="connsiteX1" fmla="*/ 641591 w 4752529"/>
              <a:gd name="connsiteY1" fmla="*/ 0 h 504056"/>
              <a:gd name="connsiteX2" fmla="*/ 1283183 w 4752529"/>
              <a:gd name="connsiteY2" fmla="*/ 0 h 504056"/>
              <a:gd name="connsiteX3" fmla="*/ 1924774 w 4752529"/>
              <a:gd name="connsiteY3" fmla="*/ 0 h 504056"/>
              <a:gd name="connsiteX4" fmla="*/ 2376265 w 4752529"/>
              <a:gd name="connsiteY4" fmla="*/ 0 h 504056"/>
              <a:gd name="connsiteX5" fmla="*/ 2875280 w 4752529"/>
              <a:gd name="connsiteY5" fmla="*/ 0 h 504056"/>
              <a:gd name="connsiteX6" fmla="*/ 3469346 w 4752529"/>
              <a:gd name="connsiteY6" fmla="*/ 0 h 504056"/>
              <a:gd name="connsiteX7" fmla="*/ 4110938 w 4752529"/>
              <a:gd name="connsiteY7" fmla="*/ 0 h 504056"/>
              <a:gd name="connsiteX8" fmla="*/ 4752529 w 4752529"/>
              <a:gd name="connsiteY8" fmla="*/ 0 h 504056"/>
              <a:gd name="connsiteX9" fmla="*/ 4752529 w 4752529"/>
              <a:gd name="connsiteY9" fmla="*/ 504056 h 504056"/>
              <a:gd name="connsiteX10" fmla="*/ 4063412 w 4752529"/>
              <a:gd name="connsiteY10" fmla="*/ 504056 h 504056"/>
              <a:gd name="connsiteX11" fmla="*/ 3611922 w 4752529"/>
              <a:gd name="connsiteY11" fmla="*/ 504056 h 504056"/>
              <a:gd name="connsiteX12" fmla="*/ 3160432 w 4752529"/>
              <a:gd name="connsiteY12" fmla="*/ 504056 h 504056"/>
              <a:gd name="connsiteX13" fmla="*/ 2661416 w 4752529"/>
              <a:gd name="connsiteY13" fmla="*/ 504056 h 504056"/>
              <a:gd name="connsiteX14" fmla="*/ 1972300 w 4752529"/>
              <a:gd name="connsiteY14" fmla="*/ 504056 h 504056"/>
              <a:gd name="connsiteX15" fmla="*/ 1520809 w 4752529"/>
              <a:gd name="connsiteY15" fmla="*/ 504056 h 504056"/>
              <a:gd name="connsiteX16" fmla="*/ 974268 w 4752529"/>
              <a:gd name="connsiteY16" fmla="*/ 504056 h 504056"/>
              <a:gd name="connsiteX17" fmla="*/ 522778 w 4752529"/>
              <a:gd name="connsiteY17" fmla="*/ 504056 h 504056"/>
              <a:gd name="connsiteX18" fmla="*/ 0 w 4752529"/>
              <a:gd name="connsiteY18" fmla="*/ 504056 h 504056"/>
              <a:gd name="connsiteX19" fmla="*/ 0 w 4752529"/>
              <a:gd name="connsiteY19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52529" h="504056" fill="none" extrusionOk="0">
                <a:moveTo>
                  <a:pt x="0" y="0"/>
                </a:moveTo>
                <a:cubicBezTo>
                  <a:pt x="291863" y="-51672"/>
                  <a:pt x="473741" y="71402"/>
                  <a:pt x="641591" y="0"/>
                </a:cubicBezTo>
                <a:cubicBezTo>
                  <a:pt x="809441" y="-71402"/>
                  <a:pt x="989195" y="54341"/>
                  <a:pt x="1283183" y="0"/>
                </a:cubicBezTo>
                <a:cubicBezTo>
                  <a:pt x="1577171" y="-54341"/>
                  <a:pt x="1763056" y="24208"/>
                  <a:pt x="1924774" y="0"/>
                </a:cubicBezTo>
                <a:cubicBezTo>
                  <a:pt x="2086492" y="-24208"/>
                  <a:pt x="2275194" y="41812"/>
                  <a:pt x="2376265" y="0"/>
                </a:cubicBezTo>
                <a:cubicBezTo>
                  <a:pt x="2477336" y="-41812"/>
                  <a:pt x="2689542" y="24419"/>
                  <a:pt x="2875280" y="0"/>
                </a:cubicBezTo>
                <a:cubicBezTo>
                  <a:pt x="3061019" y="-24419"/>
                  <a:pt x="3318801" y="14594"/>
                  <a:pt x="3469346" y="0"/>
                </a:cubicBezTo>
                <a:cubicBezTo>
                  <a:pt x="3619891" y="-14594"/>
                  <a:pt x="3919536" y="52997"/>
                  <a:pt x="4110938" y="0"/>
                </a:cubicBezTo>
                <a:cubicBezTo>
                  <a:pt x="4302340" y="-52997"/>
                  <a:pt x="4611072" y="27243"/>
                  <a:pt x="4752529" y="0"/>
                </a:cubicBezTo>
                <a:cubicBezTo>
                  <a:pt x="4790945" y="154895"/>
                  <a:pt x="4693605" y="302791"/>
                  <a:pt x="4752529" y="504056"/>
                </a:cubicBezTo>
                <a:cubicBezTo>
                  <a:pt x="4576878" y="514702"/>
                  <a:pt x="4294517" y="446295"/>
                  <a:pt x="4063412" y="504056"/>
                </a:cubicBezTo>
                <a:cubicBezTo>
                  <a:pt x="3832307" y="561817"/>
                  <a:pt x="3791756" y="471205"/>
                  <a:pt x="3611922" y="504056"/>
                </a:cubicBezTo>
                <a:cubicBezTo>
                  <a:pt x="3432088" y="536907"/>
                  <a:pt x="3314341" y="454977"/>
                  <a:pt x="3160432" y="504056"/>
                </a:cubicBezTo>
                <a:cubicBezTo>
                  <a:pt x="3006523" y="553135"/>
                  <a:pt x="2791872" y="490482"/>
                  <a:pt x="2661416" y="504056"/>
                </a:cubicBezTo>
                <a:cubicBezTo>
                  <a:pt x="2530960" y="517630"/>
                  <a:pt x="2174991" y="499397"/>
                  <a:pt x="1972300" y="504056"/>
                </a:cubicBezTo>
                <a:cubicBezTo>
                  <a:pt x="1769609" y="508715"/>
                  <a:pt x="1708498" y="492621"/>
                  <a:pt x="1520809" y="504056"/>
                </a:cubicBezTo>
                <a:cubicBezTo>
                  <a:pt x="1333120" y="515491"/>
                  <a:pt x="1180438" y="453995"/>
                  <a:pt x="974268" y="504056"/>
                </a:cubicBezTo>
                <a:cubicBezTo>
                  <a:pt x="768098" y="554117"/>
                  <a:pt x="678011" y="463683"/>
                  <a:pt x="522778" y="504056"/>
                </a:cubicBezTo>
                <a:cubicBezTo>
                  <a:pt x="367545" y="544429"/>
                  <a:pt x="248032" y="455214"/>
                  <a:pt x="0" y="504056"/>
                </a:cubicBezTo>
                <a:cubicBezTo>
                  <a:pt x="-53475" y="272559"/>
                  <a:pt x="141" y="120314"/>
                  <a:pt x="0" y="0"/>
                </a:cubicBezTo>
                <a:close/>
              </a:path>
              <a:path w="4752529" h="504056" stroke="0" extrusionOk="0">
                <a:moveTo>
                  <a:pt x="0" y="0"/>
                </a:moveTo>
                <a:cubicBezTo>
                  <a:pt x="288563" y="-51955"/>
                  <a:pt x="481925" y="57009"/>
                  <a:pt x="689117" y="0"/>
                </a:cubicBezTo>
                <a:cubicBezTo>
                  <a:pt x="896309" y="-57009"/>
                  <a:pt x="918219" y="30228"/>
                  <a:pt x="1140607" y="0"/>
                </a:cubicBezTo>
                <a:cubicBezTo>
                  <a:pt x="1362995" y="-30228"/>
                  <a:pt x="1545810" y="23798"/>
                  <a:pt x="1734673" y="0"/>
                </a:cubicBezTo>
                <a:cubicBezTo>
                  <a:pt x="1923536" y="-23798"/>
                  <a:pt x="2101836" y="18257"/>
                  <a:pt x="2233689" y="0"/>
                </a:cubicBezTo>
                <a:cubicBezTo>
                  <a:pt x="2365542" y="-18257"/>
                  <a:pt x="2671789" y="45043"/>
                  <a:pt x="2827755" y="0"/>
                </a:cubicBezTo>
                <a:cubicBezTo>
                  <a:pt x="2983721" y="-45043"/>
                  <a:pt x="3235971" y="59298"/>
                  <a:pt x="3516871" y="0"/>
                </a:cubicBezTo>
                <a:cubicBezTo>
                  <a:pt x="3797771" y="-59298"/>
                  <a:pt x="4005112" y="32401"/>
                  <a:pt x="4205988" y="0"/>
                </a:cubicBezTo>
                <a:cubicBezTo>
                  <a:pt x="4406864" y="-32401"/>
                  <a:pt x="4546943" y="26129"/>
                  <a:pt x="4752529" y="0"/>
                </a:cubicBezTo>
                <a:cubicBezTo>
                  <a:pt x="4774191" y="205980"/>
                  <a:pt x="4715966" y="349280"/>
                  <a:pt x="4752529" y="504056"/>
                </a:cubicBezTo>
                <a:cubicBezTo>
                  <a:pt x="4508180" y="538733"/>
                  <a:pt x="4344931" y="498124"/>
                  <a:pt x="4110938" y="504056"/>
                </a:cubicBezTo>
                <a:cubicBezTo>
                  <a:pt x="3876945" y="509988"/>
                  <a:pt x="3598497" y="468852"/>
                  <a:pt x="3469346" y="504056"/>
                </a:cubicBezTo>
                <a:cubicBezTo>
                  <a:pt x="3340195" y="539260"/>
                  <a:pt x="3050497" y="435772"/>
                  <a:pt x="2875280" y="504056"/>
                </a:cubicBezTo>
                <a:cubicBezTo>
                  <a:pt x="2700063" y="572340"/>
                  <a:pt x="2482177" y="489002"/>
                  <a:pt x="2281214" y="504056"/>
                </a:cubicBezTo>
                <a:cubicBezTo>
                  <a:pt x="2080251" y="519110"/>
                  <a:pt x="2000124" y="499506"/>
                  <a:pt x="1782198" y="504056"/>
                </a:cubicBezTo>
                <a:cubicBezTo>
                  <a:pt x="1564272" y="508606"/>
                  <a:pt x="1434999" y="457556"/>
                  <a:pt x="1330708" y="504056"/>
                </a:cubicBezTo>
                <a:cubicBezTo>
                  <a:pt x="1226417" y="550556"/>
                  <a:pt x="1006553" y="492497"/>
                  <a:pt x="879218" y="504056"/>
                </a:cubicBezTo>
                <a:cubicBezTo>
                  <a:pt x="751883" y="515615"/>
                  <a:pt x="367374" y="463949"/>
                  <a:pt x="0" y="504056"/>
                </a:cubicBezTo>
                <a:cubicBezTo>
                  <a:pt x="-23166" y="311849"/>
                  <a:pt x="47636" y="142334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77493948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fr-FR" sz="3200" dirty="0"/>
              <a:t>Restauration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90A3587-6D04-4926-9B95-28FE609DE301}"/>
              </a:ext>
            </a:extLst>
          </p:cNvPr>
          <p:cNvSpPr txBox="1"/>
          <p:nvPr/>
        </p:nvSpPr>
        <p:spPr>
          <a:xfrm>
            <a:off x="1343472" y="1289169"/>
            <a:ext cx="1022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Il est parfois nécessaire de restaurer un ancien commit temporairement ou définitivement :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084762D-0235-4389-8658-055D5DC506C5}"/>
              </a:ext>
            </a:extLst>
          </p:cNvPr>
          <p:cNvSpPr txBox="1"/>
          <p:nvPr/>
        </p:nvSpPr>
        <p:spPr>
          <a:xfrm>
            <a:off x="1559496" y="2287893"/>
            <a:ext cx="3313214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Abadi" panose="020B0604020104020204" pitchFamily="34" charset="0"/>
              </a:rPr>
              <a:t>#&gt; git </a:t>
            </a:r>
            <a:r>
              <a:rPr lang="fr-FR" noProof="1">
                <a:solidFill>
                  <a:schemeClr val="accent2">
                    <a:lumMod val="50000"/>
                  </a:schemeClr>
                </a:solidFill>
                <a:latin typeface="Abadi" panose="020B0604020104020204" pitchFamily="34" charset="0"/>
              </a:rPr>
              <a:t>checkout </a:t>
            </a:r>
            <a:r>
              <a:rPr lang="fr-FR" noProof="1">
                <a:solidFill>
                  <a:srgbClr val="00B050"/>
                </a:solidFill>
                <a:latin typeface="Abadi" panose="020B0604020104020204" pitchFamily="34" charset="0"/>
              </a:rPr>
              <a:t>COMID</a:t>
            </a:r>
            <a:endParaRPr lang="fr-FR" noProof="1">
              <a:latin typeface="Abadi" panose="020B0604020104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DA166E6-0B13-4932-BC9B-C3EC1D10EB97}"/>
              </a:ext>
            </a:extLst>
          </p:cNvPr>
          <p:cNvSpPr txBox="1"/>
          <p:nvPr/>
        </p:nvSpPr>
        <p:spPr>
          <a:xfrm>
            <a:off x="1647471" y="1938606"/>
            <a:ext cx="473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Restauration temporaire au commit COMID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40EB728-045A-4CE0-8257-C9A638764A95}"/>
              </a:ext>
            </a:extLst>
          </p:cNvPr>
          <p:cNvSpPr txBox="1"/>
          <p:nvPr/>
        </p:nvSpPr>
        <p:spPr>
          <a:xfrm>
            <a:off x="6384878" y="2287893"/>
            <a:ext cx="3313214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Abadi" panose="020B0604020104020204" pitchFamily="34" charset="0"/>
              </a:rPr>
              <a:t>#&gt; git </a:t>
            </a:r>
            <a:r>
              <a:rPr lang="fr-FR" noProof="1">
                <a:solidFill>
                  <a:schemeClr val="accent2">
                    <a:lumMod val="50000"/>
                  </a:schemeClr>
                </a:solidFill>
                <a:latin typeface="Abadi" panose="020B0604020104020204" pitchFamily="34" charset="0"/>
              </a:rPr>
              <a:t>switch -</a:t>
            </a:r>
            <a:endParaRPr lang="fr-FR" noProof="1">
              <a:latin typeface="Abadi" panose="020B0604020104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E32F3C0-2F30-4E50-9588-5EC07F954F3B}"/>
              </a:ext>
            </a:extLst>
          </p:cNvPr>
          <p:cNvSpPr txBox="1"/>
          <p:nvPr/>
        </p:nvSpPr>
        <p:spPr>
          <a:xfrm>
            <a:off x="6472853" y="1938606"/>
            <a:ext cx="473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Retour au commit avant restauration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A2EADDE-0FE3-4817-B92E-1EA71D07E804}"/>
              </a:ext>
            </a:extLst>
          </p:cNvPr>
          <p:cNvSpPr txBox="1"/>
          <p:nvPr/>
        </p:nvSpPr>
        <p:spPr>
          <a:xfrm>
            <a:off x="6428837" y="3054236"/>
            <a:ext cx="3313214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Abadi" panose="020B0604020104020204" pitchFamily="34" charset="0"/>
              </a:rPr>
              <a:t>#&gt; git </a:t>
            </a:r>
            <a:r>
              <a:rPr lang="fr-FR" noProof="1">
                <a:solidFill>
                  <a:schemeClr val="accent2">
                    <a:lumMod val="50000"/>
                  </a:schemeClr>
                </a:solidFill>
                <a:latin typeface="Abadi" panose="020B0604020104020204" pitchFamily="34" charset="0"/>
              </a:rPr>
              <a:t>switch -c </a:t>
            </a:r>
            <a:r>
              <a:rPr lang="fr-FR" noProof="1">
                <a:solidFill>
                  <a:srgbClr val="00B050"/>
                </a:solidFill>
                <a:latin typeface="Abadi" panose="020B0604020104020204" pitchFamily="34" charset="0"/>
              </a:rPr>
              <a:t>NAME</a:t>
            </a:r>
            <a:endParaRPr lang="fr-FR" noProof="1">
              <a:latin typeface="Abadi" panose="020B06040201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D40804F-C21A-42A6-AB20-BE79AA6F39CF}"/>
              </a:ext>
            </a:extLst>
          </p:cNvPr>
          <p:cNvSpPr txBox="1"/>
          <p:nvPr/>
        </p:nvSpPr>
        <p:spPr>
          <a:xfrm>
            <a:off x="6516812" y="2704949"/>
            <a:ext cx="534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Crée une branche NAME à partir du commit restauré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B162E78-B766-4ED8-A55F-05E1CC52312C}"/>
              </a:ext>
            </a:extLst>
          </p:cNvPr>
          <p:cNvSpPr txBox="1"/>
          <p:nvPr/>
        </p:nvSpPr>
        <p:spPr>
          <a:xfrm>
            <a:off x="1786530" y="2649612"/>
            <a:ext cx="3313214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Abadi" panose="020B0604020104020204" pitchFamily="34" charset="0"/>
              </a:rPr>
              <a:t>#&gt; git checkout e36b392</a:t>
            </a:r>
            <a:endParaRPr lang="fr-FR" noProof="1">
              <a:latin typeface="Abadi" panose="020B0604020104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324F10B-A756-4FFB-A2AE-8BC51EBF2AEE}"/>
              </a:ext>
            </a:extLst>
          </p:cNvPr>
          <p:cNvSpPr txBox="1"/>
          <p:nvPr/>
        </p:nvSpPr>
        <p:spPr>
          <a:xfrm>
            <a:off x="1559496" y="4365397"/>
            <a:ext cx="3313214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Abadi" panose="020B0604020104020204" pitchFamily="34" charset="0"/>
              </a:rPr>
              <a:t>#&gt; git </a:t>
            </a:r>
            <a:r>
              <a:rPr lang="fr-FR" noProof="1">
                <a:solidFill>
                  <a:schemeClr val="accent2">
                    <a:lumMod val="50000"/>
                  </a:schemeClr>
                </a:solidFill>
                <a:latin typeface="Abadi" panose="020B0604020104020204" pitchFamily="34" charset="0"/>
              </a:rPr>
              <a:t>reset --hard </a:t>
            </a:r>
            <a:r>
              <a:rPr lang="fr-FR" noProof="1">
                <a:solidFill>
                  <a:srgbClr val="00B050"/>
                </a:solidFill>
                <a:latin typeface="Abadi" panose="020B0604020104020204" pitchFamily="34" charset="0"/>
              </a:rPr>
              <a:t>COMID</a:t>
            </a:r>
            <a:endParaRPr lang="fr-FR" noProof="1">
              <a:latin typeface="Abadi" panose="020B0604020104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AB2BB3C-14E4-41E6-8959-FC99C8A03235}"/>
              </a:ext>
            </a:extLst>
          </p:cNvPr>
          <p:cNvSpPr txBox="1"/>
          <p:nvPr/>
        </p:nvSpPr>
        <p:spPr>
          <a:xfrm>
            <a:off x="1647471" y="4016110"/>
            <a:ext cx="473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Restauration DEFINITIVE au commit COMID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BBC8F2D-8389-4C1B-B182-36BC12A228A4}"/>
              </a:ext>
            </a:extLst>
          </p:cNvPr>
          <p:cNvSpPr txBox="1"/>
          <p:nvPr/>
        </p:nvSpPr>
        <p:spPr>
          <a:xfrm>
            <a:off x="5220706" y="4385442"/>
            <a:ext cx="55345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900" b="1" i="1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fr-FR" sz="1900" b="1" i="1" dirty="0">
                <a:solidFill>
                  <a:srgbClr val="C00000"/>
                </a:solidFill>
              </a:rPr>
              <a:t>ATTENTION, ceci supprimera tout commit au-dessus du commit restauré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D6B56F9-7EE3-44AF-8AE2-D08F849B0871}"/>
              </a:ext>
            </a:extLst>
          </p:cNvPr>
          <p:cNvSpPr txBox="1"/>
          <p:nvPr/>
        </p:nvSpPr>
        <p:spPr>
          <a:xfrm>
            <a:off x="1777561" y="4737844"/>
            <a:ext cx="3313214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Abadi" panose="020B0604020104020204" pitchFamily="34" charset="0"/>
              </a:rPr>
              <a:t>#&gt; git checkout e36b392</a:t>
            </a:r>
            <a:endParaRPr lang="fr-FR" noProof="1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501597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980cb3a-0623-49e8-aa2d-506ecdcc4f68" xsi:nil="true"/>
    <lcf76f155ced4ddcb4097134ff3c332f xmlns="1ec2da86-5f62-43da-8d72-7ed239a3d4f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34446308C6F04EA105D5E9182B8AE8" ma:contentTypeVersion="11" ma:contentTypeDescription="Crée un document." ma:contentTypeScope="" ma:versionID="13b12d93f4b7fde65caaddc22ecd979f">
  <xsd:schema xmlns:xsd="http://www.w3.org/2001/XMLSchema" xmlns:xs="http://www.w3.org/2001/XMLSchema" xmlns:p="http://schemas.microsoft.com/office/2006/metadata/properties" xmlns:ns2="1ec2da86-5f62-43da-8d72-7ed239a3d4f2" xmlns:ns3="5980cb3a-0623-49e8-aa2d-506ecdcc4f68" targetNamespace="http://schemas.microsoft.com/office/2006/metadata/properties" ma:root="true" ma:fieldsID="f2940edb7ecc6678458912cab6c6a93e" ns2:_="" ns3:_="">
    <xsd:import namespace="1ec2da86-5f62-43da-8d72-7ed239a3d4f2"/>
    <xsd:import namespace="5980cb3a-0623-49e8-aa2d-506ecdcc4f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c2da86-5f62-43da-8d72-7ed239a3d4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a7664016-f4d0-4920-9d3c-774f454634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80cb3a-0623-49e8-aa2d-506ecdcc4f6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6745e83-f720-4f6b-849e-1e8fdd91bf79}" ma:internalName="TaxCatchAll" ma:showField="CatchAllData" ma:web="5980cb3a-0623-49e8-aa2d-506ecdcc4f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488AF9-1EA9-4B2C-BE92-879B05599B68}"/>
</file>

<file path=customXml/itemProps2.xml><?xml version="1.0" encoding="utf-8"?>
<ds:datastoreItem xmlns:ds="http://schemas.openxmlformats.org/officeDocument/2006/customXml" ds:itemID="{7E1E867F-FA57-415D-A27A-319C603E9538}">
  <ds:schemaRefs>
    <ds:schemaRef ds:uri="http://schemas.microsoft.com/office/infopath/2007/PartnerControls"/>
    <ds:schemaRef ds:uri="6d93d202-47fc-4405-873a-cab67cc5f1b2"/>
    <ds:schemaRef ds:uri="http://schemas.microsoft.com/office/2006/metadata/properties"/>
    <ds:schemaRef ds:uri="http://purl.org/dc/elements/1.1/"/>
    <ds:schemaRef ds:uri="64acb2c5-0a2b-4bda-bd34-58e36cbb80d2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10D7C2F-C5D1-41FC-B17A-6FF37EC5681E}"/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1412</Words>
  <Application>Microsoft Office PowerPoint</Application>
  <PresentationFormat>Grand écran</PresentationFormat>
  <Paragraphs>147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Abadi</vt:lpstr>
      <vt:lpstr>Consolas</vt:lpstr>
      <vt:lpstr>Franklin Gothic Book</vt:lpstr>
      <vt:lpstr>Wingdings</vt:lpstr>
      <vt:lpstr>Cadrage</vt:lpstr>
      <vt:lpstr>Git</vt:lpstr>
      <vt:lpstr> Dans ce module</vt:lpstr>
      <vt:lpstr>Gitignore</vt:lpstr>
      <vt:lpstr>Branches</vt:lpstr>
      <vt:lpstr>Branches</vt:lpstr>
      <vt:lpstr>Merge de branches</vt:lpstr>
      <vt:lpstr>Résolution de conflits</vt:lpstr>
      <vt:lpstr>Annulation</vt:lpstr>
      <vt:lpstr>Restauration</vt:lpstr>
      <vt:lpstr> Place à un peu de pratique 1/3</vt:lpstr>
      <vt:lpstr> Place à un peu de pratique 2/3</vt:lpstr>
      <vt:lpstr> Place à un peu de pratique 3/3</vt:lpstr>
      <vt:lpstr>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Mehdi OULAD HAMMOUCH</dc:creator>
  <cp:lastModifiedBy>OULAD HAMMOUCH Mehdi</cp:lastModifiedBy>
  <cp:revision>80</cp:revision>
  <dcterms:created xsi:type="dcterms:W3CDTF">2020-12-07T22:53:20Z</dcterms:created>
  <dcterms:modified xsi:type="dcterms:W3CDTF">2022-10-23T17:30:46Z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0x0101005434446308C6F04EA105D5E9182B8AE8</vt:lpwstr>
  </property>
</Properties>
</file>