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4"/>
  </p:sldMasterIdLst>
  <p:sldIdLst>
    <p:sldId id="256" r:id="rId5"/>
    <p:sldId id="257" r:id="rId6"/>
    <p:sldId id="286" r:id="rId7"/>
    <p:sldId id="287" r:id="rId8"/>
    <p:sldId id="289" r:id="rId9"/>
    <p:sldId id="288" r:id="rId10"/>
    <p:sldId id="290" r:id="rId11"/>
    <p:sldId id="291" r:id="rId12"/>
    <p:sldId id="292" r:id="rId13"/>
    <p:sldId id="284" r:id="rId14"/>
    <p:sldId id="303" r:id="rId15"/>
    <p:sldId id="294" r:id="rId16"/>
    <p:sldId id="293" r:id="rId17"/>
    <p:sldId id="295" r:id="rId18"/>
    <p:sldId id="296" r:id="rId19"/>
    <p:sldId id="297" r:id="rId20"/>
    <p:sldId id="298" r:id="rId21"/>
    <p:sldId id="301" r:id="rId22"/>
    <p:sldId id="302" r:id="rId23"/>
    <p:sldId id="304" r:id="rId24"/>
    <p:sldId id="305" r:id="rId25"/>
    <p:sldId id="300" r:id="rId26"/>
    <p:sldId id="25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8304"/>
    <a:srgbClr val="FFFFFF"/>
    <a:srgbClr val="FBA306"/>
    <a:srgbClr val="F69F05"/>
    <a:srgbClr val="00CEFF"/>
    <a:srgbClr val="875829"/>
    <a:srgbClr val="4A2318"/>
    <a:srgbClr val="7A3A28"/>
    <a:srgbClr val="E1B4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8F4C9-35C8-4C6A-968E-22F78C4DB646}" v="3" dt="2023-03-30T10:06:55.51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3" autoAdjust="0"/>
    <p:restoredTop sz="94660"/>
  </p:normalViewPr>
  <p:slideViewPr>
    <p:cSldViewPr snapToGrid="0">
      <p:cViewPr varScale="1">
        <p:scale>
          <a:sx n="128" d="100"/>
          <a:sy n="128" d="100"/>
        </p:scale>
        <p:origin x="5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RD Guillaume" userId="S::guillaume.gerard@ccicampus.fr::a771797e-f1cb-4d46-a8b8-a6b5ccc54c25" providerId="AD" clId="Web-{3918F4C9-35C8-4C6A-968E-22F78C4DB646}"/>
    <pc:docChg chg="modSld">
      <pc:chgData name="GERARD Guillaume" userId="S::guillaume.gerard@ccicampus.fr::a771797e-f1cb-4d46-a8b8-a6b5ccc54c25" providerId="AD" clId="Web-{3918F4C9-35C8-4C6A-968E-22F78C4DB646}" dt="2023-03-30T10:06:55.512" v="2" actId="1076"/>
      <pc:docMkLst>
        <pc:docMk/>
      </pc:docMkLst>
      <pc:sldChg chg="modSp">
        <pc:chgData name="GERARD Guillaume" userId="S::guillaume.gerard@ccicampus.fr::a771797e-f1cb-4d46-a8b8-a6b5ccc54c25" providerId="AD" clId="Web-{3918F4C9-35C8-4C6A-968E-22F78C4DB646}" dt="2023-03-30T10:06:55.512" v="2" actId="1076"/>
        <pc:sldMkLst>
          <pc:docMk/>
          <pc:sldMk cId="139612801" sldId="292"/>
        </pc:sldMkLst>
        <pc:picChg chg="mod">
          <ac:chgData name="GERARD Guillaume" userId="S::guillaume.gerard@ccicampus.fr::a771797e-f1cb-4d46-a8b8-a6b5ccc54c25" providerId="AD" clId="Web-{3918F4C9-35C8-4C6A-968E-22F78C4DB646}" dt="2023-03-30T10:06:55.512" v="2" actId="1076"/>
          <ac:picMkLst>
            <pc:docMk/>
            <pc:sldMk cId="139612801" sldId="292"/>
            <ac:picMk id="3" creationId="{AC641596-C9E6-634E-918B-5D5ADF42C25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712EB1-D4E4-B243-ABEE-FDE042B11997}" type="doc">
      <dgm:prSet loTypeId="urn:microsoft.com/office/officeart/2005/8/layout/process1" loCatId="" qsTypeId="urn:microsoft.com/office/officeart/2005/8/quickstyle/simple1" qsCatId="simple" csTypeId="urn:microsoft.com/office/officeart/2005/8/colors/accent1_2" csCatId="accent1" phldr="1"/>
      <dgm:spPr/>
    </dgm:pt>
    <dgm:pt modelId="{9D668406-271B-3F4F-903A-65E525D1843C}">
      <dgm:prSet phldrT="[Texte]"/>
      <dgm:spPr/>
      <dgm:t>
        <a:bodyPr/>
        <a:lstStyle/>
        <a:p>
          <a:r>
            <a:rPr lang="fr-FR" dirty="0">
              <a:solidFill>
                <a:srgbClr val="FBA306"/>
              </a:solidFill>
            </a:rPr>
            <a:t>Données entrantes</a:t>
          </a:r>
        </a:p>
      </dgm:t>
    </dgm:pt>
    <dgm:pt modelId="{859FA9F9-5A13-3242-9ED1-7380D76B69BC}" type="parTrans" cxnId="{64D8A7AB-9CD8-4F42-B302-21DB36F010A6}">
      <dgm:prSet/>
      <dgm:spPr/>
      <dgm:t>
        <a:bodyPr/>
        <a:lstStyle/>
        <a:p>
          <a:endParaRPr lang="fr-FR"/>
        </a:p>
      </dgm:t>
    </dgm:pt>
    <dgm:pt modelId="{640F9C8C-2789-A14C-A61D-384873450638}" type="sibTrans" cxnId="{64D8A7AB-9CD8-4F42-B302-21DB36F010A6}">
      <dgm:prSet/>
      <dgm:spPr/>
      <dgm:t>
        <a:bodyPr/>
        <a:lstStyle/>
        <a:p>
          <a:endParaRPr lang="fr-FR"/>
        </a:p>
      </dgm:t>
    </dgm:pt>
    <dgm:pt modelId="{1C15BF17-BD83-8A46-A4BF-7A5FE10D1AEB}">
      <dgm:prSet phldrT="[Texte]"/>
      <dgm:spPr/>
      <dgm:t>
        <a:bodyPr/>
        <a:lstStyle/>
        <a:p>
          <a:r>
            <a:rPr lang="fr-FR" dirty="0"/>
            <a:t>Programme</a:t>
          </a:r>
        </a:p>
      </dgm:t>
    </dgm:pt>
    <dgm:pt modelId="{E025887F-E58C-FD46-92BC-6B6E71C65E54}" type="parTrans" cxnId="{3F53A0BD-DB25-E14B-829A-173D098BE716}">
      <dgm:prSet/>
      <dgm:spPr/>
      <dgm:t>
        <a:bodyPr/>
        <a:lstStyle/>
        <a:p>
          <a:endParaRPr lang="fr-FR"/>
        </a:p>
      </dgm:t>
    </dgm:pt>
    <dgm:pt modelId="{50A4D4E7-1AF8-E846-8826-75400E72AEC7}" type="sibTrans" cxnId="{3F53A0BD-DB25-E14B-829A-173D098BE716}">
      <dgm:prSet/>
      <dgm:spPr/>
      <dgm:t>
        <a:bodyPr/>
        <a:lstStyle/>
        <a:p>
          <a:endParaRPr lang="fr-FR"/>
        </a:p>
      </dgm:t>
    </dgm:pt>
    <dgm:pt modelId="{40E20FCA-77D4-9249-BBC6-6FA96BCF278F}">
      <dgm:prSet phldrT="[Texte]"/>
      <dgm:spPr/>
      <dgm:t>
        <a:bodyPr/>
        <a:lstStyle/>
        <a:p>
          <a:r>
            <a:rPr lang="fr-FR" dirty="0">
              <a:solidFill>
                <a:srgbClr val="92D050"/>
              </a:solidFill>
            </a:rPr>
            <a:t>Données sortantes</a:t>
          </a:r>
        </a:p>
      </dgm:t>
    </dgm:pt>
    <dgm:pt modelId="{C4A6665B-87D0-B841-BB03-5E4AA0A4B9A9}" type="parTrans" cxnId="{A9927AD9-CA46-1147-ACE2-9447F1C8CF46}">
      <dgm:prSet/>
      <dgm:spPr/>
      <dgm:t>
        <a:bodyPr/>
        <a:lstStyle/>
        <a:p>
          <a:endParaRPr lang="fr-FR"/>
        </a:p>
      </dgm:t>
    </dgm:pt>
    <dgm:pt modelId="{2B7A69EC-ED4F-BB4F-A528-0D994B7B98BE}" type="sibTrans" cxnId="{A9927AD9-CA46-1147-ACE2-9447F1C8CF46}">
      <dgm:prSet/>
      <dgm:spPr/>
      <dgm:t>
        <a:bodyPr/>
        <a:lstStyle/>
        <a:p>
          <a:endParaRPr lang="fr-FR"/>
        </a:p>
      </dgm:t>
    </dgm:pt>
    <dgm:pt modelId="{D66BFEC8-EB30-DF4C-A86B-DC1616FDC810}" type="pres">
      <dgm:prSet presAssocID="{2D712EB1-D4E4-B243-ABEE-FDE042B11997}" presName="Name0" presStyleCnt="0">
        <dgm:presLayoutVars>
          <dgm:dir/>
          <dgm:resizeHandles val="exact"/>
        </dgm:presLayoutVars>
      </dgm:prSet>
      <dgm:spPr/>
    </dgm:pt>
    <dgm:pt modelId="{30B86273-0498-804B-9990-A1C812685A2C}" type="pres">
      <dgm:prSet presAssocID="{9D668406-271B-3F4F-903A-65E525D1843C}" presName="node" presStyleLbl="node1" presStyleIdx="0" presStyleCnt="3">
        <dgm:presLayoutVars>
          <dgm:bulletEnabled val="1"/>
        </dgm:presLayoutVars>
      </dgm:prSet>
      <dgm:spPr/>
    </dgm:pt>
    <dgm:pt modelId="{25F62085-F741-BB48-B82E-28ECB9FE3AEF}" type="pres">
      <dgm:prSet presAssocID="{640F9C8C-2789-A14C-A61D-384873450638}" presName="sibTrans" presStyleLbl="sibTrans2D1" presStyleIdx="0" presStyleCnt="2"/>
      <dgm:spPr/>
    </dgm:pt>
    <dgm:pt modelId="{CE94E96B-EBA3-8340-B299-DD3B028F9868}" type="pres">
      <dgm:prSet presAssocID="{640F9C8C-2789-A14C-A61D-384873450638}" presName="connectorText" presStyleLbl="sibTrans2D1" presStyleIdx="0" presStyleCnt="2"/>
      <dgm:spPr/>
    </dgm:pt>
    <dgm:pt modelId="{0112CCA0-7751-1244-B793-2FF5CA627FA3}" type="pres">
      <dgm:prSet presAssocID="{1C15BF17-BD83-8A46-A4BF-7A5FE10D1AEB}" presName="node" presStyleLbl="node1" presStyleIdx="1" presStyleCnt="3" custLinFactNeighborY="0">
        <dgm:presLayoutVars>
          <dgm:bulletEnabled val="1"/>
        </dgm:presLayoutVars>
      </dgm:prSet>
      <dgm:spPr/>
    </dgm:pt>
    <dgm:pt modelId="{220F2B26-9BD7-7B4B-AFEF-C22CEC6DE884}" type="pres">
      <dgm:prSet presAssocID="{50A4D4E7-1AF8-E846-8826-75400E72AEC7}" presName="sibTrans" presStyleLbl="sibTrans2D1" presStyleIdx="1" presStyleCnt="2"/>
      <dgm:spPr/>
    </dgm:pt>
    <dgm:pt modelId="{36A20EE1-5FC5-A04E-B282-5BBDFF4287A7}" type="pres">
      <dgm:prSet presAssocID="{50A4D4E7-1AF8-E846-8826-75400E72AEC7}" presName="connectorText" presStyleLbl="sibTrans2D1" presStyleIdx="1" presStyleCnt="2"/>
      <dgm:spPr/>
    </dgm:pt>
    <dgm:pt modelId="{3DBFEF2F-F952-6A47-8E0F-795E24A024EC}" type="pres">
      <dgm:prSet presAssocID="{40E20FCA-77D4-9249-BBC6-6FA96BCF278F}" presName="node" presStyleLbl="node1" presStyleIdx="2" presStyleCnt="3">
        <dgm:presLayoutVars>
          <dgm:bulletEnabled val="1"/>
        </dgm:presLayoutVars>
      </dgm:prSet>
      <dgm:spPr/>
    </dgm:pt>
  </dgm:ptLst>
  <dgm:cxnLst>
    <dgm:cxn modelId="{999A0505-61B4-E744-8AF0-D26FBC949042}" type="presOf" srcId="{9D668406-271B-3F4F-903A-65E525D1843C}" destId="{30B86273-0498-804B-9990-A1C812685A2C}" srcOrd="0" destOrd="0" presId="urn:microsoft.com/office/officeart/2005/8/layout/process1"/>
    <dgm:cxn modelId="{39B0C817-4FD2-534D-A73F-F8B997A0250A}" type="presOf" srcId="{2D712EB1-D4E4-B243-ABEE-FDE042B11997}" destId="{D66BFEC8-EB30-DF4C-A86B-DC1616FDC810}" srcOrd="0" destOrd="0" presId="urn:microsoft.com/office/officeart/2005/8/layout/process1"/>
    <dgm:cxn modelId="{4671C430-86CC-DB4B-9D72-3970BA6993D3}" type="presOf" srcId="{1C15BF17-BD83-8A46-A4BF-7A5FE10D1AEB}" destId="{0112CCA0-7751-1244-B793-2FF5CA627FA3}" srcOrd="0" destOrd="0" presId="urn:microsoft.com/office/officeart/2005/8/layout/process1"/>
    <dgm:cxn modelId="{E6D53E4A-F165-5A4D-A675-B41D90460736}" type="presOf" srcId="{40E20FCA-77D4-9249-BBC6-6FA96BCF278F}" destId="{3DBFEF2F-F952-6A47-8E0F-795E24A024EC}" srcOrd="0" destOrd="0" presId="urn:microsoft.com/office/officeart/2005/8/layout/process1"/>
    <dgm:cxn modelId="{F14A189E-6878-F649-81A3-059BDE791F27}" type="presOf" srcId="{640F9C8C-2789-A14C-A61D-384873450638}" destId="{CE94E96B-EBA3-8340-B299-DD3B028F9868}" srcOrd="1" destOrd="0" presId="urn:microsoft.com/office/officeart/2005/8/layout/process1"/>
    <dgm:cxn modelId="{64D8A7AB-9CD8-4F42-B302-21DB36F010A6}" srcId="{2D712EB1-D4E4-B243-ABEE-FDE042B11997}" destId="{9D668406-271B-3F4F-903A-65E525D1843C}" srcOrd="0" destOrd="0" parTransId="{859FA9F9-5A13-3242-9ED1-7380D76B69BC}" sibTransId="{640F9C8C-2789-A14C-A61D-384873450638}"/>
    <dgm:cxn modelId="{3F53A0BD-DB25-E14B-829A-173D098BE716}" srcId="{2D712EB1-D4E4-B243-ABEE-FDE042B11997}" destId="{1C15BF17-BD83-8A46-A4BF-7A5FE10D1AEB}" srcOrd="1" destOrd="0" parTransId="{E025887F-E58C-FD46-92BC-6B6E71C65E54}" sibTransId="{50A4D4E7-1AF8-E846-8826-75400E72AEC7}"/>
    <dgm:cxn modelId="{43D093C6-9AEA-1B4D-9175-0435F4E7F6E5}" type="presOf" srcId="{50A4D4E7-1AF8-E846-8826-75400E72AEC7}" destId="{220F2B26-9BD7-7B4B-AFEF-C22CEC6DE884}" srcOrd="0" destOrd="0" presId="urn:microsoft.com/office/officeart/2005/8/layout/process1"/>
    <dgm:cxn modelId="{A9927AD9-CA46-1147-ACE2-9447F1C8CF46}" srcId="{2D712EB1-D4E4-B243-ABEE-FDE042B11997}" destId="{40E20FCA-77D4-9249-BBC6-6FA96BCF278F}" srcOrd="2" destOrd="0" parTransId="{C4A6665B-87D0-B841-BB03-5E4AA0A4B9A9}" sibTransId="{2B7A69EC-ED4F-BB4F-A528-0D994B7B98BE}"/>
    <dgm:cxn modelId="{68D701F0-1BE7-8745-A924-BBC58943C680}" type="presOf" srcId="{640F9C8C-2789-A14C-A61D-384873450638}" destId="{25F62085-F741-BB48-B82E-28ECB9FE3AEF}" srcOrd="0" destOrd="0" presId="urn:microsoft.com/office/officeart/2005/8/layout/process1"/>
    <dgm:cxn modelId="{AF30DEF5-FBCE-F74F-8AF9-AE698C98E73E}" type="presOf" srcId="{50A4D4E7-1AF8-E846-8826-75400E72AEC7}" destId="{36A20EE1-5FC5-A04E-B282-5BBDFF4287A7}" srcOrd="1" destOrd="0" presId="urn:microsoft.com/office/officeart/2005/8/layout/process1"/>
    <dgm:cxn modelId="{5913AA15-4FDB-9E40-BF0A-23DEC0DE09DB}" type="presParOf" srcId="{D66BFEC8-EB30-DF4C-A86B-DC1616FDC810}" destId="{30B86273-0498-804B-9990-A1C812685A2C}" srcOrd="0" destOrd="0" presId="urn:microsoft.com/office/officeart/2005/8/layout/process1"/>
    <dgm:cxn modelId="{9F55C775-040B-E643-AA83-787F91F9EA54}" type="presParOf" srcId="{D66BFEC8-EB30-DF4C-A86B-DC1616FDC810}" destId="{25F62085-F741-BB48-B82E-28ECB9FE3AEF}" srcOrd="1" destOrd="0" presId="urn:microsoft.com/office/officeart/2005/8/layout/process1"/>
    <dgm:cxn modelId="{8979E422-25BF-714A-B8FC-8AF79C7DA2F1}" type="presParOf" srcId="{25F62085-F741-BB48-B82E-28ECB9FE3AEF}" destId="{CE94E96B-EBA3-8340-B299-DD3B028F9868}" srcOrd="0" destOrd="0" presId="urn:microsoft.com/office/officeart/2005/8/layout/process1"/>
    <dgm:cxn modelId="{CFD7D9D3-7F60-7E41-8E61-D959DCA73CAB}" type="presParOf" srcId="{D66BFEC8-EB30-DF4C-A86B-DC1616FDC810}" destId="{0112CCA0-7751-1244-B793-2FF5CA627FA3}" srcOrd="2" destOrd="0" presId="urn:microsoft.com/office/officeart/2005/8/layout/process1"/>
    <dgm:cxn modelId="{CC81E58F-48F2-6845-91B1-373392BACFE7}" type="presParOf" srcId="{D66BFEC8-EB30-DF4C-A86B-DC1616FDC810}" destId="{220F2B26-9BD7-7B4B-AFEF-C22CEC6DE884}" srcOrd="3" destOrd="0" presId="urn:microsoft.com/office/officeart/2005/8/layout/process1"/>
    <dgm:cxn modelId="{79B2C7AE-C6CC-BB4E-863C-6A2853073651}" type="presParOf" srcId="{220F2B26-9BD7-7B4B-AFEF-C22CEC6DE884}" destId="{36A20EE1-5FC5-A04E-B282-5BBDFF4287A7}" srcOrd="0" destOrd="0" presId="urn:microsoft.com/office/officeart/2005/8/layout/process1"/>
    <dgm:cxn modelId="{1826D299-DDB8-344C-966F-161788849E60}" type="presParOf" srcId="{D66BFEC8-EB30-DF4C-A86B-DC1616FDC810}" destId="{3DBFEF2F-F952-6A47-8E0F-795E24A024E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12EB1-D4E4-B243-ABEE-FDE042B11997}" type="doc">
      <dgm:prSet loTypeId="urn:microsoft.com/office/officeart/2005/8/layout/process1" loCatId="" qsTypeId="urn:microsoft.com/office/officeart/2005/8/quickstyle/simple1" qsCatId="simple" csTypeId="urn:microsoft.com/office/officeart/2005/8/colors/accent1_2" csCatId="accent1" phldr="1"/>
      <dgm:spPr/>
    </dgm:pt>
    <dgm:pt modelId="{9D668406-271B-3F4F-903A-65E525D1843C}">
      <dgm:prSet phldrT="[Texte]"/>
      <dgm:spPr/>
      <dgm:t>
        <a:bodyPr/>
        <a:lstStyle/>
        <a:p>
          <a:r>
            <a:rPr lang="fr-FR" dirty="0">
              <a:solidFill>
                <a:srgbClr val="FBA306"/>
              </a:solidFill>
            </a:rPr>
            <a:t>Demande</a:t>
          </a:r>
        </a:p>
      </dgm:t>
    </dgm:pt>
    <dgm:pt modelId="{859FA9F9-5A13-3242-9ED1-7380D76B69BC}" type="parTrans" cxnId="{64D8A7AB-9CD8-4F42-B302-21DB36F010A6}">
      <dgm:prSet/>
      <dgm:spPr/>
      <dgm:t>
        <a:bodyPr/>
        <a:lstStyle/>
        <a:p>
          <a:endParaRPr lang="fr-FR"/>
        </a:p>
      </dgm:t>
    </dgm:pt>
    <dgm:pt modelId="{640F9C8C-2789-A14C-A61D-384873450638}" type="sibTrans" cxnId="{64D8A7AB-9CD8-4F42-B302-21DB36F010A6}">
      <dgm:prSet/>
      <dgm:spPr/>
      <dgm:t>
        <a:bodyPr/>
        <a:lstStyle/>
        <a:p>
          <a:endParaRPr lang="fr-FR"/>
        </a:p>
      </dgm:t>
    </dgm:pt>
    <dgm:pt modelId="{1C15BF17-BD83-8A46-A4BF-7A5FE10D1AEB}">
      <dgm:prSet phldrT="[Texte]"/>
      <dgm:spPr/>
      <dgm:t>
        <a:bodyPr/>
        <a:lstStyle/>
        <a:p>
          <a:r>
            <a:rPr lang="fr-FR" dirty="0"/>
            <a:t>Traitement</a:t>
          </a:r>
        </a:p>
      </dgm:t>
    </dgm:pt>
    <dgm:pt modelId="{E025887F-E58C-FD46-92BC-6B6E71C65E54}" type="parTrans" cxnId="{3F53A0BD-DB25-E14B-829A-173D098BE716}">
      <dgm:prSet/>
      <dgm:spPr/>
      <dgm:t>
        <a:bodyPr/>
        <a:lstStyle/>
        <a:p>
          <a:endParaRPr lang="fr-FR"/>
        </a:p>
      </dgm:t>
    </dgm:pt>
    <dgm:pt modelId="{50A4D4E7-1AF8-E846-8826-75400E72AEC7}" type="sibTrans" cxnId="{3F53A0BD-DB25-E14B-829A-173D098BE716}">
      <dgm:prSet/>
      <dgm:spPr/>
      <dgm:t>
        <a:bodyPr/>
        <a:lstStyle/>
        <a:p>
          <a:endParaRPr lang="fr-FR"/>
        </a:p>
      </dgm:t>
    </dgm:pt>
    <dgm:pt modelId="{40E20FCA-77D4-9249-BBC6-6FA96BCF278F}">
      <dgm:prSet phldrT="[Texte]"/>
      <dgm:spPr/>
      <dgm:t>
        <a:bodyPr/>
        <a:lstStyle/>
        <a:p>
          <a:r>
            <a:rPr lang="fr-FR" dirty="0">
              <a:solidFill>
                <a:srgbClr val="92D050"/>
              </a:solidFill>
            </a:rPr>
            <a:t>Résultat</a:t>
          </a:r>
        </a:p>
      </dgm:t>
    </dgm:pt>
    <dgm:pt modelId="{C4A6665B-87D0-B841-BB03-5E4AA0A4B9A9}" type="parTrans" cxnId="{A9927AD9-CA46-1147-ACE2-9447F1C8CF46}">
      <dgm:prSet/>
      <dgm:spPr/>
      <dgm:t>
        <a:bodyPr/>
        <a:lstStyle/>
        <a:p>
          <a:endParaRPr lang="fr-FR"/>
        </a:p>
      </dgm:t>
    </dgm:pt>
    <dgm:pt modelId="{2B7A69EC-ED4F-BB4F-A528-0D994B7B98BE}" type="sibTrans" cxnId="{A9927AD9-CA46-1147-ACE2-9447F1C8CF46}">
      <dgm:prSet/>
      <dgm:spPr/>
      <dgm:t>
        <a:bodyPr/>
        <a:lstStyle/>
        <a:p>
          <a:endParaRPr lang="fr-FR"/>
        </a:p>
      </dgm:t>
    </dgm:pt>
    <dgm:pt modelId="{D66BFEC8-EB30-DF4C-A86B-DC1616FDC810}" type="pres">
      <dgm:prSet presAssocID="{2D712EB1-D4E4-B243-ABEE-FDE042B11997}" presName="Name0" presStyleCnt="0">
        <dgm:presLayoutVars>
          <dgm:dir/>
          <dgm:resizeHandles val="exact"/>
        </dgm:presLayoutVars>
      </dgm:prSet>
      <dgm:spPr/>
    </dgm:pt>
    <dgm:pt modelId="{30B86273-0498-804B-9990-A1C812685A2C}" type="pres">
      <dgm:prSet presAssocID="{9D668406-271B-3F4F-903A-65E525D1843C}" presName="node" presStyleLbl="node1" presStyleIdx="0" presStyleCnt="3">
        <dgm:presLayoutVars>
          <dgm:bulletEnabled val="1"/>
        </dgm:presLayoutVars>
      </dgm:prSet>
      <dgm:spPr/>
    </dgm:pt>
    <dgm:pt modelId="{25F62085-F741-BB48-B82E-28ECB9FE3AEF}" type="pres">
      <dgm:prSet presAssocID="{640F9C8C-2789-A14C-A61D-384873450638}" presName="sibTrans" presStyleLbl="sibTrans2D1" presStyleIdx="0" presStyleCnt="2"/>
      <dgm:spPr/>
    </dgm:pt>
    <dgm:pt modelId="{CE94E96B-EBA3-8340-B299-DD3B028F9868}" type="pres">
      <dgm:prSet presAssocID="{640F9C8C-2789-A14C-A61D-384873450638}" presName="connectorText" presStyleLbl="sibTrans2D1" presStyleIdx="0" presStyleCnt="2"/>
      <dgm:spPr/>
    </dgm:pt>
    <dgm:pt modelId="{0112CCA0-7751-1244-B793-2FF5CA627FA3}" type="pres">
      <dgm:prSet presAssocID="{1C15BF17-BD83-8A46-A4BF-7A5FE10D1AEB}" presName="node" presStyleLbl="node1" presStyleIdx="1" presStyleCnt="3" custLinFactNeighborY="0">
        <dgm:presLayoutVars>
          <dgm:bulletEnabled val="1"/>
        </dgm:presLayoutVars>
      </dgm:prSet>
      <dgm:spPr/>
    </dgm:pt>
    <dgm:pt modelId="{220F2B26-9BD7-7B4B-AFEF-C22CEC6DE884}" type="pres">
      <dgm:prSet presAssocID="{50A4D4E7-1AF8-E846-8826-75400E72AEC7}" presName="sibTrans" presStyleLbl="sibTrans2D1" presStyleIdx="1" presStyleCnt="2"/>
      <dgm:spPr/>
    </dgm:pt>
    <dgm:pt modelId="{36A20EE1-5FC5-A04E-B282-5BBDFF4287A7}" type="pres">
      <dgm:prSet presAssocID="{50A4D4E7-1AF8-E846-8826-75400E72AEC7}" presName="connectorText" presStyleLbl="sibTrans2D1" presStyleIdx="1" presStyleCnt="2"/>
      <dgm:spPr/>
    </dgm:pt>
    <dgm:pt modelId="{3DBFEF2F-F952-6A47-8E0F-795E24A024EC}" type="pres">
      <dgm:prSet presAssocID="{40E20FCA-77D4-9249-BBC6-6FA96BCF278F}" presName="node" presStyleLbl="node1" presStyleIdx="2" presStyleCnt="3">
        <dgm:presLayoutVars>
          <dgm:bulletEnabled val="1"/>
        </dgm:presLayoutVars>
      </dgm:prSet>
      <dgm:spPr/>
    </dgm:pt>
  </dgm:ptLst>
  <dgm:cxnLst>
    <dgm:cxn modelId="{999A0505-61B4-E744-8AF0-D26FBC949042}" type="presOf" srcId="{9D668406-271B-3F4F-903A-65E525D1843C}" destId="{30B86273-0498-804B-9990-A1C812685A2C}" srcOrd="0" destOrd="0" presId="urn:microsoft.com/office/officeart/2005/8/layout/process1"/>
    <dgm:cxn modelId="{39B0C817-4FD2-534D-A73F-F8B997A0250A}" type="presOf" srcId="{2D712EB1-D4E4-B243-ABEE-FDE042B11997}" destId="{D66BFEC8-EB30-DF4C-A86B-DC1616FDC810}" srcOrd="0" destOrd="0" presId="urn:microsoft.com/office/officeart/2005/8/layout/process1"/>
    <dgm:cxn modelId="{4671C430-86CC-DB4B-9D72-3970BA6993D3}" type="presOf" srcId="{1C15BF17-BD83-8A46-A4BF-7A5FE10D1AEB}" destId="{0112CCA0-7751-1244-B793-2FF5CA627FA3}" srcOrd="0" destOrd="0" presId="urn:microsoft.com/office/officeart/2005/8/layout/process1"/>
    <dgm:cxn modelId="{E6D53E4A-F165-5A4D-A675-B41D90460736}" type="presOf" srcId="{40E20FCA-77D4-9249-BBC6-6FA96BCF278F}" destId="{3DBFEF2F-F952-6A47-8E0F-795E24A024EC}" srcOrd="0" destOrd="0" presId="urn:microsoft.com/office/officeart/2005/8/layout/process1"/>
    <dgm:cxn modelId="{F14A189E-6878-F649-81A3-059BDE791F27}" type="presOf" srcId="{640F9C8C-2789-A14C-A61D-384873450638}" destId="{CE94E96B-EBA3-8340-B299-DD3B028F9868}" srcOrd="1" destOrd="0" presId="urn:microsoft.com/office/officeart/2005/8/layout/process1"/>
    <dgm:cxn modelId="{64D8A7AB-9CD8-4F42-B302-21DB36F010A6}" srcId="{2D712EB1-D4E4-B243-ABEE-FDE042B11997}" destId="{9D668406-271B-3F4F-903A-65E525D1843C}" srcOrd="0" destOrd="0" parTransId="{859FA9F9-5A13-3242-9ED1-7380D76B69BC}" sibTransId="{640F9C8C-2789-A14C-A61D-384873450638}"/>
    <dgm:cxn modelId="{3F53A0BD-DB25-E14B-829A-173D098BE716}" srcId="{2D712EB1-D4E4-B243-ABEE-FDE042B11997}" destId="{1C15BF17-BD83-8A46-A4BF-7A5FE10D1AEB}" srcOrd="1" destOrd="0" parTransId="{E025887F-E58C-FD46-92BC-6B6E71C65E54}" sibTransId="{50A4D4E7-1AF8-E846-8826-75400E72AEC7}"/>
    <dgm:cxn modelId="{43D093C6-9AEA-1B4D-9175-0435F4E7F6E5}" type="presOf" srcId="{50A4D4E7-1AF8-E846-8826-75400E72AEC7}" destId="{220F2B26-9BD7-7B4B-AFEF-C22CEC6DE884}" srcOrd="0" destOrd="0" presId="urn:microsoft.com/office/officeart/2005/8/layout/process1"/>
    <dgm:cxn modelId="{A9927AD9-CA46-1147-ACE2-9447F1C8CF46}" srcId="{2D712EB1-D4E4-B243-ABEE-FDE042B11997}" destId="{40E20FCA-77D4-9249-BBC6-6FA96BCF278F}" srcOrd="2" destOrd="0" parTransId="{C4A6665B-87D0-B841-BB03-5E4AA0A4B9A9}" sibTransId="{2B7A69EC-ED4F-BB4F-A528-0D994B7B98BE}"/>
    <dgm:cxn modelId="{68D701F0-1BE7-8745-A924-BBC58943C680}" type="presOf" srcId="{640F9C8C-2789-A14C-A61D-384873450638}" destId="{25F62085-F741-BB48-B82E-28ECB9FE3AEF}" srcOrd="0" destOrd="0" presId="urn:microsoft.com/office/officeart/2005/8/layout/process1"/>
    <dgm:cxn modelId="{AF30DEF5-FBCE-F74F-8AF9-AE698C98E73E}" type="presOf" srcId="{50A4D4E7-1AF8-E846-8826-75400E72AEC7}" destId="{36A20EE1-5FC5-A04E-B282-5BBDFF4287A7}" srcOrd="1" destOrd="0" presId="urn:microsoft.com/office/officeart/2005/8/layout/process1"/>
    <dgm:cxn modelId="{5913AA15-4FDB-9E40-BF0A-23DEC0DE09DB}" type="presParOf" srcId="{D66BFEC8-EB30-DF4C-A86B-DC1616FDC810}" destId="{30B86273-0498-804B-9990-A1C812685A2C}" srcOrd="0" destOrd="0" presId="urn:microsoft.com/office/officeart/2005/8/layout/process1"/>
    <dgm:cxn modelId="{9F55C775-040B-E643-AA83-787F91F9EA54}" type="presParOf" srcId="{D66BFEC8-EB30-DF4C-A86B-DC1616FDC810}" destId="{25F62085-F741-BB48-B82E-28ECB9FE3AEF}" srcOrd="1" destOrd="0" presId="urn:microsoft.com/office/officeart/2005/8/layout/process1"/>
    <dgm:cxn modelId="{8979E422-25BF-714A-B8FC-8AF79C7DA2F1}" type="presParOf" srcId="{25F62085-F741-BB48-B82E-28ECB9FE3AEF}" destId="{CE94E96B-EBA3-8340-B299-DD3B028F9868}" srcOrd="0" destOrd="0" presId="urn:microsoft.com/office/officeart/2005/8/layout/process1"/>
    <dgm:cxn modelId="{CFD7D9D3-7F60-7E41-8E61-D959DCA73CAB}" type="presParOf" srcId="{D66BFEC8-EB30-DF4C-A86B-DC1616FDC810}" destId="{0112CCA0-7751-1244-B793-2FF5CA627FA3}" srcOrd="2" destOrd="0" presId="urn:microsoft.com/office/officeart/2005/8/layout/process1"/>
    <dgm:cxn modelId="{CC81E58F-48F2-6845-91B1-373392BACFE7}" type="presParOf" srcId="{D66BFEC8-EB30-DF4C-A86B-DC1616FDC810}" destId="{220F2B26-9BD7-7B4B-AFEF-C22CEC6DE884}" srcOrd="3" destOrd="0" presId="urn:microsoft.com/office/officeart/2005/8/layout/process1"/>
    <dgm:cxn modelId="{79B2C7AE-C6CC-BB4E-863C-6A2853073651}" type="presParOf" srcId="{220F2B26-9BD7-7B4B-AFEF-C22CEC6DE884}" destId="{36A20EE1-5FC5-A04E-B282-5BBDFF4287A7}" srcOrd="0" destOrd="0" presId="urn:microsoft.com/office/officeart/2005/8/layout/process1"/>
    <dgm:cxn modelId="{1826D299-DDB8-344C-966F-161788849E60}" type="presParOf" srcId="{D66BFEC8-EB30-DF4C-A86B-DC1616FDC810}" destId="{3DBFEF2F-F952-6A47-8E0F-795E24A024EC}"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712EB1-D4E4-B243-ABEE-FDE042B11997}" type="doc">
      <dgm:prSet loTypeId="urn:microsoft.com/office/officeart/2005/8/layout/process1" loCatId="" qsTypeId="urn:microsoft.com/office/officeart/2005/8/quickstyle/simple1" qsCatId="simple" csTypeId="urn:microsoft.com/office/officeart/2005/8/colors/accent1_2" csCatId="accent1" phldr="1"/>
      <dgm:spPr/>
    </dgm:pt>
    <dgm:pt modelId="{9D668406-271B-3F4F-903A-65E525D1843C}">
      <dgm:prSet phldrT="[Texte]"/>
      <dgm:spPr/>
      <dgm:t>
        <a:bodyPr/>
        <a:lstStyle/>
        <a:p>
          <a:r>
            <a:rPr lang="fr-FR" dirty="0">
              <a:solidFill>
                <a:srgbClr val="FBA306"/>
              </a:solidFill>
            </a:rPr>
            <a:t>$a = 5;</a:t>
          </a:r>
        </a:p>
        <a:p>
          <a:r>
            <a:rPr lang="fr-FR" dirty="0">
              <a:solidFill>
                <a:srgbClr val="FBA306"/>
              </a:solidFill>
            </a:rPr>
            <a:t>$b = 10;</a:t>
          </a:r>
        </a:p>
      </dgm:t>
    </dgm:pt>
    <dgm:pt modelId="{859FA9F9-5A13-3242-9ED1-7380D76B69BC}" type="parTrans" cxnId="{64D8A7AB-9CD8-4F42-B302-21DB36F010A6}">
      <dgm:prSet/>
      <dgm:spPr/>
      <dgm:t>
        <a:bodyPr/>
        <a:lstStyle/>
        <a:p>
          <a:endParaRPr lang="fr-FR"/>
        </a:p>
      </dgm:t>
    </dgm:pt>
    <dgm:pt modelId="{640F9C8C-2789-A14C-A61D-384873450638}" type="sibTrans" cxnId="{64D8A7AB-9CD8-4F42-B302-21DB36F010A6}">
      <dgm:prSet/>
      <dgm:spPr/>
      <dgm:t>
        <a:bodyPr/>
        <a:lstStyle/>
        <a:p>
          <a:endParaRPr lang="fr-FR"/>
        </a:p>
      </dgm:t>
    </dgm:pt>
    <dgm:pt modelId="{1C15BF17-BD83-8A46-A4BF-7A5FE10D1AEB}">
      <dgm:prSet phldrT="[Texte]"/>
      <dgm:spPr/>
      <dgm:t>
        <a:bodyPr/>
        <a:lstStyle/>
        <a:p>
          <a:pPr algn="l"/>
          <a:r>
            <a:rPr lang="fr-FR" noProof="1"/>
            <a:t>function adds($a, $b) {</a:t>
          </a:r>
        </a:p>
        <a:p>
          <a:pPr algn="l"/>
          <a:r>
            <a:rPr lang="fr-FR" noProof="1"/>
            <a:t>	return $a + $b;</a:t>
          </a:r>
        </a:p>
        <a:p>
          <a:pPr algn="l"/>
          <a:r>
            <a:rPr lang="fr-FR" noProof="1"/>
            <a:t>}</a:t>
          </a:r>
        </a:p>
      </dgm:t>
    </dgm:pt>
    <dgm:pt modelId="{E025887F-E58C-FD46-92BC-6B6E71C65E54}" type="parTrans" cxnId="{3F53A0BD-DB25-E14B-829A-173D098BE716}">
      <dgm:prSet/>
      <dgm:spPr/>
      <dgm:t>
        <a:bodyPr/>
        <a:lstStyle/>
        <a:p>
          <a:endParaRPr lang="fr-FR"/>
        </a:p>
      </dgm:t>
    </dgm:pt>
    <dgm:pt modelId="{50A4D4E7-1AF8-E846-8826-75400E72AEC7}" type="sibTrans" cxnId="{3F53A0BD-DB25-E14B-829A-173D098BE716}">
      <dgm:prSet/>
      <dgm:spPr/>
      <dgm:t>
        <a:bodyPr/>
        <a:lstStyle/>
        <a:p>
          <a:endParaRPr lang="fr-FR"/>
        </a:p>
      </dgm:t>
    </dgm:pt>
    <dgm:pt modelId="{40E20FCA-77D4-9249-BBC6-6FA96BCF278F}">
      <dgm:prSet phldrT="[Texte]"/>
      <dgm:spPr/>
      <dgm:t>
        <a:bodyPr/>
        <a:lstStyle/>
        <a:p>
          <a:r>
            <a:rPr lang="fr-FR" b="1" dirty="0">
              <a:solidFill>
                <a:srgbClr val="92D050"/>
              </a:solidFill>
            </a:rPr>
            <a:t>15</a:t>
          </a:r>
        </a:p>
      </dgm:t>
    </dgm:pt>
    <dgm:pt modelId="{C4A6665B-87D0-B841-BB03-5E4AA0A4B9A9}" type="parTrans" cxnId="{A9927AD9-CA46-1147-ACE2-9447F1C8CF46}">
      <dgm:prSet/>
      <dgm:spPr/>
      <dgm:t>
        <a:bodyPr/>
        <a:lstStyle/>
        <a:p>
          <a:endParaRPr lang="fr-FR"/>
        </a:p>
      </dgm:t>
    </dgm:pt>
    <dgm:pt modelId="{2B7A69EC-ED4F-BB4F-A528-0D994B7B98BE}" type="sibTrans" cxnId="{A9927AD9-CA46-1147-ACE2-9447F1C8CF46}">
      <dgm:prSet/>
      <dgm:spPr/>
      <dgm:t>
        <a:bodyPr/>
        <a:lstStyle/>
        <a:p>
          <a:endParaRPr lang="fr-FR"/>
        </a:p>
      </dgm:t>
    </dgm:pt>
    <dgm:pt modelId="{D66BFEC8-EB30-DF4C-A86B-DC1616FDC810}" type="pres">
      <dgm:prSet presAssocID="{2D712EB1-D4E4-B243-ABEE-FDE042B11997}" presName="Name0" presStyleCnt="0">
        <dgm:presLayoutVars>
          <dgm:dir/>
          <dgm:resizeHandles val="exact"/>
        </dgm:presLayoutVars>
      </dgm:prSet>
      <dgm:spPr/>
    </dgm:pt>
    <dgm:pt modelId="{30B86273-0498-804B-9990-A1C812685A2C}" type="pres">
      <dgm:prSet presAssocID="{9D668406-271B-3F4F-903A-65E525D1843C}" presName="node" presStyleLbl="node1" presStyleIdx="0" presStyleCnt="3">
        <dgm:presLayoutVars>
          <dgm:bulletEnabled val="1"/>
        </dgm:presLayoutVars>
      </dgm:prSet>
      <dgm:spPr/>
    </dgm:pt>
    <dgm:pt modelId="{25F62085-F741-BB48-B82E-28ECB9FE3AEF}" type="pres">
      <dgm:prSet presAssocID="{640F9C8C-2789-A14C-A61D-384873450638}" presName="sibTrans" presStyleLbl="sibTrans2D1" presStyleIdx="0" presStyleCnt="2"/>
      <dgm:spPr/>
    </dgm:pt>
    <dgm:pt modelId="{CE94E96B-EBA3-8340-B299-DD3B028F9868}" type="pres">
      <dgm:prSet presAssocID="{640F9C8C-2789-A14C-A61D-384873450638}" presName="connectorText" presStyleLbl="sibTrans2D1" presStyleIdx="0" presStyleCnt="2"/>
      <dgm:spPr/>
    </dgm:pt>
    <dgm:pt modelId="{0112CCA0-7751-1244-B793-2FF5CA627FA3}" type="pres">
      <dgm:prSet presAssocID="{1C15BF17-BD83-8A46-A4BF-7A5FE10D1AEB}" presName="node" presStyleLbl="node1" presStyleIdx="1" presStyleCnt="3" custLinFactNeighborY="0">
        <dgm:presLayoutVars>
          <dgm:bulletEnabled val="1"/>
        </dgm:presLayoutVars>
      </dgm:prSet>
      <dgm:spPr/>
    </dgm:pt>
    <dgm:pt modelId="{220F2B26-9BD7-7B4B-AFEF-C22CEC6DE884}" type="pres">
      <dgm:prSet presAssocID="{50A4D4E7-1AF8-E846-8826-75400E72AEC7}" presName="sibTrans" presStyleLbl="sibTrans2D1" presStyleIdx="1" presStyleCnt="2"/>
      <dgm:spPr/>
    </dgm:pt>
    <dgm:pt modelId="{36A20EE1-5FC5-A04E-B282-5BBDFF4287A7}" type="pres">
      <dgm:prSet presAssocID="{50A4D4E7-1AF8-E846-8826-75400E72AEC7}" presName="connectorText" presStyleLbl="sibTrans2D1" presStyleIdx="1" presStyleCnt="2"/>
      <dgm:spPr/>
    </dgm:pt>
    <dgm:pt modelId="{3DBFEF2F-F952-6A47-8E0F-795E24A024EC}" type="pres">
      <dgm:prSet presAssocID="{40E20FCA-77D4-9249-BBC6-6FA96BCF278F}" presName="node" presStyleLbl="node1" presStyleIdx="2" presStyleCnt="3">
        <dgm:presLayoutVars>
          <dgm:bulletEnabled val="1"/>
        </dgm:presLayoutVars>
      </dgm:prSet>
      <dgm:spPr/>
    </dgm:pt>
  </dgm:ptLst>
  <dgm:cxnLst>
    <dgm:cxn modelId="{999A0505-61B4-E744-8AF0-D26FBC949042}" type="presOf" srcId="{9D668406-271B-3F4F-903A-65E525D1843C}" destId="{30B86273-0498-804B-9990-A1C812685A2C}" srcOrd="0" destOrd="0" presId="urn:microsoft.com/office/officeart/2005/8/layout/process1"/>
    <dgm:cxn modelId="{39B0C817-4FD2-534D-A73F-F8B997A0250A}" type="presOf" srcId="{2D712EB1-D4E4-B243-ABEE-FDE042B11997}" destId="{D66BFEC8-EB30-DF4C-A86B-DC1616FDC810}" srcOrd="0" destOrd="0" presId="urn:microsoft.com/office/officeart/2005/8/layout/process1"/>
    <dgm:cxn modelId="{4671C430-86CC-DB4B-9D72-3970BA6993D3}" type="presOf" srcId="{1C15BF17-BD83-8A46-A4BF-7A5FE10D1AEB}" destId="{0112CCA0-7751-1244-B793-2FF5CA627FA3}" srcOrd="0" destOrd="0" presId="urn:microsoft.com/office/officeart/2005/8/layout/process1"/>
    <dgm:cxn modelId="{E6D53E4A-F165-5A4D-A675-B41D90460736}" type="presOf" srcId="{40E20FCA-77D4-9249-BBC6-6FA96BCF278F}" destId="{3DBFEF2F-F952-6A47-8E0F-795E24A024EC}" srcOrd="0" destOrd="0" presId="urn:microsoft.com/office/officeart/2005/8/layout/process1"/>
    <dgm:cxn modelId="{F14A189E-6878-F649-81A3-059BDE791F27}" type="presOf" srcId="{640F9C8C-2789-A14C-A61D-384873450638}" destId="{CE94E96B-EBA3-8340-B299-DD3B028F9868}" srcOrd="1" destOrd="0" presId="urn:microsoft.com/office/officeart/2005/8/layout/process1"/>
    <dgm:cxn modelId="{64D8A7AB-9CD8-4F42-B302-21DB36F010A6}" srcId="{2D712EB1-D4E4-B243-ABEE-FDE042B11997}" destId="{9D668406-271B-3F4F-903A-65E525D1843C}" srcOrd="0" destOrd="0" parTransId="{859FA9F9-5A13-3242-9ED1-7380D76B69BC}" sibTransId="{640F9C8C-2789-A14C-A61D-384873450638}"/>
    <dgm:cxn modelId="{3F53A0BD-DB25-E14B-829A-173D098BE716}" srcId="{2D712EB1-D4E4-B243-ABEE-FDE042B11997}" destId="{1C15BF17-BD83-8A46-A4BF-7A5FE10D1AEB}" srcOrd="1" destOrd="0" parTransId="{E025887F-E58C-FD46-92BC-6B6E71C65E54}" sibTransId="{50A4D4E7-1AF8-E846-8826-75400E72AEC7}"/>
    <dgm:cxn modelId="{43D093C6-9AEA-1B4D-9175-0435F4E7F6E5}" type="presOf" srcId="{50A4D4E7-1AF8-E846-8826-75400E72AEC7}" destId="{220F2B26-9BD7-7B4B-AFEF-C22CEC6DE884}" srcOrd="0" destOrd="0" presId="urn:microsoft.com/office/officeart/2005/8/layout/process1"/>
    <dgm:cxn modelId="{A9927AD9-CA46-1147-ACE2-9447F1C8CF46}" srcId="{2D712EB1-D4E4-B243-ABEE-FDE042B11997}" destId="{40E20FCA-77D4-9249-BBC6-6FA96BCF278F}" srcOrd="2" destOrd="0" parTransId="{C4A6665B-87D0-B841-BB03-5E4AA0A4B9A9}" sibTransId="{2B7A69EC-ED4F-BB4F-A528-0D994B7B98BE}"/>
    <dgm:cxn modelId="{68D701F0-1BE7-8745-A924-BBC58943C680}" type="presOf" srcId="{640F9C8C-2789-A14C-A61D-384873450638}" destId="{25F62085-F741-BB48-B82E-28ECB9FE3AEF}" srcOrd="0" destOrd="0" presId="urn:microsoft.com/office/officeart/2005/8/layout/process1"/>
    <dgm:cxn modelId="{AF30DEF5-FBCE-F74F-8AF9-AE698C98E73E}" type="presOf" srcId="{50A4D4E7-1AF8-E846-8826-75400E72AEC7}" destId="{36A20EE1-5FC5-A04E-B282-5BBDFF4287A7}" srcOrd="1" destOrd="0" presId="urn:microsoft.com/office/officeart/2005/8/layout/process1"/>
    <dgm:cxn modelId="{5913AA15-4FDB-9E40-BF0A-23DEC0DE09DB}" type="presParOf" srcId="{D66BFEC8-EB30-DF4C-A86B-DC1616FDC810}" destId="{30B86273-0498-804B-9990-A1C812685A2C}" srcOrd="0" destOrd="0" presId="urn:microsoft.com/office/officeart/2005/8/layout/process1"/>
    <dgm:cxn modelId="{9F55C775-040B-E643-AA83-787F91F9EA54}" type="presParOf" srcId="{D66BFEC8-EB30-DF4C-A86B-DC1616FDC810}" destId="{25F62085-F741-BB48-B82E-28ECB9FE3AEF}" srcOrd="1" destOrd="0" presId="urn:microsoft.com/office/officeart/2005/8/layout/process1"/>
    <dgm:cxn modelId="{8979E422-25BF-714A-B8FC-8AF79C7DA2F1}" type="presParOf" srcId="{25F62085-F741-BB48-B82E-28ECB9FE3AEF}" destId="{CE94E96B-EBA3-8340-B299-DD3B028F9868}" srcOrd="0" destOrd="0" presId="urn:microsoft.com/office/officeart/2005/8/layout/process1"/>
    <dgm:cxn modelId="{CFD7D9D3-7F60-7E41-8E61-D959DCA73CAB}" type="presParOf" srcId="{D66BFEC8-EB30-DF4C-A86B-DC1616FDC810}" destId="{0112CCA0-7751-1244-B793-2FF5CA627FA3}" srcOrd="2" destOrd="0" presId="urn:microsoft.com/office/officeart/2005/8/layout/process1"/>
    <dgm:cxn modelId="{CC81E58F-48F2-6845-91B1-373392BACFE7}" type="presParOf" srcId="{D66BFEC8-EB30-DF4C-A86B-DC1616FDC810}" destId="{220F2B26-9BD7-7B4B-AFEF-C22CEC6DE884}" srcOrd="3" destOrd="0" presId="urn:microsoft.com/office/officeart/2005/8/layout/process1"/>
    <dgm:cxn modelId="{79B2C7AE-C6CC-BB4E-863C-6A2853073651}" type="presParOf" srcId="{220F2B26-9BD7-7B4B-AFEF-C22CEC6DE884}" destId="{36A20EE1-5FC5-A04E-B282-5BBDFF4287A7}" srcOrd="0" destOrd="0" presId="urn:microsoft.com/office/officeart/2005/8/layout/process1"/>
    <dgm:cxn modelId="{1826D299-DDB8-344C-966F-161788849E60}" type="presParOf" srcId="{D66BFEC8-EB30-DF4C-A86B-DC1616FDC810}" destId="{3DBFEF2F-F952-6A47-8E0F-795E24A024EC}" srcOrd="4"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50D990-2B23-124D-9173-BCD00B036EFA}" type="doc">
      <dgm:prSet loTypeId="urn:microsoft.com/office/officeart/2005/8/layout/cycle2" loCatId="" qsTypeId="urn:microsoft.com/office/officeart/2005/8/quickstyle/simple1" qsCatId="simple" csTypeId="urn:microsoft.com/office/officeart/2005/8/colors/colorful1" csCatId="colorful" phldr="1"/>
      <dgm:spPr/>
      <dgm:t>
        <a:bodyPr/>
        <a:lstStyle/>
        <a:p>
          <a:endParaRPr lang="fr-FR"/>
        </a:p>
      </dgm:t>
    </dgm:pt>
    <dgm:pt modelId="{68941035-2BEC-9B4D-A663-143B6D21B79C}">
      <dgm:prSet phldrT="[Texte]"/>
      <dgm:spPr>
        <a:solidFill>
          <a:schemeClr val="accent6">
            <a:lumMod val="75000"/>
          </a:schemeClr>
        </a:solidFill>
      </dgm:spPr>
      <dgm:t>
        <a:bodyPr/>
        <a:lstStyle/>
        <a:p>
          <a:r>
            <a:rPr lang="fr-FR" dirty="0"/>
            <a:t>Ecrire le test</a:t>
          </a:r>
        </a:p>
      </dgm:t>
    </dgm:pt>
    <dgm:pt modelId="{C04FF81C-B29D-3F40-81A3-3230954EA890}" type="parTrans" cxnId="{6D1CB72B-7862-5945-9163-41DDB03D23A9}">
      <dgm:prSet/>
      <dgm:spPr/>
      <dgm:t>
        <a:bodyPr/>
        <a:lstStyle/>
        <a:p>
          <a:endParaRPr lang="fr-FR"/>
        </a:p>
      </dgm:t>
    </dgm:pt>
    <dgm:pt modelId="{E0F530BA-44C1-744E-A941-BA487770C015}" type="sibTrans" cxnId="{6D1CB72B-7862-5945-9163-41DDB03D23A9}">
      <dgm:prSet/>
      <dgm:spPr>
        <a:solidFill>
          <a:schemeClr val="tx1"/>
        </a:solidFill>
      </dgm:spPr>
      <dgm:t>
        <a:bodyPr/>
        <a:lstStyle/>
        <a:p>
          <a:endParaRPr lang="fr-FR"/>
        </a:p>
      </dgm:t>
    </dgm:pt>
    <dgm:pt modelId="{FED3FC45-A1F8-0E4C-932D-8EE90E7D6EC6}">
      <dgm:prSet phldrT="[Texte]"/>
      <dgm:spPr>
        <a:solidFill>
          <a:srgbClr val="92D050"/>
        </a:solidFill>
      </dgm:spPr>
      <dgm:t>
        <a:bodyPr/>
        <a:lstStyle/>
        <a:p>
          <a:r>
            <a:rPr lang="fr-FR" dirty="0"/>
            <a:t>Faire que le test passe</a:t>
          </a:r>
        </a:p>
      </dgm:t>
    </dgm:pt>
    <dgm:pt modelId="{5578803F-886D-3647-B32A-CCABF88E84E1}" type="parTrans" cxnId="{0C78A97B-20E1-3045-B066-0D3E21F297F9}">
      <dgm:prSet/>
      <dgm:spPr/>
      <dgm:t>
        <a:bodyPr/>
        <a:lstStyle/>
        <a:p>
          <a:endParaRPr lang="fr-FR"/>
        </a:p>
      </dgm:t>
    </dgm:pt>
    <dgm:pt modelId="{59AD2035-5A33-6645-89EC-7BC30938DB5E}" type="sibTrans" cxnId="{0C78A97B-20E1-3045-B066-0D3E21F297F9}">
      <dgm:prSet/>
      <dgm:spPr>
        <a:solidFill>
          <a:schemeClr val="tx1"/>
        </a:solidFill>
      </dgm:spPr>
      <dgm:t>
        <a:bodyPr/>
        <a:lstStyle/>
        <a:p>
          <a:endParaRPr lang="fr-FR"/>
        </a:p>
      </dgm:t>
    </dgm:pt>
    <dgm:pt modelId="{6442F9F7-888D-454D-956B-259A12D2701A}">
      <dgm:prSet phldrT="[Texte]"/>
      <dgm:spPr>
        <a:solidFill>
          <a:srgbClr val="0070C0"/>
        </a:solidFill>
      </dgm:spPr>
      <dgm:t>
        <a:bodyPr/>
        <a:lstStyle/>
        <a:p>
          <a:r>
            <a:rPr lang="fr-FR" dirty="0" err="1"/>
            <a:t>Refactor</a:t>
          </a:r>
          <a:endParaRPr lang="fr-FR" dirty="0"/>
        </a:p>
      </dgm:t>
    </dgm:pt>
    <dgm:pt modelId="{D1AD505C-78E4-9B4F-A377-1E94874B139F}" type="parTrans" cxnId="{1FB301E5-547E-D144-B4E0-BF586B62D0A8}">
      <dgm:prSet/>
      <dgm:spPr/>
      <dgm:t>
        <a:bodyPr/>
        <a:lstStyle/>
        <a:p>
          <a:endParaRPr lang="fr-FR"/>
        </a:p>
      </dgm:t>
    </dgm:pt>
    <dgm:pt modelId="{915B1949-1721-E74D-B0A3-B2034349FE99}" type="sibTrans" cxnId="{1FB301E5-547E-D144-B4E0-BF586B62D0A8}">
      <dgm:prSet/>
      <dgm:spPr>
        <a:solidFill>
          <a:schemeClr val="tx1"/>
        </a:solidFill>
      </dgm:spPr>
      <dgm:t>
        <a:bodyPr/>
        <a:lstStyle/>
        <a:p>
          <a:endParaRPr lang="fr-FR"/>
        </a:p>
      </dgm:t>
    </dgm:pt>
    <dgm:pt modelId="{5ACB484F-A446-384F-A4EF-5A3A95DB3FBE}" type="pres">
      <dgm:prSet presAssocID="{7050D990-2B23-124D-9173-BCD00B036EFA}" presName="cycle" presStyleCnt="0">
        <dgm:presLayoutVars>
          <dgm:dir/>
          <dgm:resizeHandles val="exact"/>
        </dgm:presLayoutVars>
      </dgm:prSet>
      <dgm:spPr/>
    </dgm:pt>
    <dgm:pt modelId="{DF2809DE-D477-214C-9EC7-F80546CC9A27}" type="pres">
      <dgm:prSet presAssocID="{68941035-2BEC-9B4D-A663-143B6D21B79C}" presName="node" presStyleLbl="node1" presStyleIdx="0" presStyleCnt="3">
        <dgm:presLayoutVars>
          <dgm:bulletEnabled val="1"/>
        </dgm:presLayoutVars>
      </dgm:prSet>
      <dgm:spPr/>
    </dgm:pt>
    <dgm:pt modelId="{0FABA394-5BC7-4D49-9A0D-73C2FE1F3352}" type="pres">
      <dgm:prSet presAssocID="{E0F530BA-44C1-744E-A941-BA487770C015}" presName="sibTrans" presStyleLbl="sibTrans2D1" presStyleIdx="0" presStyleCnt="3"/>
      <dgm:spPr/>
    </dgm:pt>
    <dgm:pt modelId="{E9ACECB8-16A7-9040-8141-2DBB3AFE099B}" type="pres">
      <dgm:prSet presAssocID="{E0F530BA-44C1-744E-A941-BA487770C015}" presName="connectorText" presStyleLbl="sibTrans2D1" presStyleIdx="0" presStyleCnt="3"/>
      <dgm:spPr/>
    </dgm:pt>
    <dgm:pt modelId="{E637E5C1-7F51-204E-B2A2-2FCDA08726FA}" type="pres">
      <dgm:prSet presAssocID="{FED3FC45-A1F8-0E4C-932D-8EE90E7D6EC6}" presName="node" presStyleLbl="node1" presStyleIdx="1" presStyleCnt="3">
        <dgm:presLayoutVars>
          <dgm:bulletEnabled val="1"/>
        </dgm:presLayoutVars>
      </dgm:prSet>
      <dgm:spPr/>
    </dgm:pt>
    <dgm:pt modelId="{E6E3C478-6D07-F844-A724-77F3A2764A42}" type="pres">
      <dgm:prSet presAssocID="{59AD2035-5A33-6645-89EC-7BC30938DB5E}" presName="sibTrans" presStyleLbl="sibTrans2D1" presStyleIdx="1" presStyleCnt="3"/>
      <dgm:spPr/>
    </dgm:pt>
    <dgm:pt modelId="{3193A7BF-7264-5B40-A900-9687FB78BE76}" type="pres">
      <dgm:prSet presAssocID="{59AD2035-5A33-6645-89EC-7BC30938DB5E}" presName="connectorText" presStyleLbl="sibTrans2D1" presStyleIdx="1" presStyleCnt="3"/>
      <dgm:spPr/>
    </dgm:pt>
    <dgm:pt modelId="{53F8D379-D9DC-EE42-98AB-B1CC22DC9968}" type="pres">
      <dgm:prSet presAssocID="{6442F9F7-888D-454D-956B-259A12D2701A}" presName="node" presStyleLbl="node1" presStyleIdx="2" presStyleCnt="3">
        <dgm:presLayoutVars>
          <dgm:bulletEnabled val="1"/>
        </dgm:presLayoutVars>
      </dgm:prSet>
      <dgm:spPr/>
    </dgm:pt>
    <dgm:pt modelId="{5C1264DB-4FFB-534B-82D7-0435AF27727E}" type="pres">
      <dgm:prSet presAssocID="{915B1949-1721-E74D-B0A3-B2034349FE99}" presName="sibTrans" presStyleLbl="sibTrans2D1" presStyleIdx="2" presStyleCnt="3"/>
      <dgm:spPr/>
    </dgm:pt>
    <dgm:pt modelId="{BAD70E09-ECE6-B14A-A24F-BB17AD1C74CC}" type="pres">
      <dgm:prSet presAssocID="{915B1949-1721-E74D-B0A3-B2034349FE99}" presName="connectorText" presStyleLbl="sibTrans2D1" presStyleIdx="2" presStyleCnt="3"/>
      <dgm:spPr/>
    </dgm:pt>
  </dgm:ptLst>
  <dgm:cxnLst>
    <dgm:cxn modelId="{96865119-E400-824E-9881-EFD6CB4B508C}" type="presOf" srcId="{915B1949-1721-E74D-B0A3-B2034349FE99}" destId="{BAD70E09-ECE6-B14A-A24F-BB17AD1C74CC}" srcOrd="1" destOrd="0" presId="urn:microsoft.com/office/officeart/2005/8/layout/cycle2"/>
    <dgm:cxn modelId="{6D1CB72B-7862-5945-9163-41DDB03D23A9}" srcId="{7050D990-2B23-124D-9173-BCD00B036EFA}" destId="{68941035-2BEC-9B4D-A663-143B6D21B79C}" srcOrd="0" destOrd="0" parTransId="{C04FF81C-B29D-3F40-81A3-3230954EA890}" sibTransId="{E0F530BA-44C1-744E-A941-BA487770C015}"/>
    <dgm:cxn modelId="{730C2C52-FFC6-BD49-8F12-0FB3B010CA1A}" type="presOf" srcId="{59AD2035-5A33-6645-89EC-7BC30938DB5E}" destId="{3193A7BF-7264-5B40-A900-9687FB78BE76}" srcOrd="1" destOrd="0" presId="urn:microsoft.com/office/officeart/2005/8/layout/cycle2"/>
    <dgm:cxn modelId="{B54F5E7A-FE34-F040-9147-D9A21228F5E3}" type="presOf" srcId="{7050D990-2B23-124D-9173-BCD00B036EFA}" destId="{5ACB484F-A446-384F-A4EF-5A3A95DB3FBE}" srcOrd="0" destOrd="0" presId="urn:microsoft.com/office/officeart/2005/8/layout/cycle2"/>
    <dgm:cxn modelId="{0C78A97B-20E1-3045-B066-0D3E21F297F9}" srcId="{7050D990-2B23-124D-9173-BCD00B036EFA}" destId="{FED3FC45-A1F8-0E4C-932D-8EE90E7D6EC6}" srcOrd="1" destOrd="0" parTransId="{5578803F-886D-3647-B32A-CCABF88E84E1}" sibTransId="{59AD2035-5A33-6645-89EC-7BC30938DB5E}"/>
    <dgm:cxn modelId="{C66590B4-270E-D746-92A0-0B5AFE362E9F}" type="presOf" srcId="{6442F9F7-888D-454D-956B-259A12D2701A}" destId="{53F8D379-D9DC-EE42-98AB-B1CC22DC9968}" srcOrd="0" destOrd="0" presId="urn:microsoft.com/office/officeart/2005/8/layout/cycle2"/>
    <dgm:cxn modelId="{778AFFB5-CDB4-544A-83A5-DE320DABB3A8}" type="presOf" srcId="{59AD2035-5A33-6645-89EC-7BC30938DB5E}" destId="{E6E3C478-6D07-F844-A724-77F3A2764A42}" srcOrd="0" destOrd="0" presId="urn:microsoft.com/office/officeart/2005/8/layout/cycle2"/>
    <dgm:cxn modelId="{774797C0-221C-BB45-B6AD-63047B2BC307}" type="presOf" srcId="{FED3FC45-A1F8-0E4C-932D-8EE90E7D6EC6}" destId="{E637E5C1-7F51-204E-B2A2-2FCDA08726FA}" srcOrd="0" destOrd="0" presId="urn:microsoft.com/office/officeart/2005/8/layout/cycle2"/>
    <dgm:cxn modelId="{B67ACEC3-7F72-7E4F-9C53-78558E8AE5C9}" type="presOf" srcId="{E0F530BA-44C1-744E-A941-BA487770C015}" destId="{E9ACECB8-16A7-9040-8141-2DBB3AFE099B}" srcOrd="1" destOrd="0" presId="urn:microsoft.com/office/officeart/2005/8/layout/cycle2"/>
    <dgm:cxn modelId="{AD69F2D8-CAEE-5540-8E5A-E58803CE73B7}" type="presOf" srcId="{915B1949-1721-E74D-B0A3-B2034349FE99}" destId="{5C1264DB-4FFB-534B-82D7-0435AF27727E}" srcOrd="0" destOrd="0" presId="urn:microsoft.com/office/officeart/2005/8/layout/cycle2"/>
    <dgm:cxn modelId="{C4DCA0E0-D6AE-D648-A39E-DE1AB172E15B}" type="presOf" srcId="{E0F530BA-44C1-744E-A941-BA487770C015}" destId="{0FABA394-5BC7-4D49-9A0D-73C2FE1F3352}" srcOrd="0" destOrd="0" presId="urn:microsoft.com/office/officeart/2005/8/layout/cycle2"/>
    <dgm:cxn modelId="{1FB301E5-547E-D144-B4E0-BF586B62D0A8}" srcId="{7050D990-2B23-124D-9173-BCD00B036EFA}" destId="{6442F9F7-888D-454D-956B-259A12D2701A}" srcOrd="2" destOrd="0" parTransId="{D1AD505C-78E4-9B4F-A377-1E94874B139F}" sibTransId="{915B1949-1721-E74D-B0A3-B2034349FE99}"/>
    <dgm:cxn modelId="{6DAC10E5-8D67-9346-B1F3-1173DCDC9FEA}" type="presOf" srcId="{68941035-2BEC-9B4D-A663-143B6D21B79C}" destId="{DF2809DE-D477-214C-9EC7-F80546CC9A27}" srcOrd="0" destOrd="0" presId="urn:microsoft.com/office/officeart/2005/8/layout/cycle2"/>
    <dgm:cxn modelId="{5605341A-12F1-0547-AB10-14E997D333C7}" type="presParOf" srcId="{5ACB484F-A446-384F-A4EF-5A3A95DB3FBE}" destId="{DF2809DE-D477-214C-9EC7-F80546CC9A27}" srcOrd="0" destOrd="0" presId="urn:microsoft.com/office/officeart/2005/8/layout/cycle2"/>
    <dgm:cxn modelId="{97B52E76-F85C-0A41-81D2-38690F1C96A7}" type="presParOf" srcId="{5ACB484F-A446-384F-A4EF-5A3A95DB3FBE}" destId="{0FABA394-5BC7-4D49-9A0D-73C2FE1F3352}" srcOrd="1" destOrd="0" presId="urn:microsoft.com/office/officeart/2005/8/layout/cycle2"/>
    <dgm:cxn modelId="{7A7CCDF7-59B9-6F4D-A536-CC5708DACE4C}" type="presParOf" srcId="{0FABA394-5BC7-4D49-9A0D-73C2FE1F3352}" destId="{E9ACECB8-16A7-9040-8141-2DBB3AFE099B}" srcOrd="0" destOrd="0" presId="urn:microsoft.com/office/officeart/2005/8/layout/cycle2"/>
    <dgm:cxn modelId="{50530BC6-C902-B449-A8F5-3EEF453B0A36}" type="presParOf" srcId="{5ACB484F-A446-384F-A4EF-5A3A95DB3FBE}" destId="{E637E5C1-7F51-204E-B2A2-2FCDA08726FA}" srcOrd="2" destOrd="0" presId="urn:microsoft.com/office/officeart/2005/8/layout/cycle2"/>
    <dgm:cxn modelId="{57C70BF5-B483-7E4F-A767-30674DAFCCC8}" type="presParOf" srcId="{5ACB484F-A446-384F-A4EF-5A3A95DB3FBE}" destId="{E6E3C478-6D07-F844-A724-77F3A2764A42}" srcOrd="3" destOrd="0" presId="urn:microsoft.com/office/officeart/2005/8/layout/cycle2"/>
    <dgm:cxn modelId="{D5BA36E9-0595-6547-B48A-3B37C97D3340}" type="presParOf" srcId="{E6E3C478-6D07-F844-A724-77F3A2764A42}" destId="{3193A7BF-7264-5B40-A900-9687FB78BE76}" srcOrd="0" destOrd="0" presId="urn:microsoft.com/office/officeart/2005/8/layout/cycle2"/>
    <dgm:cxn modelId="{4BA7C30F-DD02-6544-BABC-061F462905F7}" type="presParOf" srcId="{5ACB484F-A446-384F-A4EF-5A3A95DB3FBE}" destId="{53F8D379-D9DC-EE42-98AB-B1CC22DC9968}" srcOrd="4" destOrd="0" presId="urn:microsoft.com/office/officeart/2005/8/layout/cycle2"/>
    <dgm:cxn modelId="{48CE772C-1177-F146-93CD-292F01A336CD}" type="presParOf" srcId="{5ACB484F-A446-384F-A4EF-5A3A95DB3FBE}" destId="{5C1264DB-4FFB-534B-82D7-0435AF27727E}" srcOrd="5" destOrd="0" presId="urn:microsoft.com/office/officeart/2005/8/layout/cycle2"/>
    <dgm:cxn modelId="{E6311944-E377-0840-939C-023C0CCB3C6B}" type="presParOf" srcId="{5C1264DB-4FFB-534B-82D7-0435AF27727E}" destId="{BAD70E09-ECE6-B14A-A24F-BB17AD1C74C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86273-0498-804B-9990-A1C812685A2C}">
      <dsp:nvSpPr>
        <dsp:cNvPr id="0" name=""/>
        <dsp:cNvSpPr/>
      </dsp:nvSpPr>
      <dsp:spPr>
        <a:xfrm>
          <a:off x="7143" y="0"/>
          <a:ext cx="2135187" cy="70986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rgbClr val="FBA306"/>
              </a:solidFill>
            </a:rPr>
            <a:t>Données entrantes</a:t>
          </a:r>
        </a:p>
      </dsp:txBody>
      <dsp:txXfrm>
        <a:off x="27934" y="20791"/>
        <a:ext cx="2093605" cy="668282"/>
      </dsp:txXfrm>
    </dsp:sp>
    <dsp:sp modelId="{25F62085-F741-BB48-B82E-28ECB9FE3AEF}">
      <dsp:nvSpPr>
        <dsp:cNvPr id="0" name=""/>
        <dsp:cNvSpPr/>
      </dsp:nvSpPr>
      <dsp:spPr>
        <a:xfrm>
          <a:off x="2355850" y="90168"/>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2355850" y="196073"/>
        <a:ext cx="316861" cy="317716"/>
      </dsp:txXfrm>
    </dsp:sp>
    <dsp:sp modelId="{0112CCA0-7751-1244-B793-2FF5CA627FA3}">
      <dsp:nvSpPr>
        <dsp:cNvPr id="0" name=""/>
        <dsp:cNvSpPr/>
      </dsp:nvSpPr>
      <dsp:spPr>
        <a:xfrm>
          <a:off x="2996406" y="0"/>
          <a:ext cx="2135187" cy="70986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t>Programme</a:t>
          </a:r>
        </a:p>
      </dsp:txBody>
      <dsp:txXfrm>
        <a:off x="3017197" y="20791"/>
        <a:ext cx="2093605" cy="668282"/>
      </dsp:txXfrm>
    </dsp:sp>
    <dsp:sp modelId="{220F2B26-9BD7-7B4B-AFEF-C22CEC6DE884}">
      <dsp:nvSpPr>
        <dsp:cNvPr id="0" name=""/>
        <dsp:cNvSpPr/>
      </dsp:nvSpPr>
      <dsp:spPr>
        <a:xfrm>
          <a:off x="5345112" y="90168"/>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5345112" y="196073"/>
        <a:ext cx="316861" cy="317716"/>
      </dsp:txXfrm>
    </dsp:sp>
    <dsp:sp modelId="{3DBFEF2F-F952-6A47-8E0F-795E24A024EC}">
      <dsp:nvSpPr>
        <dsp:cNvPr id="0" name=""/>
        <dsp:cNvSpPr/>
      </dsp:nvSpPr>
      <dsp:spPr>
        <a:xfrm>
          <a:off x="5985668" y="0"/>
          <a:ext cx="2135187" cy="70986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rgbClr val="92D050"/>
              </a:solidFill>
            </a:rPr>
            <a:t>Données sortantes</a:t>
          </a:r>
        </a:p>
      </dsp:txBody>
      <dsp:txXfrm>
        <a:off x="6006459" y="20791"/>
        <a:ext cx="2093605" cy="668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86273-0498-804B-9990-A1C812685A2C}">
      <dsp:nvSpPr>
        <dsp:cNvPr id="0" name=""/>
        <dsp:cNvSpPr/>
      </dsp:nvSpPr>
      <dsp:spPr>
        <a:xfrm>
          <a:off x="7143" y="0"/>
          <a:ext cx="2135187" cy="70986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solidFill>
                <a:srgbClr val="FBA306"/>
              </a:solidFill>
            </a:rPr>
            <a:t>Demande</a:t>
          </a:r>
        </a:p>
      </dsp:txBody>
      <dsp:txXfrm>
        <a:off x="27934" y="20791"/>
        <a:ext cx="2093605" cy="668281"/>
      </dsp:txXfrm>
    </dsp:sp>
    <dsp:sp modelId="{25F62085-F741-BB48-B82E-28ECB9FE3AEF}">
      <dsp:nvSpPr>
        <dsp:cNvPr id="0" name=""/>
        <dsp:cNvSpPr/>
      </dsp:nvSpPr>
      <dsp:spPr>
        <a:xfrm>
          <a:off x="2355850" y="90168"/>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fr-FR" sz="2400" kern="1200"/>
        </a:p>
      </dsp:txBody>
      <dsp:txXfrm>
        <a:off x="2355850" y="196073"/>
        <a:ext cx="316861" cy="317716"/>
      </dsp:txXfrm>
    </dsp:sp>
    <dsp:sp modelId="{0112CCA0-7751-1244-B793-2FF5CA627FA3}">
      <dsp:nvSpPr>
        <dsp:cNvPr id="0" name=""/>
        <dsp:cNvSpPr/>
      </dsp:nvSpPr>
      <dsp:spPr>
        <a:xfrm>
          <a:off x="2996406" y="0"/>
          <a:ext cx="2135187" cy="70986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Traitement</a:t>
          </a:r>
        </a:p>
      </dsp:txBody>
      <dsp:txXfrm>
        <a:off x="3017197" y="20791"/>
        <a:ext cx="2093605" cy="668281"/>
      </dsp:txXfrm>
    </dsp:sp>
    <dsp:sp modelId="{220F2B26-9BD7-7B4B-AFEF-C22CEC6DE884}">
      <dsp:nvSpPr>
        <dsp:cNvPr id="0" name=""/>
        <dsp:cNvSpPr/>
      </dsp:nvSpPr>
      <dsp:spPr>
        <a:xfrm>
          <a:off x="5345112" y="90168"/>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fr-FR" sz="2400" kern="1200"/>
        </a:p>
      </dsp:txBody>
      <dsp:txXfrm>
        <a:off x="5345112" y="196073"/>
        <a:ext cx="316861" cy="317716"/>
      </dsp:txXfrm>
    </dsp:sp>
    <dsp:sp modelId="{3DBFEF2F-F952-6A47-8E0F-795E24A024EC}">
      <dsp:nvSpPr>
        <dsp:cNvPr id="0" name=""/>
        <dsp:cNvSpPr/>
      </dsp:nvSpPr>
      <dsp:spPr>
        <a:xfrm>
          <a:off x="5985668" y="0"/>
          <a:ext cx="2135187" cy="70986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solidFill>
                <a:srgbClr val="92D050"/>
              </a:solidFill>
            </a:rPr>
            <a:t>Résultat</a:t>
          </a:r>
        </a:p>
      </dsp:txBody>
      <dsp:txXfrm>
        <a:off x="6006459" y="20791"/>
        <a:ext cx="2093605" cy="668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86273-0498-804B-9990-A1C812685A2C}">
      <dsp:nvSpPr>
        <dsp:cNvPr id="0" name=""/>
        <dsp:cNvSpPr/>
      </dsp:nvSpPr>
      <dsp:spPr>
        <a:xfrm>
          <a:off x="7143" y="0"/>
          <a:ext cx="2135187" cy="91135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solidFill>
                <a:srgbClr val="FBA306"/>
              </a:solidFill>
            </a:rPr>
            <a:t>$a = 5;</a:t>
          </a:r>
        </a:p>
        <a:p>
          <a:pPr marL="0" lvl="0" indent="0" algn="ctr" defTabSz="666750">
            <a:lnSpc>
              <a:spcPct val="90000"/>
            </a:lnSpc>
            <a:spcBef>
              <a:spcPct val="0"/>
            </a:spcBef>
            <a:spcAft>
              <a:spcPct val="35000"/>
            </a:spcAft>
            <a:buNone/>
          </a:pPr>
          <a:r>
            <a:rPr lang="fr-FR" sz="1500" kern="1200" dirty="0">
              <a:solidFill>
                <a:srgbClr val="FBA306"/>
              </a:solidFill>
            </a:rPr>
            <a:t>$b = 10;</a:t>
          </a:r>
        </a:p>
      </dsp:txBody>
      <dsp:txXfrm>
        <a:off x="33836" y="26693"/>
        <a:ext cx="2081801" cy="857966"/>
      </dsp:txXfrm>
    </dsp:sp>
    <dsp:sp modelId="{25F62085-F741-BB48-B82E-28ECB9FE3AEF}">
      <dsp:nvSpPr>
        <dsp:cNvPr id="0" name=""/>
        <dsp:cNvSpPr/>
      </dsp:nvSpPr>
      <dsp:spPr>
        <a:xfrm>
          <a:off x="2355850" y="190912"/>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2355850" y="296817"/>
        <a:ext cx="316861" cy="317716"/>
      </dsp:txXfrm>
    </dsp:sp>
    <dsp:sp modelId="{0112CCA0-7751-1244-B793-2FF5CA627FA3}">
      <dsp:nvSpPr>
        <dsp:cNvPr id="0" name=""/>
        <dsp:cNvSpPr/>
      </dsp:nvSpPr>
      <dsp:spPr>
        <a:xfrm>
          <a:off x="2996406" y="0"/>
          <a:ext cx="2135187" cy="91135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noProof="1"/>
            <a:t>function adds($a, $b) {</a:t>
          </a:r>
        </a:p>
        <a:p>
          <a:pPr marL="0" lvl="0" indent="0" algn="l" defTabSz="666750">
            <a:lnSpc>
              <a:spcPct val="90000"/>
            </a:lnSpc>
            <a:spcBef>
              <a:spcPct val="0"/>
            </a:spcBef>
            <a:spcAft>
              <a:spcPct val="35000"/>
            </a:spcAft>
            <a:buNone/>
          </a:pPr>
          <a:r>
            <a:rPr lang="fr-FR" sz="1500" kern="1200" noProof="1"/>
            <a:t>	return $a + $b;</a:t>
          </a:r>
        </a:p>
        <a:p>
          <a:pPr marL="0" lvl="0" indent="0" algn="l" defTabSz="666750">
            <a:lnSpc>
              <a:spcPct val="90000"/>
            </a:lnSpc>
            <a:spcBef>
              <a:spcPct val="0"/>
            </a:spcBef>
            <a:spcAft>
              <a:spcPct val="35000"/>
            </a:spcAft>
            <a:buNone/>
          </a:pPr>
          <a:r>
            <a:rPr lang="fr-FR" sz="1500" kern="1200" noProof="1"/>
            <a:t>}</a:t>
          </a:r>
        </a:p>
      </dsp:txBody>
      <dsp:txXfrm>
        <a:off x="3023099" y="26693"/>
        <a:ext cx="2081801" cy="857966"/>
      </dsp:txXfrm>
    </dsp:sp>
    <dsp:sp modelId="{220F2B26-9BD7-7B4B-AFEF-C22CEC6DE884}">
      <dsp:nvSpPr>
        <dsp:cNvPr id="0" name=""/>
        <dsp:cNvSpPr/>
      </dsp:nvSpPr>
      <dsp:spPr>
        <a:xfrm>
          <a:off x="5345112" y="190912"/>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5345112" y="296817"/>
        <a:ext cx="316861" cy="317716"/>
      </dsp:txXfrm>
    </dsp:sp>
    <dsp:sp modelId="{3DBFEF2F-F952-6A47-8E0F-795E24A024EC}">
      <dsp:nvSpPr>
        <dsp:cNvPr id="0" name=""/>
        <dsp:cNvSpPr/>
      </dsp:nvSpPr>
      <dsp:spPr>
        <a:xfrm>
          <a:off x="5985668" y="0"/>
          <a:ext cx="2135187" cy="91135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1" kern="1200" dirty="0">
              <a:solidFill>
                <a:srgbClr val="92D050"/>
              </a:solidFill>
            </a:rPr>
            <a:t>15</a:t>
          </a:r>
        </a:p>
      </dsp:txBody>
      <dsp:txXfrm>
        <a:off x="6012361" y="26693"/>
        <a:ext cx="2081801" cy="8579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809DE-D477-214C-9EC7-F80546CC9A27}">
      <dsp:nvSpPr>
        <dsp:cNvPr id="0" name=""/>
        <dsp:cNvSpPr/>
      </dsp:nvSpPr>
      <dsp:spPr>
        <a:xfrm>
          <a:off x="1585020" y="326"/>
          <a:ext cx="1411641" cy="1411641"/>
        </a:xfrm>
        <a:prstGeom prst="ellipse">
          <a:avLst/>
        </a:prstGeom>
        <a:solidFill>
          <a:schemeClr val="accent6">
            <a:lumMod val="7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fr-FR" sz="1900" kern="1200" dirty="0"/>
            <a:t>Ecrire le test</a:t>
          </a:r>
        </a:p>
      </dsp:txBody>
      <dsp:txXfrm>
        <a:off x="1791750" y="207056"/>
        <a:ext cx="998181" cy="998181"/>
      </dsp:txXfrm>
    </dsp:sp>
    <dsp:sp modelId="{0FABA394-5BC7-4D49-9A0D-73C2FE1F3352}">
      <dsp:nvSpPr>
        <dsp:cNvPr id="0" name=""/>
        <dsp:cNvSpPr/>
      </dsp:nvSpPr>
      <dsp:spPr>
        <a:xfrm rot="3600000">
          <a:off x="2627859" y="1375846"/>
          <a:ext cx="374329" cy="47642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fr-FR" sz="1500" kern="1200"/>
        </a:p>
      </dsp:txBody>
      <dsp:txXfrm>
        <a:off x="2655934" y="1422505"/>
        <a:ext cx="262030" cy="285856"/>
      </dsp:txXfrm>
    </dsp:sp>
    <dsp:sp modelId="{E637E5C1-7F51-204E-B2A2-2FCDA08726FA}">
      <dsp:nvSpPr>
        <dsp:cNvPr id="0" name=""/>
        <dsp:cNvSpPr/>
      </dsp:nvSpPr>
      <dsp:spPr>
        <a:xfrm>
          <a:off x="2643982" y="1834502"/>
          <a:ext cx="1411641" cy="1411641"/>
        </a:xfrm>
        <a:prstGeom prst="ellipse">
          <a:avLst/>
        </a:prstGeom>
        <a:solidFill>
          <a:srgbClr val="92D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fr-FR" sz="1900" kern="1200" dirty="0"/>
            <a:t>Faire que le test passe</a:t>
          </a:r>
        </a:p>
      </dsp:txBody>
      <dsp:txXfrm>
        <a:off x="2850712" y="2041232"/>
        <a:ext cx="998181" cy="998181"/>
      </dsp:txXfrm>
    </dsp:sp>
    <dsp:sp modelId="{E6E3C478-6D07-F844-A724-77F3A2764A42}">
      <dsp:nvSpPr>
        <dsp:cNvPr id="0" name=""/>
        <dsp:cNvSpPr/>
      </dsp:nvSpPr>
      <dsp:spPr>
        <a:xfrm rot="10800000">
          <a:off x="2114270" y="2302108"/>
          <a:ext cx="374329" cy="47642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fr-FR" sz="1500" kern="1200"/>
        </a:p>
      </dsp:txBody>
      <dsp:txXfrm rot="10800000">
        <a:off x="2226569" y="2397394"/>
        <a:ext cx="262030" cy="285856"/>
      </dsp:txXfrm>
    </dsp:sp>
    <dsp:sp modelId="{53F8D379-D9DC-EE42-98AB-B1CC22DC9968}">
      <dsp:nvSpPr>
        <dsp:cNvPr id="0" name=""/>
        <dsp:cNvSpPr/>
      </dsp:nvSpPr>
      <dsp:spPr>
        <a:xfrm>
          <a:off x="526058" y="1834502"/>
          <a:ext cx="1411641" cy="1411641"/>
        </a:xfrm>
        <a:prstGeom prst="ellipse">
          <a:avLst/>
        </a:prstGeom>
        <a:solidFill>
          <a:srgbClr val="0070C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fr-FR" sz="1900" kern="1200" dirty="0" err="1"/>
            <a:t>Refactor</a:t>
          </a:r>
          <a:endParaRPr lang="fr-FR" sz="1900" kern="1200" dirty="0"/>
        </a:p>
      </dsp:txBody>
      <dsp:txXfrm>
        <a:off x="732788" y="2041232"/>
        <a:ext cx="998181" cy="998181"/>
      </dsp:txXfrm>
    </dsp:sp>
    <dsp:sp modelId="{5C1264DB-4FFB-534B-82D7-0435AF27727E}">
      <dsp:nvSpPr>
        <dsp:cNvPr id="0" name=""/>
        <dsp:cNvSpPr/>
      </dsp:nvSpPr>
      <dsp:spPr>
        <a:xfrm rot="18000000">
          <a:off x="1568898" y="1394195"/>
          <a:ext cx="374329" cy="47642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fr-FR" sz="1500" kern="1200"/>
        </a:p>
      </dsp:txBody>
      <dsp:txXfrm>
        <a:off x="1596973" y="1538108"/>
        <a:ext cx="262030" cy="2858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3/30/2023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39595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78196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32069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46244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3/30/2023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070083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12863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77408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69912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09640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3/30/2023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388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3/30/2023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1574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3/30/2023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234625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rew.sh/index_fr" TargetMode="External"/><Relationship Id="rId2" Type="http://schemas.openxmlformats.org/officeDocument/2006/relationships/hyperlink" Target="https://getcomposer.org/Composer-Setup.exe" TargetMode="External"/><Relationship Id="rId1" Type="http://schemas.openxmlformats.org/officeDocument/2006/relationships/slideLayout" Target="../slideLayouts/slideLayout2.xml"/><Relationship Id="rId4" Type="http://schemas.openxmlformats.org/officeDocument/2006/relationships/hyperlink" Target="https://formulae.brew.sh/formula/composer"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phpunit.de/en/10.0/assertion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Picture 15" descr="Tubes à essai avec solution et un tube rouge">
            <a:extLst>
              <a:ext uri="{FF2B5EF4-FFF2-40B4-BE49-F238E27FC236}">
                <a16:creationId xmlns:a16="http://schemas.microsoft.com/office/drawing/2014/main" id="{56C5A1B1-1FDB-4CCB-89CC-895E5E18BACE}"/>
              </a:ext>
            </a:extLst>
          </p:cNvPr>
          <p:cNvPicPr>
            <a:picLocks noChangeAspect="1"/>
          </p:cNvPicPr>
          <p:nvPr/>
        </p:nvPicPr>
        <p:blipFill rotWithShape="1">
          <a:blip r:embed="rId2"/>
          <a:srcRect t="15714"/>
          <a:stretch/>
        </p:blipFill>
        <p:spPr>
          <a:xfrm>
            <a:off x="20" y="10"/>
            <a:ext cx="12191980" cy="6859300"/>
          </a:xfrm>
          <a:prstGeom prst="rect">
            <a:avLst/>
          </a:prstGeom>
        </p:spPr>
      </p:pic>
      <p:sp>
        <p:nvSpPr>
          <p:cNvPr id="21" name="Rectangle 20">
            <a:extLst>
              <a:ext uri="{FF2B5EF4-FFF2-40B4-BE49-F238E27FC236}">
                <a16:creationId xmlns:a16="http://schemas.microsoft.com/office/drawing/2014/main" id="{4D9C7339-A6EE-4D61-A33E-64D65F757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155560" y="1125415"/>
            <a:ext cx="9867482" cy="459321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3A6586F7-A126-4F04-B9AA-AC0323374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5" name="Freeform 6">
            <a:extLst>
              <a:ext uri="{FF2B5EF4-FFF2-40B4-BE49-F238E27FC236}">
                <a16:creationId xmlns:a16="http://schemas.microsoft.com/office/drawing/2014/main" id="{1BA6D22B-C59B-4B49-B613-F1A0DF012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re 1">
            <a:extLst>
              <a:ext uri="{FF2B5EF4-FFF2-40B4-BE49-F238E27FC236}">
                <a16:creationId xmlns:a16="http://schemas.microsoft.com/office/drawing/2014/main" id="{A5ECF363-8B4B-43F3-A804-79A3A8ED7B51}"/>
              </a:ext>
            </a:extLst>
          </p:cNvPr>
          <p:cNvSpPr>
            <a:spLocks noGrp="1"/>
          </p:cNvSpPr>
          <p:nvPr>
            <p:ph type="ctrTitle"/>
          </p:nvPr>
        </p:nvSpPr>
        <p:spPr>
          <a:xfrm>
            <a:off x="1915128" y="1788454"/>
            <a:ext cx="8361229" cy="2098226"/>
          </a:xfrm>
        </p:spPr>
        <p:txBody>
          <a:bodyPr>
            <a:normAutofit/>
          </a:bodyPr>
          <a:lstStyle/>
          <a:p>
            <a:r>
              <a:rPr lang="fr-FR">
                <a:solidFill>
                  <a:schemeClr val="bg2"/>
                </a:solidFill>
              </a:rPr>
              <a:t>Test &amp; debug</a:t>
            </a:r>
            <a:endParaRPr lang="fr-FR" dirty="0">
              <a:solidFill>
                <a:schemeClr val="bg2"/>
              </a:solidFill>
            </a:endParaRPr>
          </a:p>
        </p:txBody>
      </p:sp>
      <p:sp>
        <p:nvSpPr>
          <p:cNvPr id="3" name="Sous-titre 2">
            <a:extLst>
              <a:ext uri="{FF2B5EF4-FFF2-40B4-BE49-F238E27FC236}">
                <a16:creationId xmlns:a16="http://schemas.microsoft.com/office/drawing/2014/main" id="{D556962B-78F9-41E0-B8DF-1A3B6D0A296C}"/>
              </a:ext>
            </a:extLst>
          </p:cNvPr>
          <p:cNvSpPr>
            <a:spLocks noGrp="1"/>
          </p:cNvSpPr>
          <p:nvPr>
            <p:ph type="subTitle" idx="1"/>
          </p:nvPr>
        </p:nvSpPr>
        <p:spPr>
          <a:xfrm>
            <a:off x="2679906" y="3956279"/>
            <a:ext cx="6831673" cy="1086237"/>
          </a:xfrm>
        </p:spPr>
        <p:txBody>
          <a:bodyPr>
            <a:normAutofit/>
          </a:bodyPr>
          <a:lstStyle/>
          <a:p>
            <a:pPr>
              <a:spcAft>
                <a:spcPts val="600"/>
              </a:spcAft>
            </a:pPr>
            <a:r>
              <a:rPr lang="fr-FR" dirty="0">
                <a:solidFill>
                  <a:schemeClr val="bg1">
                    <a:lumMod val="95000"/>
                  </a:schemeClr>
                </a:solidFill>
              </a:rPr>
              <a:t>Tests unitaires</a:t>
            </a:r>
          </a:p>
          <a:p>
            <a:pPr>
              <a:spcAft>
                <a:spcPts val="600"/>
              </a:spcAft>
            </a:pPr>
            <a:r>
              <a:rPr lang="fr-FR" dirty="0">
                <a:solidFill>
                  <a:schemeClr val="bg1">
                    <a:lumMod val="95000"/>
                  </a:schemeClr>
                </a:solidFill>
              </a:rPr>
              <a:t>(Unit Test)</a:t>
            </a:r>
          </a:p>
        </p:txBody>
      </p:sp>
    </p:spTree>
    <p:extLst>
      <p:ext uri="{BB962C8B-B14F-4D97-AF65-F5344CB8AC3E}">
        <p14:creationId xmlns:p14="http://schemas.microsoft.com/office/powerpoint/2010/main" val="2788699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4371030" y="107659"/>
            <a:ext cx="3949004" cy="723550"/>
          </a:xfrm>
        </p:spPr>
        <p:txBody>
          <a:bodyPr>
            <a:normAutofit/>
          </a:bodyPr>
          <a:lstStyle/>
          <a:p>
            <a:pPr algn="ctr"/>
            <a:r>
              <a:rPr lang="fr-FR" dirty="0"/>
              <a:t>Exercice</a:t>
            </a:r>
          </a:p>
        </p:txBody>
      </p:sp>
      <p:cxnSp>
        <p:nvCxnSpPr>
          <p:cNvPr id="11" name="Connecteur droit 10">
            <a:extLst>
              <a:ext uri="{FF2B5EF4-FFF2-40B4-BE49-F238E27FC236}">
                <a16:creationId xmlns:a16="http://schemas.microsoft.com/office/drawing/2014/main" id="{A861434A-C362-4D8F-A67A-662794C630AD}"/>
              </a:ext>
            </a:extLst>
          </p:cNvPr>
          <p:cNvCxnSpPr>
            <a:cxnSpLocks/>
          </p:cNvCxnSpPr>
          <p:nvPr/>
        </p:nvCxnSpPr>
        <p:spPr>
          <a:xfrm flipV="1">
            <a:off x="994784" y="509626"/>
            <a:ext cx="3376246" cy="2186"/>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CB5B20B-9733-4938-B58D-F1A0A935D5F2}"/>
              </a:ext>
            </a:extLst>
          </p:cNvPr>
          <p:cNvCxnSpPr>
            <a:cxnSpLocks/>
            <a:stCxn id="2" idx="3"/>
          </p:cNvCxnSpPr>
          <p:nvPr/>
        </p:nvCxnSpPr>
        <p:spPr>
          <a:xfrm flipV="1">
            <a:off x="8320034" y="459386"/>
            <a:ext cx="3436537" cy="10048"/>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0C736B76-3E31-40BA-AE40-6B8CADF79645}"/>
              </a:ext>
            </a:extLst>
          </p:cNvPr>
          <p:cNvSpPr/>
          <p:nvPr/>
        </p:nvSpPr>
        <p:spPr>
          <a:xfrm>
            <a:off x="1165609" y="937843"/>
            <a:ext cx="10590961" cy="5484835"/>
          </a:xfrm>
          <a:prstGeom prst="round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itchFamily="2" charset="2"/>
              <a:buChar char="v"/>
            </a:pPr>
            <a:r>
              <a:rPr lang="fr-FR" sz="1550" dirty="0"/>
              <a:t>Créer un nouveau dossier pour l’exercice (ex: « </a:t>
            </a:r>
            <a:r>
              <a:rPr lang="fr-FR" sz="1550" dirty="0" err="1"/>
              <a:t>phpunit</a:t>
            </a:r>
            <a:r>
              <a:rPr lang="fr-FR" sz="1550" dirty="0"/>
              <a:t>-test »).</a:t>
            </a:r>
          </a:p>
          <a:p>
            <a:pPr marL="285750" indent="-285750">
              <a:buFont typeface="Wingdings" pitchFamily="2" charset="2"/>
              <a:buChar char="v"/>
            </a:pPr>
            <a:r>
              <a:rPr lang="fr-FR" sz="1550" dirty="0"/>
              <a:t>Installer le gestionnaire de paquage : composer</a:t>
            </a:r>
          </a:p>
          <a:p>
            <a:pPr marL="800100" lvl="1" indent="-342900">
              <a:buFont typeface="Arial" panose="020B0604020202020204" pitchFamily="34" charset="0"/>
              <a:buChar char="•"/>
            </a:pPr>
            <a:r>
              <a:rPr lang="fr-FR" sz="1550" dirty="0"/>
              <a:t>Windows : </a:t>
            </a:r>
            <a:r>
              <a:rPr lang="fr-FR" sz="1550" dirty="0">
                <a:hlinkClick r:id="rId2"/>
              </a:rPr>
              <a:t>https://getcomposer.org/Composer-Setup.exe</a:t>
            </a:r>
            <a:endParaRPr lang="fr-FR" sz="1550" dirty="0"/>
          </a:p>
          <a:p>
            <a:pPr marL="800100" lvl="1" indent="-342900">
              <a:buFont typeface="Arial" panose="020B0604020202020204" pitchFamily="34" charset="0"/>
              <a:buChar char="•"/>
            </a:pPr>
            <a:r>
              <a:rPr lang="fr-FR" sz="1550" dirty="0" err="1"/>
              <a:t>MacOS</a:t>
            </a:r>
            <a:r>
              <a:rPr lang="fr-FR" sz="1550" dirty="0"/>
              <a:t> : Installer </a:t>
            </a:r>
            <a:r>
              <a:rPr lang="fr-FR" sz="1550" dirty="0" err="1"/>
              <a:t>HomeBrew</a:t>
            </a:r>
            <a:r>
              <a:rPr lang="fr-FR" sz="1550" dirty="0"/>
              <a:t> </a:t>
            </a:r>
            <a:r>
              <a:rPr lang="fr-FR" sz="1550" dirty="0">
                <a:sym typeface="Wingdings" pitchFamily="2" charset="2"/>
              </a:rPr>
              <a:t>(</a:t>
            </a:r>
            <a:r>
              <a:rPr lang="fr-FR" sz="1550" dirty="0">
                <a:sym typeface="Wingdings" pitchFamily="2" charset="2"/>
                <a:hlinkClick r:id="rId3"/>
              </a:rPr>
              <a:t>https://brew.sh/index_fr</a:t>
            </a:r>
            <a:r>
              <a:rPr lang="fr-FR" sz="1550" dirty="0">
                <a:sym typeface="Wingdings" pitchFamily="2" charset="2"/>
              </a:rPr>
              <a:t>) puis Composer (</a:t>
            </a:r>
            <a:r>
              <a:rPr lang="fr-FR" sz="1550" dirty="0">
                <a:sym typeface="Wingdings" pitchFamily="2" charset="2"/>
                <a:hlinkClick r:id="rId4"/>
              </a:rPr>
              <a:t>https://formulae.brew.sh/formula/composer</a:t>
            </a:r>
            <a:r>
              <a:rPr lang="fr-FR" sz="1550" dirty="0">
                <a:sym typeface="Wingdings" pitchFamily="2" charset="2"/>
              </a:rPr>
              <a:t>)</a:t>
            </a:r>
            <a:endParaRPr lang="fr-FR" sz="1550" dirty="0"/>
          </a:p>
          <a:p>
            <a:pPr marL="285750" indent="-285750">
              <a:buFont typeface="Wingdings" pitchFamily="2" charset="2"/>
              <a:buChar char="v"/>
            </a:pPr>
            <a:r>
              <a:rPr lang="fr-FR" sz="1550" dirty="0"/>
              <a:t>Déplacez le fichier « </a:t>
            </a:r>
            <a:r>
              <a:rPr lang="fr-FR" sz="1550" dirty="0" err="1"/>
              <a:t>composer.json</a:t>
            </a:r>
            <a:r>
              <a:rPr lang="fr-FR" sz="1550" dirty="0"/>
              <a:t> » fourni par le formateur dans le dossier de l’exercice.</a:t>
            </a:r>
          </a:p>
          <a:p>
            <a:pPr marL="285750" indent="-285750">
              <a:buFont typeface="Wingdings" pitchFamily="2" charset="2"/>
              <a:buChar char="v"/>
            </a:pPr>
            <a:r>
              <a:rPr lang="fr-FR" sz="1550" dirty="0"/>
              <a:t>Ouvrez un terminal et placez-vous dans le dossier de l’exercice (cd …) puis tapez la commande : </a:t>
            </a:r>
            <a:r>
              <a:rPr lang="fr-FR" sz="1550" dirty="0">
                <a:highlight>
                  <a:srgbClr val="C0C0C0"/>
                </a:highlight>
              </a:rPr>
              <a:t>composer update</a:t>
            </a:r>
          </a:p>
          <a:p>
            <a:pPr marL="285750" indent="-285750">
              <a:buFont typeface="Wingdings" pitchFamily="2" charset="2"/>
              <a:buChar char="v"/>
            </a:pPr>
            <a:r>
              <a:rPr lang="fr-FR" sz="1550" dirty="0"/>
              <a:t>Si la commande </a:t>
            </a:r>
            <a:r>
              <a:rPr lang="fr-FR" sz="1550" dirty="0">
                <a:highlight>
                  <a:srgbClr val="C0C0C0"/>
                </a:highlight>
              </a:rPr>
              <a:t>./</a:t>
            </a:r>
            <a:r>
              <a:rPr lang="fr-FR" sz="1550" dirty="0" err="1">
                <a:highlight>
                  <a:srgbClr val="C0C0C0"/>
                </a:highlight>
              </a:rPr>
              <a:t>vendor</a:t>
            </a:r>
            <a:r>
              <a:rPr lang="fr-FR" sz="1550" dirty="0">
                <a:highlight>
                  <a:srgbClr val="C0C0C0"/>
                </a:highlight>
              </a:rPr>
              <a:t>/bin/</a:t>
            </a:r>
            <a:r>
              <a:rPr lang="fr-FR" sz="1550" dirty="0" err="1">
                <a:highlight>
                  <a:srgbClr val="C0C0C0"/>
                </a:highlight>
              </a:rPr>
              <a:t>phpunit</a:t>
            </a:r>
            <a:r>
              <a:rPr lang="fr-FR" sz="1550" dirty="0">
                <a:highlight>
                  <a:srgbClr val="C0C0C0"/>
                </a:highlight>
              </a:rPr>
              <a:t> --version</a:t>
            </a:r>
            <a:r>
              <a:rPr lang="fr-FR" sz="1550" dirty="0"/>
              <a:t> ne renvoie pas un numéro de version c’est qu’il y a un problème d’installation.</a:t>
            </a:r>
          </a:p>
          <a:p>
            <a:pPr marL="285750" indent="-285750">
              <a:buFont typeface="Wingdings" pitchFamily="2" charset="2"/>
              <a:buChar char="v"/>
            </a:pPr>
            <a:endParaRPr lang="fr-FR" sz="1550" dirty="0"/>
          </a:p>
          <a:p>
            <a:pPr marL="285750" indent="-285750">
              <a:buFont typeface="Wingdings" pitchFamily="2" charset="2"/>
              <a:buChar char="v"/>
            </a:pPr>
            <a:r>
              <a:rPr lang="fr-FR" sz="1550" dirty="0"/>
              <a:t>L’exercice est le suivant : Créer une classe « </a:t>
            </a:r>
            <a:r>
              <a:rPr lang="fr-FR" sz="1550" dirty="0" err="1"/>
              <a:t>Currency</a:t>
            </a:r>
            <a:r>
              <a:rPr lang="fr-FR" sz="1550" dirty="0"/>
              <a:t> » avec les méthodes :</a:t>
            </a:r>
          </a:p>
          <a:p>
            <a:pPr marL="742950" lvl="1" indent="-285750">
              <a:buFont typeface="Arial" panose="020B0604020202020204" pitchFamily="34" charset="0"/>
              <a:buChar char="•"/>
            </a:pPr>
            <a:r>
              <a:rPr lang="fr-FR" sz="1550" dirty="0" err="1">
                <a:solidFill>
                  <a:srgbClr val="0070C0"/>
                </a:solidFill>
              </a:rPr>
              <a:t>protected</a:t>
            </a:r>
            <a:r>
              <a:rPr lang="fr-FR" sz="1550" dirty="0">
                <a:solidFill>
                  <a:srgbClr val="0070C0"/>
                </a:solidFill>
              </a:rPr>
              <a:t> </a:t>
            </a:r>
            <a:r>
              <a:rPr lang="fr-FR" sz="1550" b="1" dirty="0" err="1">
                <a:solidFill>
                  <a:srgbClr val="0070C0"/>
                </a:solidFill>
              </a:rPr>
              <a:t>prependCurrencySymbol</a:t>
            </a:r>
            <a:r>
              <a:rPr lang="fr-FR" sz="1550" dirty="0">
                <a:solidFill>
                  <a:srgbClr val="0070C0"/>
                </a:solidFill>
              </a:rPr>
              <a:t>($</a:t>
            </a:r>
            <a:r>
              <a:rPr lang="fr-FR" sz="1550" dirty="0" err="1">
                <a:solidFill>
                  <a:srgbClr val="0070C0"/>
                </a:solidFill>
              </a:rPr>
              <a:t>currency</a:t>
            </a:r>
            <a:r>
              <a:rPr lang="fr-FR" sz="1550" dirty="0">
                <a:solidFill>
                  <a:srgbClr val="0070C0"/>
                </a:solidFill>
              </a:rPr>
              <a:t>, $</a:t>
            </a:r>
            <a:r>
              <a:rPr lang="fr-FR" sz="1550" dirty="0" err="1">
                <a:solidFill>
                  <a:srgbClr val="0070C0"/>
                </a:solidFill>
              </a:rPr>
              <a:t>amount</a:t>
            </a:r>
            <a:r>
              <a:rPr lang="fr-FR" sz="1550" dirty="0">
                <a:solidFill>
                  <a:srgbClr val="0070C0"/>
                </a:solidFill>
              </a:rPr>
              <a:t>) </a:t>
            </a:r>
            <a:r>
              <a:rPr lang="fr-FR" sz="1550" dirty="0"/>
              <a:t>: elle doit retourner $</a:t>
            </a:r>
            <a:r>
              <a:rPr lang="fr-FR" sz="1550" dirty="0" err="1"/>
              <a:t>currency</a:t>
            </a:r>
            <a:r>
              <a:rPr lang="fr-FR" sz="1550" dirty="0"/>
              <a:t> suivi de $</a:t>
            </a:r>
            <a:r>
              <a:rPr lang="fr-FR" sz="1550" dirty="0" err="1"/>
              <a:t>amount</a:t>
            </a:r>
            <a:r>
              <a:rPr lang="fr-FR" sz="1550" dirty="0"/>
              <a:t>.</a:t>
            </a:r>
          </a:p>
          <a:p>
            <a:pPr marL="742950" lvl="1" indent="-285750">
              <a:buFont typeface="Arial" panose="020B0604020202020204" pitchFamily="34" charset="0"/>
              <a:buChar char="•"/>
            </a:pPr>
            <a:r>
              <a:rPr lang="fr-FR" sz="1550" dirty="0" err="1">
                <a:solidFill>
                  <a:srgbClr val="0070C0"/>
                </a:solidFill>
              </a:rPr>
              <a:t>protected</a:t>
            </a:r>
            <a:r>
              <a:rPr lang="fr-FR" sz="1550" dirty="0">
                <a:solidFill>
                  <a:srgbClr val="0070C0"/>
                </a:solidFill>
              </a:rPr>
              <a:t> </a:t>
            </a:r>
            <a:r>
              <a:rPr lang="fr-FR" sz="1550" b="1" dirty="0" err="1">
                <a:solidFill>
                  <a:srgbClr val="0070C0"/>
                </a:solidFill>
              </a:rPr>
              <a:t>appendCurrencySymbol</a:t>
            </a:r>
            <a:r>
              <a:rPr lang="fr-FR" sz="1550" dirty="0">
                <a:solidFill>
                  <a:srgbClr val="0070C0"/>
                </a:solidFill>
              </a:rPr>
              <a:t>($</a:t>
            </a:r>
            <a:r>
              <a:rPr lang="fr-FR" sz="1550" dirty="0" err="1">
                <a:solidFill>
                  <a:srgbClr val="0070C0"/>
                </a:solidFill>
              </a:rPr>
              <a:t>currency</a:t>
            </a:r>
            <a:r>
              <a:rPr lang="fr-FR" sz="1550" dirty="0">
                <a:solidFill>
                  <a:srgbClr val="0070C0"/>
                </a:solidFill>
              </a:rPr>
              <a:t>, $</a:t>
            </a:r>
            <a:r>
              <a:rPr lang="fr-FR" sz="1550" dirty="0" err="1">
                <a:solidFill>
                  <a:srgbClr val="0070C0"/>
                </a:solidFill>
              </a:rPr>
              <a:t>amount</a:t>
            </a:r>
            <a:r>
              <a:rPr lang="fr-FR" sz="1550" dirty="0">
                <a:solidFill>
                  <a:srgbClr val="0070C0"/>
                </a:solidFill>
              </a:rPr>
              <a:t>) </a:t>
            </a:r>
            <a:r>
              <a:rPr lang="fr-FR" sz="1550" dirty="0"/>
              <a:t>: elle doit retourner $</a:t>
            </a:r>
            <a:r>
              <a:rPr lang="fr-FR" sz="1550" dirty="0" err="1"/>
              <a:t>amount</a:t>
            </a:r>
            <a:r>
              <a:rPr lang="fr-FR" sz="1550" dirty="0"/>
              <a:t> suivi de $</a:t>
            </a:r>
            <a:r>
              <a:rPr lang="fr-FR" sz="1550" dirty="0" err="1"/>
              <a:t>currency</a:t>
            </a:r>
            <a:r>
              <a:rPr lang="fr-FR" sz="1550" dirty="0"/>
              <a:t>.</a:t>
            </a:r>
          </a:p>
          <a:p>
            <a:pPr marL="742950" lvl="1" indent="-285750">
              <a:buFont typeface="Arial" panose="020B0604020202020204" pitchFamily="34" charset="0"/>
              <a:buChar char="•"/>
            </a:pPr>
            <a:r>
              <a:rPr lang="fr-FR" sz="1550" dirty="0">
                <a:solidFill>
                  <a:srgbClr val="0070C0"/>
                </a:solidFill>
              </a:rPr>
              <a:t>public </a:t>
            </a:r>
            <a:r>
              <a:rPr lang="fr-FR" sz="1550" b="1" dirty="0" err="1">
                <a:solidFill>
                  <a:srgbClr val="0070C0"/>
                </a:solidFill>
              </a:rPr>
              <a:t>formatWithCurrency</a:t>
            </a:r>
            <a:r>
              <a:rPr lang="fr-FR" sz="1550" dirty="0">
                <a:solidFill>
                  <a:srgbClr val="0070C0"/>
                </a:solidFill>
              </a:rPr>
              <a:t>($</a:t>
            </a:r>
            <a:r>
              <a:rPr lang="fr-FR" sz="1550" dirty="0" err="1">
                <a:solidFill>
                  <a:srgbClr val="0070C0"/>
                </a:solidFill>
              </a:rPr>
              <a:t>currency</a:t>
            </a:r>
            <a:r>
              <a:rPr lang="fr-FR" sz="1550" dirty="0">
                <a:solidFill>
                  <a:srgbClr val="0070C0"/>
                </a:solidFill>
              </a:rPr>
              <a:t>, $</a:t>
            </a:r>
            <a:r>
              <a:rPr lang="fr-FR" sz="1550" dirty="0" err="1">
                <a:solidFill>
                  <a:srgbClr val="0070C0"/>
                </a:solidFill>
              </a:rPr>
              <a:t>amount</a:t>
            </a:r>
            <a:r>
              <a:rPr lang="fr-FR" sz="1550" dirty="0">
                <a:solidFill>
                  <a:srgbClr val="0070C0"/>
                </a:solidFill>
              </a:rPr>
              <a:t>) </a:t>
            </a:r>
            <a:r>
              <a:rPr lang="fr-FR" sz="1550" dirty="0"/>
              <a:t>:</a:t>
            </a:r>
          </a:p>
          <a:p>
            <a:pPr marL="1200150" lvl="2" indent="-285750">
              <a:buFont typeface="Courier New" panose="02070309020205020404" pitchFamily="49" charset="0"/>
              <a:buChar char="o"/>
            </a:pPr>
            <a:r>
              <a:rPr lang="fr-FR" sz="1550" dirty="0"/>
              <a:t>Elle doit appeler </a:t>
            </a:r>
            <a:r>
              <a:rPr lang="fr-FR" sz="1550" b="1" dirty="0" err="1"/>
              <a:t>prependCurrencySymbol</a:t>
            </a:r>
            <a:r>
              <a:rPr lang="fr-FR" sz="1550" dirty="0"/>
              <a:t>() ou </a:t>
            </a:r>
            <a:r>
              <a:rPr lang="fr-FR" sz="1550" b="1" dirty="0" err="1"/>
              <a:t>appendCurrencySymbol</a:t>
            </a:r>
            <a:r>
              <a:rPr lang="fr-FR" sz="1550" dirty="0"/>
              <a:t>() suivant la valeur de $</a:t>
            </a:r>
            <a:r>
              <a:rPr lang="fr-FR" sz="1550" dirty="0" err="1"/>
              <a:t>currency</a:t>
            </a:r>
            <a:endParaRPr lang="fr-FR" sz="1550" dirty="0"/>
          </a:p>
          <a:p>
            <a:pPr marL="1200150" lvl="2" indent="-285750">
              <a:buFont typeface="Courier New" panose="02070309020205020404" pitchFamily="49" charset="0"/>
              <a:buChar char="o"/>
            </a:pPr>
            <a:r>
              <a:rPr lang="fr-FR" sz="1550" dirty="0" err="1"/>
              <a:t>Prepend</a:t>
            </a:r>
            <a:r>
              <a:rPr lang="fr-FR" sz="1550" dirty="0"/>
              <a:t> si $</a:t>
            </a:r>
            <a:r>
              <a:rPr lang="fr-FR" sz="1550" dirty="0" err="1"/>
              <a:t>currency</a:t>
            </a:r>
            <a:r>
              <a:rPr lang="fr-FR" sz="1550" dirty="0"/>
              <a:t> est le symbole : « </a:t>
            </a:r>
            <a:r>
              <a:rPr lang="en-US" sz="1550" dirty="0"/>
              <a:t>$</a:t>
            </a:r>
            <a:r>
              <a:rPr lang="fr-FR" sz="1550" dirty="0"/>
              <a:t> » ou « </a:t>
            </a:r>
            <a:r>
              <a:rPr lang="en-US" sz="1550" dirty="0"/>
              <a:t>£</a:t>
            </a:r>
            <a:r>
              <a:rPr lang="fr-FR" sz="1550" dirty="0"/>
              <a:t> »</a:t>
            </a:r>
          </a:p>
          <a:p>
            <a:pPr marL="1200150" lvl="2" indent="-285750">
              <a:buFont typeface="Courier New" panose="02070309020205020404" pitchFamily="49" charset="0"/>
              <a:buChar char="o"/>
            </a:pPr>
            <a:r>
              <a:rPr lang="fr-FR" sz="1550" dirty="0"/>
              <a:t>Append si $</a:t>
            </a:r>
            <a:r>
              <a:rPr lang="fr-FR" sz="1550" dirty="0" err="1"/>
              <a:t>currency</a:t>
            </a:r>
            <a:r>
              <a:rPr lang="fr-FR" sz="1550" dirty="0"/>
              <a:t> est le symbole : « </a:t>
            </a:r>
            <a:r>
              <a:rPr lang="en-US" sz="1550" dirty="0"/>
              <a:t> € </a:t>
            </a:r>
            <a:r>
              <a:rPr lang="fr-FR" sz="1550" dirty="0"/>
              <a:t>»</a:t>
            </a:r>
          </a:p>
          <a:p>
            <a:pPr marL="285750" indent="-285750">
              <a:buFont typeface="Wingdings" pitchFamily="2" charset="2"/>
              <a:buChar char="v"/>
            </a:pPr>
            <a:r>
              <a:rPr lang="fr-FR" sz="1550" dirty="0"/>
              <a:t>Créez une classe de test pour tester la classe « </a:t>
            </a:r>
            <a:r>
              <a:rPr lang="fr-FR" sz="1550" dirty="0" err="1"/>
              <a:t>Currency</a:t>
            </a:r>
            <a:r>
              <a:rPr lang="fr-FR" sz="1550" dirty="0"/>
              <a:t> ». Créez un test pour «  </a:t>
            </a:r>
            <a:r>
              <a:rPr lang="fr-FR" sz="1550" b="1" dirty="0" err="1"/>
              <a:t>formatWithCurrency</a:t>
            </a:r>
            <a:r>
              <a:rPr lang="fr-FR" sz="1550" dirty="0"/>
              <a:t>  ». Lancez le test !</a:t>
            </a:r>
          </a:p>
          <a:p>
            <a:pPr marL="285750" indent="-285750">
              <a:buFont typeface="Wingdings" pitchFamily="2" charset="2"/>
              <a:buChar char="v"/>
            </a:pPr>
            <a:r>
              <a:rPr lang="fr-FR" sz="1550" dirty="0"/>
              <a:t>Puis chercher comment tester les 2 méthodes </a:t>
            </a:r>
            <a:r>
              <a:rPr lang="fr-FR" sz="1550" dirty="0" err="1"/>
              <a:t>protected</a:t>
            </a:r>
            <a:r>
              <a:rPr lang="fr-FR" sz="1550" dirty="0"/>
              <a:t>. Mais </a:t>
            </a:r>
            <a:r>
              <a:rPr lang="fr-FR" sz="1550"/>
              <a:t>ne l’appliquez </a:t>
            </a:r>
            <a:r>
              <a:rPr lang="fr-FR" sz="1550" dirty="0"/>
              <a:t>pas.</a:t>
            </a:r>
          </a:p>
        </p:txBody>
      </p:sp>
    </p:spTree>
    <p:extLst>
      <p:ext uri="{BB962C8B-B14F-4D97-AF65-F5344CB8AC3E}">
        <p14:creationId xmlns:p14="http://schemas.microsoft.com/office/powerpoint/2010/main" val="93560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err="1">
                <a:solidFill>
                  <a:schemeClr val="tx1">
                    <a:lumMod val="75000"/>
                    <a:lumOff val="25000"/>
                  </a:schemeClr>
                </a:solidFill>
              </a:rPr>
              <a:t>PHPUnit</a:t>
            </a:r>
            <a:r>
              <a:rPr lang="fr-FR" sz="3200" dirty="0">
                <a:solidFill>
                  <a:schemeClr val="tx1">
                    <a:lumMod val="75000"/>
                    <a:lumOff val="25000"/>
                  </a:schemeClr>
                </a:solidFill>
              </a:rPr>
              <a:t> – Représentation d’un dossier de « tests »</a:t>
            </a:r>
          </a:p>
        </p:txBody>
      </p:sp>
      <p:pic>
        <p:nvPicPr>
          <p:cNvPr id="11" name="Image 10">
            <a:extLst>
              <a:ext uri="{FF2B5EF4-FFF2-40B4-BE49-F238E27FC236}">
                <a16:creationId xmlns:a16="http://schemas.microsoft.com/office/drawing/2014/main" id="{19E5EBC6-BD10-E648-BC9E-1D7FA8AB181D}"/>
              </a:ext>
            </a:extLst>
          </p:cNvPr>
          <p:cNvPicPr>
            <a:picLocks noChangeAspect="1"/>
          </p:cNvPicPr>
          <p:nvPr/>
        </p:nvPicPr>
        <p:blipFill>
          <a:blip r:embed="rId2"/>
          <a:stretch>
            <a:fillRect/>
          </a:stretch>
        </p:blipFill>
        <p:spPr>
          <a:xfrm>
            <a:off x="1286288" y="1160140"/>
            <a:ext cx="5612433" cy="5332898"/>
          </a:xfrm>
          <a:prstGeom prst="rect">
            <a:avLst/>
          </a:prstGeom>
        </p:spPr>
      </p:pic>
      <p:sp>
        <p:nvSpPr>
          <p:cNvPr id="5" name="ZoneTexte 4">
            <a:extLst>
              <a:ext uri="{FF2B5EF4-FFF2-40B4-BE49-F238E27FC236}">
                <a16:creationId xmlns:a16="http://schemas.microsoft.com/office/drawing/2014/main" id="{A5CEA2EE-F4F0-9C4B-B3CC-E8CE0CC0D35D}"/>
              </a:ext>
            </a:extLst>
          </p:cNvPr>
          <p:cNvSpPr txBox="1"/>
          <p:nvPr/>
        </p:nvSpPr>
        <p:spPr>
          <a:xfrm>
            <a:off x="3210340" y="1589852"/>
            <a:ext cx="3688382" cy="369332"/>
          </a:xfrm>
          <a:prstGeom prst="rect">
            <a:avLst/>
          </a:prstGeom>
          <a:noFill/>
        </p:spPr>
        <p:txBody>
          <a:bodyPr wrap="none" rtlCol="0">
            <a:spAutoFit/>
          </a:bodyPr>
          <a:lstStyle/>
          <a:p>
            <a:r>
              <a:rPr lang="fr-FR" dirty="0">
                <a:solidFill>
                  <a:srgbClr val="FFC000"/>
                </a:solidFill>
                <a:sym typeface="Wingdings" pitchFamily="2" charset="2"/>
              </a:rPr>
              <a:t> Des testes sur les fonctionnalités</a:t>
            </a:r>
            <a:endParaRPr lang="fr-FR" dirty="0">
              <a:solidFill>
                <a:srgbClr val="FFC000"/>
              </a:solidFill>
            </a:endParaRPr>
          </a:p>
        </p:txBody>
      </p:sp>
      <p:sp>
        <p:nvSpPr>
          <p:cNvPr id="12" name="ZoneTexte 11">
            <a:extLst>
              <a:ext uri="{FF2B5EF4-FFF2-40B4-BE49-F238E27FC236}">
                <a16:creationId xmlns:a16="http://schemas.microsoft.com/office/drawing/2014/main" id="{35083A3F-85CB-CF45-8A98-3EDFCA97FC3A}"/>
              </a:ext>
            </a:extLst>
          </p:cNvPr>
          <p:cNvSpPr txBox="1"/>
          <p:nvPr/>
        </p:nvSpPr>
        <p:spPr>
          <a:xfrm>
            <a:off x="3210340" y="4436166"/>
            <a:ext cx="2400081" cy="369332"/>
          </a:xfrm>
          <a:prstGeom prst="rect">
            <a:avLst/>
          </a:prstGeom>
          <a:noFill/>
        </p:spPr>
        <p:txBody>
          <a:bodyPr wrap="none" rtlCol="0">
            <a:spAutoFit/>
          </a:bodyPr>
          <a:lstStyle/>
          <a:p>
            <a:r>
              <a:rPr lang="fr-FR" dirty="0">
                <a:solidFill>
                  <a:srgbClr val="FFC000"/>
                </a:solidFill>
                <a:sym typeface="Wingdings" pitchFamily="2" charset="2"/>
              </a:rPr>
              <a:t> Des testes unitaires</a:t>
            </a:r>
            <a:endParaRPr lang="fr-FR" dirty="0">
              <a:solidFill>
                <a:srgbClr val="FFC000"/>
              </a:solidFill>
            </a:endParaRPr>
          </a:p>
        </p:txBody>
      </p:sp>
      <p:sp>
        <p:nvSpPr>
          <p:cNvPr id="6" name="ZoneTexte 5">
            <a:extLst>
              <a:ext uri="{FF2B5EF4-FFF2-40B4-BE49-F238E27FC236}">
                <a16:creationId xmlns:a16="http://schemas.microsoft.com/office/drawing/2014/main" id="{ED34D376-7D87-2941-B55A-23E0239BE6DF}"/>
              </a:ext>
            </a:extLst>
          </p:cNvPr>
          <p:cNvSpPr txBox="1"/>
          <p:nvPr/>
        </p:nvSpPr>
        <p:spPr>
          <a:xfrm>
            <a:off x="4092504" y="5900607"/>
            <a:ext cx="2721194" cy="615553"/>
          </a:xfrm>
          <a:prstGeom prst="rect">
            <a:avLst/>
          </a:prstGeom>
          <a:noFill/>
        </p:spPr>
        <p:txBody>
          <a:bodyPr wrap="none" rtlCol="0">
            <a:spAutoFit/>
          </a:bodyPr>
          <a:lstStyle/>
          <a:p>
            <a:pPr marL="285750" indent="-285750">
              <a:buFont typeface="Wingdings" pitchFamily="2" charset="2"/>
              <a:buChar char="à"/>
            </a:pPr>
            <a:r>
              <a:rPr lang="fr-FR" sz="1700" dirty="0">
                <a:solidFill>
                  <a:srgbClr val="FFC000"/>
                </a:solidFill>
                <a:sym typeface="Wingdings" pitchFamily="2" charset="2"/>
              </a:rPr>
              <a:t>Des classes parentes </a:t>
            </a:r>
          </a:p>
          <a:p>
            <a:r>
              <a:rPr lang="fr-FR" sz="1700" dirty="0">
                <a:solidFill>
                  <a:srgbClr val="FFC000"/>
                </a:solidFill>
                <a:sym typeface="Wingdings" pitchFamily="2" charset="2"/>
              </a:rPr>
              <a:t>ou d’assistances aux testes</a:t>
            </a:r>
            <a:endParaRPr lang="fr-FR" sz="1700" dirty="0">
              <a:solidFill>
                <a:srgbClr val="FFC000"/>
              </a:solidFill>
            </a:endParaRPr>
          </a:p>
        </p:txBody>
      </p:sp>
    </p:spTree>
    <p:extLst>
      <p:ext uri="{BB962C8B-B14F-4D97-AF65-F5344CB8AC3E}">
        <p14:creationId xmlns:p14="http://schemas.microsoft.com/office/powerpoint/2010/main" val="395708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269243"/>
            <a:ext cx="10764381" cy="5298607"/>
          </a:xfrm>
        </p:spPr>
        <p:txBody>
          <a:bodyPr>
            <a:normAutofit/>
          </a:bodyPr>
          <a:lstStyle/>
          <a:p>
            <a:r>
              <a:rPr lang="fr-FR" dirty="0"/>
              <a:t>Il existe bien d’autres assertions :</a:t>
            </a:r>
          </a:p>
          <a:p>
            <a:pPr lvl="1"/>
            <a:r>
              <a:rPr lang="en-US" dirty="0" err="1">
                <a:ea typeface="ＭＳ Ｐゴシック" pitchFamily="34" charset="-128"/>
              </a:rPr>
              <a:t>assertArrayHasKey</a:t>
            </a:r>
            <a:endParaRPr lang="en-US" dirty="0">
              <a:ea typeface="ＭＳ Ｐゴシック" pitchFamily="34" charset="-128"/>
            </a:endParaRPr>
          </a:p>
          <a:p>
            <a:pPr lvl="1"/>
            <a:r>
              <a:rPr lang="en-US" dirty="0" err="1">
                <a:ea typeface="ＭＳ Ｐゴシック" pitchFamily="34" charset="-128"/>
              </a:rPr>
              <a:t>assertContains</a:t>
            </a:r>
            <a:endParaRPr lang="en-US" dirty="0">
              <a:ea typeface="ＭＳ Ｐゴシック" pitchFamily="34" charset="-128"/>
            </a:endParaRPr>
          </a:p>
          <a:p>
            <a:pPr lvl="1"/>
            <a:r>
              <a:rPr lang="en-US" dirty="0" err="1">
                <a:ea typeface="ＭＳ Ｐゴシック" pitchFamily="34" charset="-128"/>
              </a:rPr>
              <a:t>assertEmpty</a:t>
            </a:r>
            <a:endParaRPr lang="en-US" dirty="0">
              <a:ea typeface="ＭＳ Ｐゴシック" pitchFamily="34" charset="-128"/>
            </a:endParaRPr>
          </a:p>
          <a:p>
            <a:pPr lvl="1"/>
            <a:r>
              <a:rPr lang="en-US" dirty="0" err="1">
                <a:ea typeface="ＭＳ Ｐゴシック" pitchFamily="34" charset="-128"/>
              </a:rPr>
              <a:t>assertFalse</a:t>
            </a:r>
            <a:endParaRPr lang="en-US" dirty="0">
              <a:ea typeface="ＭＳ Ｐゴシック" pitchFamily="34" charset="-128"/>
            </a:endParaRPr>
          </a:p>
          <a:p>
            <a:pPr lvl="1"/>
            <a:r>
              <a:rPr lang="en-US" dirty="0" err="1">
                <a:ea typeface="ＭＳ Ｐゴシック" pitchFamily="34" charset="-128"/>
              </a:rPr>
              <a:t>assertFileExists</a:t>
            </a:r>
            <a:endParaRPr lang="en-US" dirty="0">
              <a:ea typeface="ＭＳ Ｐゴシック" pitchFamily="34" charset="-128"/>
            </a:endParaRPr>
          </a:p>
          <a:p>
            <a:pPr lvl="1"/>
            <a:r>
              <a:rPr lang="en-US" dirty="0" err="1">
                <a:ea typeface="ＭＳ Ｐゴシック" pitchFamily="34" charset="-128"/>
              </a:rPr>
              <a:t>assertGreaterThan</a:t>
            </a:r>
            <a:endParaRPr lang="en-US" dirty="0">
              <a:ea typeface="ＭＳ Ｐゴシック" pitchFamily="34" charset="-128"/>
            </a:endParaRPr>
          </a:p>
          <a:p>
            <a:r>
              <a:rPr lang="fr-FR" dirty="0">
                <a:ea typeface="ＭＳ Ｐゴシック" pitchFamily="34" charset="-128"/>
              </a:rPr>
              <a:t>Vérifiez la documentation de </a:t>
            </a:r>
            <a:r>
              <a:rPr lang="fr-FR" dirty="0" err="1">
                <a:ea typeface="ＭＳ Ｐゴシック" pitchFamily="34" charset="-128"/>
              </a:rPr>
              <a:t>PHPUnit</a:t>
            </a:r>
            <a:r>
              <a:rPr lang="fr-FR" dirty="0">
                <a:ea typeface="ＭＳ Ｐゴシック" pitchFamily="34" charset="-128"/>
              </a:rPr>
              <a:t> pour la liste </a:t>
            </a:r>
            <a:r>
              <a:rPr lang="fr-FR" dirty="0" err="1">
                <a:ea typeface="ＭＳ Ｐゴシック" pitchFamily="34" charset="-128"/>
              </a:rPr>
              <a:t>complete</a:t>
            </a:r>
            <a:r>
              <a:rPr lang="fr-FR" dirty="0">
                <a:ea typeface="ＭＳ Ｐゴシック" pitchFamily="34" charset="-128"/>
              </a:rPr>
              <a:t>.</a:t>
            </a:r>
          </a:p>
          <a:p>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err="1">
                <a:solidFill>
                  <a:schemeClr val="tx1">
                    <a:lumMod val="75000"/>
                    <a:lumOff val="25000"/>
                  </a:schemeClr>
                </a:solidFill>
              </a:rPr>
              <a:t>PHPUnit</a:t>
            </a:r>
            <a:r>
              <a:rPr lang="fr-FR" sz="3200" dirty="0">
                <a:solidFill>
                  <a:schemeClr val="tx1">
                    <a:lumMod val="75000"/>
                    <a:lumOff val="25000"/>
                  </a:schemeClr>
                </a:solidFill>
              </a:rPr>
              <a:t> - Assertions</a:t>
            </a:r>
          </a:p>
        </p:txBody>
      </p:sp>
      <p:sp>
        <p:nvSpPr>
          <p:cNvPr id="10" name="TextBox 1">
            <a:extLst>
              <a:ext uri="{FF2B5EF4-FFF2-40B4-BE49-F238E27FC236}">
                <a16:creationId xmlns:a16="http://schemas.microsoft.com/office/drawing/2014/main" id="{4BAA2432-900F-8844-9BE5-C078197B0F6B}"/>
              </a:ext>
            </a:extLst>
          </p:cNvPr>
          <p:cNvSpPr txBox="1"/>
          <p:nvPr/>
        </p:nvSpPr>
        <p:spPr>
          <a:xfrm>
            <a:off x="4716016" y="1569599"/>
            <a:ext cx="4176464" cy="1536318"/>
          </a:xfrm>
          <a:prstGeom prst="rect">
            <a:avLst/>
          </a:prstGeom>
          <a:noFill/>
        </p:spPr>
        <p:txBody>
          <a:bodyPr wrap="square" rtlCol="0">
            <a:spAutoFit/>
          </a:bodyPr>
          <a:lstStyle/>
          <a:p>
            <a:pPr marL="285750" indent="-285750">
              <a:lnSpc>
                <a:spcPct val="120000"/>
              </a:lnSpc>
              <a:buFont typeface="Lucida Grande"/>
              <a:buChar char="­"/>
            </a:pPr>
            <a:r>
              <a:rPr lang="en-US" sz="2000" dirty="0" err="1">
                <a:latin typeface="+mn-lt"/>
              </a:rPr>
              <a:t>assertInstanceOf</a:t>
            </a:r>
            <a:endParaRPr lang="en-US" sz="2000" dirty="0">
              <a:latin typeface="+mn-lt"/>
            </a:endParaRPr>
          </a:p>
          <a:p>
            <a:pPr marL="285750" indent="-285750">
              <a:lnSpc>
                <a:spcPct val="120000"/>
              </a:lnSpc>
              <a:buFont typeface="Lucida Grande"/>
              <a:buChar char="­"/>
            </a:pPr>
            <a:r>
              <a:rPr lang="en-US" sz="2000" dirty="0" err="1">
                <a:latin typeface="+mn-lt"/>
              </a:rPr>
              <a:t>assertNull</a:t>
            </a:r>
            <a:endParaRPr lang="en-US" sz="2000" dirty="0">
              <a:latin typeface="+mn-lt"/>
            </a:endParaRPr>
          </a:p>
          <a:p>
            <a:pPr marL="285750" indent="-285750">
              <a:lnSpc>
                <a:spcPct val="120000"/>
              </a:lnSpc>
              <a:buFont typeface="Lucida Grande"/>
              <a:buChar char="­"/>
            </a:pPr>
            <a:r>
              <a:rPr lang="en-US" sz="2000" dirty="0" err="1">
                <a:latin typeface="+mn-lt"/>
              </a:rPr>
              <a:t>assertRegExp</a:t>
            </a:r>
            <a:endParaRPr lang="en-US" sz="2000" dirty="0">
              <a:latin typeface="+mn-lt"/>
            </a:endParaRPr>
          </a:p>
          <a:p>
            <a:pPr marL="285750" indent="-285750">
              <a:lnSpc>
                <a:spcPct val="120000"/>
              </a:lnSpc>
              <a:buFont typeface="Lucida Grande"/>
              <a:buChar char="­"/>
            </a:pPr>
            <a:r>
              <a:rPr lang="en-US" sz="2000" dirty="0" err="1">
                <a:latin typeface="+mn-lt"/>
              </a:rPr>
              <a:t>assertStringEndsWith</a:t>
            </a:r>
            <a:endParaRPr lang="en-US" sz="2000" dirty="0">
              <a:latin typeface="+mn-lt"/>
            </a:endParaRPr>
          </a:p>
        </p:txBody>
      </p:sp>
    </p:spTree>
    <p:extLst>
      <p:ext uri="{BB962C8B-B14F-4D97-AF65-F5344CB8AC3E}">
        <p14:creationId xmlns:p14="http://schemas.microsoft.com/office/powerpoint/2010/main" val="46606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err="1">
                <a:solidFill>
                  <a:schemeClr val="tx1">
                    <a:lumMod val="75000"/>
                    <a:lumOff val="25000"/>
                  </a:schemeClr>
                </a:solidFill>
              </a:rPr>
              <a:t>PHPUnit</a:t>
            </a:r>
            <a:r>
              <a:rPr lang="fr-FR" sz="3200" dirty="0">
                <a:solidFill>
                  <a:schemeClr val="tx1">
                    <a:lumMod val="75000"/>
                    <a:lumOff val="25000"/>
                  </a:schemeClr>
                </a:solidFill>
              </a:rPr>
              <a:t> – </a:t>
            </a:r>
            <a:r>
              <a:rPr lang="en-US" sz="3200" dirty="0" err="1">
                <a:ea typeface="ＭＳ Ｐゴシック" pitchFamily="34" charset="-128"/>
              </a:rPr>
              <a:t>assertArrayHasKey</a:t>
            </a:r>
            <a:endParaRPr lang="fr-FR" sz="3200" dirty="0">
              <a:solidFill>
                <a:schemeClr val="tx1">
                  <a:lumMod val="75000"/>
                  <a:lumOff val="25000"/>
                </a:schemeClr>
              </a:solidFill>
            </a:endParaRPr>
          </a:p>
        </p:txBody>
      </p:sp>
      <p:sp>
        <p:nvSpPr>
          <p:cNvPr id="8" name="Rectangle à coins arrondis 5">
            <a:extLst>
              <a:ext uri="{FF2B5EF4-FFF2-40B4-BE49-F238E27FC236}">
                <a16:creationId xmlns:a16="http://schemas.microsoft.com/office/drawing/2014/main" id="{9C5C64E8-B8A1-E24A-9393-AA6D37ADB3AE}"/>
              </a:ext>
            </a:extLst>
          </p:cNvPr>
          <p:cNvSpPr/>
          <p:nvPr/>
        </p:nvSpPr>
        <p:spPr>
          <a:xfrm>
            <a:off x="1850051" y="1407322"/>
            <a:ext cx="8785225" cy="3736173"/>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660066"/>
                </a:solidFill>
                <a:latin typeface="Courier New"/>
                <a:cs typeface="Courier New"/>
              </a:rPr>
              <a:t>class </a:t>
            </a:r>
            <a:r>
              <a:rPr lang="en-US" sz="1600" b="1" dirty="0" err="1">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TestCase</a:t>
            </a:r>
            <a:r>
              <a:rPr lang="en-US" sz="1600" b="1" dirty="0">
                <a:solidFill>
                  <a:schemeClr val="tx1"/>
                </a:solidFill>
                <a:latin typeface="Courier New"/>
                <a:cs typeface="Courier New"/>
              </a:rPr>
              <a:t> {</a:t>
            </a:r>
          </a:p>
          <a:p>
            <a:r>
              <a:rPr lang="en-US" sz="1600" b="1" dirty="0">
                <a:solidFill>
                  <a:srgbClr val="660066"/>
                </a:solidFill>
                <a:latin typeface="Courier New"/>
                <a:cs typeface="Courier New"/>
              </a:rPr>
              <a:t>  public function </a:t>
            </a:r>
            <a:r>
              <a:rPr lang="en-US" sz="1600" b="1" dirty="0" err="1">
                <a:solidFill>
                  <a:schemeClr val="tx1"/>
                </a:solidFill>
                <a:latin typeface="Courier New"/>
                <a:cs typeface="Courier New"/>
              </a:rPr>
              <a:t>testArrayHasKeySuccess</a:t>
            </a:r>
            <a:r>
              <a:rPr lang="en-US" sz="1600" b="1" dirty="0">
                <a:solidFill>
                  <a:schemeClr val="tx1"/>
                </a:solidFill>
                <a:latin typeface="Courier New"/>
                <a:cs typeface="Courier New"/>
              </a:rPr>
              <a:t> () </a:t>
            </a:r>
          </a:p>
          <a:p>
            <a:r>
              <a:rPr lang="en-US" sz="1600" b="1" dirty="0">
                <a:solidFill>
                  <a:schemeClr val="tx1"/>
                </a:solidFill>
                <a:latin typeface="Courier New"/>
                <a:cs typeface="Courier New"/>
              </a:rPr>
              <a:t>  {</a:t>
            </a:r>
          </a:p>
          <a:p>
            <a:r>
              <a:rPr lang="en-US" sz="1600" b="1" dirty="0">
                <a:solidFill>
                  <a:schemeClr val="tx1"/>
                </a:solidFill>
                <a:latin typeface="Courier New"/>
                <a:cs typeface="Courier New"/>
              </a:rPr>
              <a:t>    $</a:t>
            </a:r>
            <a:r>
              <a:rPr lang="en-US" sz="1600" b="1" dirty="0" err="1">
                <a:solidFill>
                  <a:schemeClr val="tx1"/>
                </a:solidFill>
                <a:latin typeface="Courier New"/>
                <a:cs typeface="Courier New"/>
              </a:rPr>
              <a:t>arr</a:t>
            </a:r>
            <a:r>
              <a:rPr lang="en-US" sz="1600" b="1" dirty="0">
                <a:solidFill>
                  <a:schemeClr val="tx1"/>
                </a:solidFill>
                <a:latin typeface="Courier New"/>
                <a:cs typeface="Courier New"/>
              </a:rPr>
              <a:t> = [</a:t>
            </a:r>
            <a:r>
              <a:rPr lang="en-US" sz="1600" b="1" dirty="0">
                <a:solidFill>
                  <a:schemeClr val="accent6">
                    <a:lumMod val="75000"/>
                  </a:schemeClr>
                </a:solidFill>
                <a:latin typeface="Courier New"/>
                <a:cs typeface="Courier New"/>
              </a:rPr>
              <a:t>7</a:t>
            </a:r>
            <a:r>
              <a:rPr lang="en-US" sz="1600" b="1" dirty="0">
                <a:solidFill>
                  <a:srgbClr val="000000"/>
                </a:solidFill>
                <a:latin typeface="Courier New"/>
                <a:cs typeface="Courier New"/>
              </a:rPr>
              <a:t>, </a:t>
            </a:r>
            <a:r>
              <a:rPr lang="en-US" sz="1600" b="1" dirty="0">
                <a:solidFill>
                  <a:srgbClr val="E46C0A"/>
                </a:solidFill>
                <a:latin typeface="Courier New"/>
                <a:cs typeface="Courier New"/>
              </a:rPr>
              <a:t>8</a:t>
            </a:r>
            <a:r>
              <a:rPr lang="en-US" sz="1600" b="1" dirty="0">
                <a:solidFill>
                  <a:srgbClr val="000000"/>
                </a:solidFill>
                <a:latin typeface="Courier New"/>
                <a:cs typeface="Courier New"/>
              </a:rPr>
              <a:t>, </a:t>
            </a:r>
            <a:r>
              <a:rPr lang="en-US" sz="1600" b="1" dirty="0">
                <a:solidFill>
                  <a:srgbClr val="E46C0A"/>
                </a:solidFill>
                <a:latin typeface="Courier New"/>
                <a:cs typeface="Courier New"/>
              </a:rPr>
              <a:t>9</a:t>
            </a:r>
            <a:r>
              <a:rPr lang="en-US" sz="1600" b="1" dirty="0">
                <a:solidFill>
                  <a:srgbClr val="000000"/>
                </a:solidFill>
                <a:latin typeface="Courier New"/>
                <a:cs typeface="Courier New"/>
              </a:rPr>
              <a:t>];</a:t>
            </a: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assertArrayHasKey</a:t>
            </a:r>
            <a:r>
              <a:rPr lang="en-US" sz="1600" b="1" dirty="0">
                <a:solidFill>
                  <a:srgbClr val="000000"/>
                </a:solidFill>
                <a:latin typeface="Courier New"/>
                <a:cs typeface="Courier New"/>
              </a:rPr>
              <a:t>(</a:t>
            </a:r>
            <a:r>
              <a:rPr lang="en-US" sz="1600" b="1" dirty="0">
                <a:solidFill>
                  <a:srgbClr val="E46C0A"/>
                </a:solidFill>
                <a:latin typeface="Courier New"/>
                <a:cs typeface="Courier New"/>
              </a:rPr>
              <a:t>2</a:t>
            </a: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arr</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a:solidFill>
                  <a:srgbClr val="008000"/>
                </a:solidFill>
                <a:latin typeface="Courier New"/>
                <a:cs typeface="Courier New"/>
              </a:rPr>
              <a:t>// True</a:t>
            </a:r>
          </a:p>
          <a:p>
            <a:r>
              <a:rPr lang="en-US" sz="1600" b="1" dirty="0">
                <a:solidFill>
                  <a:srgbClr val="000000"/>
                </a:solidFill>
                <a:latin typeface="Courier New"/>
                <a:cs typeface="Courier New"/>
              </a:rPr>
              <a:t>  }</a:t>
            </a:r>
          </a:p>
          <a:p>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  </a:t>
            </a:r>
            <a:r>
              <a:rPr lang="en-US" sz="1600" b="1" dirty="0">
                <a:solidFill>
                  <a:srgbClr val="660066"/>
                </a:solidFill>
                <a:latin typeface="Courier New"/>
                <a:cs typeface="Courier New"/>
              </a:rPr>
              <a:t>public function </a:t>
            </a:r>
            <a:r>
              <a:rPr lang="en-US" sz="1600" b="1" dirty="0" err="1">
                <a:solidFill>
                  <a:srgbClr val="000000"/>
                </a:solidFill>
                <a:latin typeface="Courier New"/>
                <a:cs typeface="Courier New"/>
              </a:rPr>
              <a:t>testArrayHasKeyFail</a:t>
            </a:r>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  {</a:t>
            </a:r>
            <a:endParaRPr lang="en-US" sz="1600" b="1" dirty="0">
              <a:solidFill>
                <a:srgbClr val="660066"/>
              </a:solidFill>
              <a:latin typeface="Courier New"/>
              <a:cs typeface="Courier New"/>
            </a:endParaRP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arr</a:t>
            </a:r>
            <a:r>
              <a:rPr lang="en-US" sz="1600" b="1" dirty="0">
                <a:solidFill>
                  <a:srgbClr val="000000"/>
                </a:solidFill>
                <a:latin typeface="Courier New"/>
                <a:cs typeface="Courier New"/>
              </a:rPr>
              <a:t> = [</a:t>
            </a:r>
            <a:r>
              <a:rPr lang="en-US" sz="1600" b="1" dirty="0">
                <a:solidFill>
                  <a:srgbClr val="479B8F"/>
                </a:solidFill>
                <a:latin typeface="Courier New"/>
                <a:cs typeface="Courier New"/>
              </a:rPr>
              <a:t>"name"</a:t>
            </a:r>
            <a:r>
              <a:rPr lang="en-US" sz="1600" b="1" dirty="0">
                <a:solidFill>
                  <a:srgbClr val="660066"/>
                </a:solidFill>
                <a:latin typeface="Courier New"/>
                <a:cs typeface="Courier New"/>
              </a:rPr>
              <a:t> </a:t>
            </a:r>
            <a:r>
              <a:rPr lang="en-US" sz="1600" b="1" dirty="0">
                <a:solidFill>
                  <a:srgbClr val="000000"/>
                </a:solidFill>
                <a:latin typeface="Courier New"/>
                <a:cs typeface="Courier New"/>
              </a:rPr>
              <a:t>=&gt;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"John"</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"foo"</a:t>
            </a:r>
            <a:r>
              <a:rPr lang="en-US" sz="1600" b="1" dirty="0">
                <a:solidFill>
                  <a:srgbClr val="660066"/>
                </a:solidFill>
                <a:latin typeface="Courier New"/>
                <a:cs typeface="Courier New"/>
              </a:rPr>
              <a:t> </a:t>
            </a:r>
            <a:r>
              <a:rPr lang="en-US" sz="1600" b="1" dirty="0">
                <a:solidFill>
                  <a:srgbClr val="000000"/>
                </a:solidFill>
                <a:latin typeface="Courier New"/>
                <a:cs typeface="Courier New"/>
              </a:rPr>
              <a:t>=&gt;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"bar”</a:t>
            </a:r>
            <a:r>
              <a:rPr lang="en-US" sz="1600" b="1" dirty="0">
                <a:solidFill>
                  <a:srgbClr val="000000"/>
                </a:solidFill>
                <a:latin typeface="Courier New"/>
                <a:cs typeface="Courier New"/>
              </a:rPr>
              <a:t>];</a:t>
            </a: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assertArrayHasKey</a:t>
            </a:r>
            <a:r>
              <a:rPr lang="en-US" sz="1600" b="1" dirty="0">
                <a:solidFill>
                  <a:srgbClr val="000000"/>
                </a:solidFill>
                <a:latin typeface="Courier New"/>
                <a:cs typeface="Courier New"/>
              </a:rPr>
              <a:t>(</a:t>
            </a:r>
            <a:r>
              <a:rPr lang="en-US" sz="1600" b="1" dirty="0">
                <a:solidFill>
                  <a:srgbClr val="479B8F"/>
                </a:solidFill>
                <a:latin typeface="Courier New"/>
                <a:cs typeface="Courier New"/>
              </a:rPr>
              <a:t>"bar"</a:t>
            </a: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arr</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a:solidFill>
                  <a:srgbClr val="008000"/>
                </a:solidFill>
                <a:latin typeface="Courier New"/>
                <a:cs typeface="Courier New"/>
              </a:rPr>
              <a:t>// False</a:t>
            </a:r>
          </a:p>
          <a:p>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a:t>
            </a:r>
          </a:p>
        </p:txBody>
      </p:sp>
      <p:sp>
        <p:nvSpPr>
          <p:cNvPr id="10" name="Rectangle à coins arrondis 5">
            <a:extLst>
              <a:ext uri="{FF2B5EF4-FFF2-40B4-BE49-F238E27FC236}">
                <a16:creationId xmlns:a16="http://schemas.microsoft.com/office/drawing/2014/main" id="{9AD47040-564B-CF4E-A63A-3199457C399F}"/>
              </a:ext>
            </a:extLst>
          </p:cNvPr>
          <p:cNvSpPr/>
          <p:nvPr/>
        </p:nvSpPr>
        <p:spPr>
          <a:xfrm>
            <a:off x="1850051" y="5261028"/>
            <a:ext cx="8785225" cy="1152128"/>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2000" b="1" dirty="0">
                <a:solidFill>
                  <a:srgbClr val="00B050"/>
                </a:solidFill>
                <a:latin typeface="Courier New"/>
                <a:cs typeface="Courier New"/>
              </a:rPr>
              <a:t>.</a:t>
            </a:r>
            <a:r>
              <a:rPr lang="en-US" sz="1600" b="1" dirty="0">
                <a:solidFill>
                  <a:srgbClr val="FF0000"/>
                </a:solidFill>
                <a:latin typeface="Courier New"/>
                <a:cs typeface="Courier New"/>
              </a:rPr>
              <a:t>F</a:t>
            </a:r>
          </a:p>
          <a:p>
            <a:r>
              <a:rPr lang="en-US" sz="1600" b="1" dirty="0">
                <a:solidFill>
                  <a:srgbClr val="000000"/>
                </a:solidFill>
                <a:latin typeface="Courier New"/>
                <a:cs typeface="Courier New"/>
              </a:rPr>
              <a:t>There was 1 failure:</a:t>
            </a:r>
          </a:p>
          <a:p>
            <a:r>
              <a:rPr lang="en-US" sz="1600" b="1" dirty="0">
                <a:solidFill>
                  <a:srgbClr val="000000"/>
                </a:solidFill>
                <a:latin typeface="Courier New"/>
                <a:cs typeface="Courier New"/>
              </a:rPr>
              <a:t>1) </a:t>
            </a:r>
            <a:r>
              <a:rPr lang="en-US" sz="1600" b="1" dirty="0" err="1">
                <a:solidFill>
                  <a:srgbClr val="000000"/>
                </a:solidFill>
                <a:latin typeface="Courier New"/>
                <a:cs typeface="Courier New"/>
              </a:rPr>
              <a:t>SimpleTest</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testArrayHasKeyFail</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Failed asserting that an array has the key 'bar’.</a:t>
            </a:r>
          </a:p>
        </p:txBody>
      </p:sp>
    </p:spTree>
    <p:extLst>
      <p:ext uri="{BB962C8B-B14F-4D97-AF65-F5344CB8AC3E}">
        <p14:creationId xmlns:p14="http://schemas.microsoft.com/office/powerpoint/2010/main" val="1690107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err="1">
                <a:solidFill>
                  <a:schemeClr val="tx1">
                    <a:lumMod val="75000"/>
                    <a:lumOff val="25000"/>
                  </a:schemeClr>
                </a:solidFill>
              </a:rPr>
              <a:t>PHPUnit</a:t>
            </a:r>
            <a:r>
              <a:rPr lang="fr-FR" sz="3200" dirty="0">
                <a:solidFill>
                  <a:schemeClr val="tx1">
                    <a:lumMod val="75000"/>
                    <a:lumOff val="25000"/>
                  </a:schemeClr>
                </a:solidFill>
              </a:rPr>
              <a:t> – </a:t>
            </a:r>
            <a:r>
              <a:rPr lang="en-US" sz="3200" dirty="0" err="1">
                <a:ea typeface="ＭＳ Ｐゴシック" pitchFamily="34" charset="-128"/>
              </a:rPr>
              <a:t>assertContains</a:t>
            </a:r>
            <a:endParaRPr lang="fr-FR" sz="3200" dirty="0">
              <a:solidFill>
                <a:schemeClr val="tx1">
                  <a:lumMod val="75000"/>
                  <a:lumOff val="25000"/>
                </a:schemeClr>
              </a:solidFill>
            </a:endParaRPr>
          </a:p>
        </p:txBody>
      </p:sp>
      <p:sp>
        <p:nvSpPr>
          <p:cNvPr id="8" name="Rectangle à coins arrondis 5">
            <a:extLst>
              <a:ext uri="{FF2B5EF4-FFF2-40B4-BE49-F238E27FC236}">
                <a16:creationId xmlns:a16="http://schemas.microsoft.com/office/drawing/2014/main" id="{9C5C64E8-B8A1-E24A-9393-AA6D37ADB3AE}"/>
              </a:ext>
            </a:extLst>
          </p:cNvPr>
          <p:cNvSpPr/>
          <p:nvPr/>
        </p:nvSpPr>
        <p:spPr>
          <a:xfrm>
            <a:off x="1850051" y="1407322"/>
            <a:ext cx="8785225" cy="3736173"/>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660066"/>
                </a:solidFill>
                <a:latin typeface="Courier New"/>
                <a:cs typeface="Courier New"/>
              </a:rPr>
              <a:t>class </a:t>
            </a:r>
            <a:r>
              <a:rPr lang="en-US" sz="1600" b="1" dirty="0" err="1">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TestCase</a:t>
            </a:r>
            <a:r>
              <a:rPr lang="en-US" sz="1600" b="1" dirty="0">
                <a:solidFill>
                  <a:schemeClr val="tx1"/>
                </a:solidFill>
                <a:latin typeface="Courier New"/>
                <a:cs typeface="Courier New"/>
              </a:rPr>
              <a:t> {</a:t>
            </a:r>
          </a:p>
          <a:p>
            <a:r>
              <a:rPr lang="en-US" sz="1600" b="1" dirty="0">
                <a:solidFill>
                  <a:srgbClr val="660066"/>
                </a:solidFill>
                <a:latin typeface="Courier New"/>
                <a:cs typeface="Courier New"/>
              </a:rPr>
              <a:t>  public function </a:t>
            </a:r>
            <a:r>
              <a:rPr lang="en-US" sz="1600" b="1" dirty="0" err="1">
                <a:solidFill>
                  <a:schemeClr val="tx1"/>
                </a:solidFill>
                <a:latin typeface="Courier New"/>
                <a:cs typeface="Courier New"/>
              </a:rPr>
              <a:t>testArrayContainsSuccess</a:t>
            </a:r>
            <a:r>
              <a:rPr lang="en-US" sz="1600" b="1" dirty="0">
                <a:solidFill>
                  <a:schemeClr val="tx1"/>
                </a:solidFill>
                <a:latin typeface="Courier New"/>
                <a:cs typeface="Courier New"/>
              </a:rPr>
              <a:t> () </a:t>
            </a:r>
          </a:p>
          <a:p>
            <a:r>
              <a:rPr lang="en-US" sz="1600" b="1" dirty="0">
                <a:solidFill>
                  <a:schemeClr val="tx1"/>
                </a:solidFill>
                <a:latin typeface="Courier New"/>
                <a:cs typeface="Courier New"/>
              </a:rPr>
              <a:t>  {</a:t>
            </a:r>
          </a:p>
          <a:p>
            <a:r>
              <a:rPr lang="en-US" sz="1600" b="1" dirty="0">
                <a:solidFill>
                  <a:schemeClr val="tx1"/>
                </a:solidFill>
                <a:latin typeface="Courier New"/>
                <a:cs typeface="Courier New"/>
              </a:rPr>
              <a:t>    $</a:t>
            </a:r>
            <a:r>
              <a:rPr lang="en-US" sz="1600" b="1" dirty="0" err="1">
                <a:solidFill>
                  <a:schemeClr val="tx1"/>
                </a:solidFill>
                <a:latin typeface="Courier New"/>
                <a:cs typeface="Courier New"/>
              </a:rPr>
              <a:t>arr</a:t>
            </a:r>
            <a:r>
              <a:rPr lang="en-US" sz="1600" b="1" dirty="0">
                <a:solidFill>
                  <a:schemeClr val="tx1"/>
                </a:solidFill>
                <a:latin typeface="Courier New"/>
                <a:cs typeface="Courier New"/>
              </a:rPr>
              <a:t> = [</a:t>
            </a:r>
            <a:r>
              <a:rPr lang="en-US" sz="1600" b="1" dirty="0">
                <a:solidFill>
                  <a:schemeClr val="accent6">
                    <a:lumMod val="75000"/>
                  </a:schemeClr>
                </a:solidFill>
                <a:latin typeface="Courier New"/>
                <a:cs typeface="Courier New"/>
              </a:rPr>
              <a:t>7</a:t>
            </a:r>
            <a:r>
              <a:rPr lang="en-US" sz="1600" b="1" dirty="0">
                <a:solidFill>
                  <a:srgbClr val="000000"/>
                </a:solidFill>
                <a:latin typeface="Courier New"/>
                <a:cs typeface="Courier New"/>
              </a:rPr>
              <a:t>, </a:t>
            </a:r>
            <a:r>
              <a:rPr lang="en-US" sz="1600" b="1" dirty="0">
                <a:solidFill>
                  <a:srgbClr val="E46C0A"/>
                </a:solidFill>
                <a:latin typeface="Courier New"/>
                <a:cs typeface="Courier New"/>
              </a:rPr>
              <a:t>8</a:t>
            </a:r>
            <a:r>
              <a:rPr lang="en-US" sz="1600" b="1" dirty="0">
                <a:solidFill>
                  <a:srgbClr val="000000"/>
                </a:solidFill>
                <a:latin typeface="Courier New"/>
                <a:cs typeface="Courier New"/>
              </a:rPr>
              <a:t>, </a:t>
            </a:r>
            <a:r>
              <a:rPr lang="en-US" sz="1600" b="1" dirty="0">
                <a:solidFill>
                  <a:srgbClr val="E46C0A"/>
                </a:solidFill>
                <a:latin typeface="Courier New"/>
                <a:cs typeface="Courier New"/>
              </a:rPr>
              <a:t>9</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$this-&gt;</a:t>
            </a:r>
            <a:r>
              <a:rPr lang="en-US" sz="1600" b="1" dirty="0" err="1">
                <a:solidFill>
                  <a:srgbClr val="000000"/>
                </a:solidFill>
                <a:latin typeface="Courier New"/>
                <a:cs typeface="Courier New"/>
              </a:rPr>
              <a:t>assertContains</a:t>
            </a:r>
            <a:r>
              <a:rPr lang="en-US" sz="1600" b="1" dirty="0">
                <a:solidFill>
                  <a:srgbClr val="000000"/>
                </a:solidFill>
                <a:latin typeface="Courier New"/>
                <a:cs typeface="Courier New"/>
              </a:rPr>
              <a:t>(</a:t>
            </a:r>
            <a:r>
              <a:rPr lang="en-US" sz="1600" b="1" dirty="0">
                <a:solidFill>
                  <a:srgbClr val="FF6600"/>
                </a:solidFill>
                <a:latin typeface="Courier New"/>
                <a:cs typeface="Courier New"/>
              </a:rPr>
              <a:t>7</a:t>
            </a: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arr</a:t>
            </a:r>
            <a:r>
              <a:rPr lang="en-US" sz="1600" b="1" dirty="0">
                <a:solidFill>
                  <a:srgbClr val="000000"/>
                </a:solidFill>
                <a:latin typeface="Courier New"/>
                <a:cs typeface="Courier New"/>
              </a:rPr>
              <a:t>); 		</a:t>
            </a:r>
            <a:r>
              <a:rPr lang="en-US" sz="1600" b="1" dirty="0">
                <a:solidFill>
                  <a:srgbClr val="008000"/>
                </a:solidFill>
                <a:latin typeface="Courier New"/>
                <a:cs typeface="Courier New"/>
              </a:rPr>
              <a:t>// True</a:t>
            </a:r>
          </a:p>
          <a:p>
            <a:r>
              <a:rPr lang="en-US" sz="1600" b="1" dirty="0">
                <a:solidFill>
                  <a:srgbClr val="000000"/>
                </a:solidFill>
                <a:latin typeface="Courier New"/>
                <a:cs typeface="Courier New"/>
              </a:rPr>
              <a:t>  }</a:t>
            </a:r>
          </a:p>
          <a:p>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  </a:t>
            </a:r>
            <a:r>
              <a:rPr lang="en-US" sz="1600" b="1" dirty="0">
                <a:solidFill>
                  <a:srgbClr val="660066"/>
                </a:solidFill>
                <a:latin typeface="Courier New"/>
                <a:cs typeface="Courier New"/>
              </a:rPr>
              <a:t>public function </a:t>
            </a:r>
            <a:r>
              <a:rPr lang="en-US" sz="1600" b="1" dirty="0" err="1">
                <a:solidFill>
                  <a:srgbClr val="000000"/>
                </a:solidFill>
                <a:latin typeface="Courier New"/>
                <a:cs typeface="Courier New"/>
              </a:rPr>
              <a:t>testArrayContainsFail</a:t>
            </a:r>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  {</a:t>
            </a:r>
            <a:endParaRPr lang="en-US" sz="1600" b="1" dirty="0">
              <a:solidFill>
                <a:srgbClr val="660066"/>
              </a:solidFill>
              <a:latin typeface="Courier New"/>
              <a:cs typeface="Courier New"/>
            </a:endParaRP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arr</a:t>
            </a:r>
            <a:r>
              <a:rPr lang="en-US" sz="1600" b="1" dirty="0">
                <a:solidFill>
                  <a:srgbClr val="000000"/>
                </a:solidFill>
                <a:latin typeface="Courier New"/>
                <a:cs typeface="Courier New"/>
              </a:rPr>
              <a:t> = [</a:t>
            </a:r>
            <a:r>
              <a:rPr lang="en-US" sz="1600" b="1" dirty="0">
                <a:solidFill>
                  <a:srgbClr val="479B8F"/>
                </a:solidFill>
                <a:latin typeface="Courier New"/>
                <a:cs typeface="Courier New"/>
              </a:rPr>
              <a:t>"name"</a:t>
            </a:r>
            <a:r>
              <a:rPr lang="en-US" sz="1600" b="1" dirty="0">
                <a:solidFill>
                  <a:srgbClr val="660066"/>
                </a:solidFill>
                <a:latin typeface="Courier New"/>
                <a:cs typeface="Courier New"/>
              </a:rPr>
              <a:t> </a:t>
            </a:r>
            <a:r>
              <a:rPr lang="en-US" sz="1600" b="1" dirty="0">
                <a:solidFill>
                  <a:srgbClr val="000000"/>
                </a:solidFill>
                <a:latin typeface="Courier New"/>
                <a:cs typeface="Courier New"/>
              </a:rPr>
              <a:t>=&gt;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"John"</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"foo"</a:t>
            </a:r>
            <a:r>
              <a:rPr lang="en-US" sz="1600" b="1" dirty="0">
                <a:solidFill>
                  <a:srgbClr val="660066"/>
                </a:solidFill>
                <a:latin typeface="Courier New"/>
                <a:cs typeface="Courier New"/>
              </a:rPr>
              <a:t> </a:t>
            </a:r>
            <a:r>
              <a:rPr lang="en-US" sz="1600" b="1" dirty="0">
                <a:solidFill>
                  <a:srgbClr val="000000"/>
                </a:solidFill>
                <a:latin typeface="Courier New"/>
                <a:cs typeface="Courier New"/>
              </a:rPr>
              <a:t>=&gt;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"bar”</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    $this-&gt;</a:t>
            </a:r>
            <a:r>
              <a:rPr lang="en-US" sz="1600" b="1" dirty="0" err="1">
                <a:solidFill>
                  <a:srgbClr val="000000"/>
                </a:solidFill>
                <a:latin typeface="Courier New"/>
                <a:cs typeface="Courier New"/>
              </a:rPr>
              <a:t>assertContains</a:t>
            </a:r>
            <a:r>
              <a:rPr lang="en-US" sz="1600" b="1" dirty="0">
                <a:solidFill>
                  <a:srgbClr val="000000"/>
                </a:solidFill>
                <a:latin typeface="Courier New"/>
                <a:cs typeface="Courier New"/>
              </a:rPr>
              <a:t>(</a:t>
            </a:r>
            <a:r>
              <a:rPr lang="en-US" sz="1600" b="1" dirty="0">
                <a:solidFill>
                  <a:srgbClr val="479B8F"/>
                </a:solidFill>
                <a:latin typeface="Courier New"/>
                <a:cs typeface="Courier New"/>
              </a:rPr>
              <a:t>"</a:t>
            </a:r>
            <a:r>
              <a:rPr lang="en-US" sz="1600" b="1" dirty="0" err="1">
                <a:solidFill>
                  <a:srgbClr val="479B8F"/>
                </a:solidFill>
                <a:latin typeface="Courier New"/>
                <a:cs typeface="Courier New"/>
              </a:rPr>
              <a:t>baz</a:t>
            </a:r>
            <a:r>
              <a:rPr lang="en-US" sz="1600" b="1" dirty="0">
                <a:solidFill>
                  <a:srgbClr val="479B8F"/>
                </a:solidFill>
                <a:latin typeface="Courier New"/>
                <a:cs typeface="Courier New"/>
              </a:rPr>
              <a:t>"</a:t>
            </a: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arr</a:t>
            </a:r>
            <a:r>
              <a:rPr lang="en-US" sz="1600" b="1" dirty="0">
                <a:solidFill>
                  <a:srgbClr val="000000"/>
                </a:solidFill>
                <a:latin typeface="Courier New"/>
                <a:cs typeface="Courier New"/>
              </a:rPr>
              <a:t>); 	</a:t>
            </a:r>
            <a:r>
              <a:rPr lang="en-US" sz="1600" b="1" dirty="0">
                <a:solidFill>
                  <a:srgbClr val="660066"/>
                </a:solidFill>
                <a:latin typeface="Courier New"/>
                <a:cs typeface="Courier New"/>
              </a:rPr>
              <a:t>	</a:t>
            </a:r>
            <a:r>
              <a:rPr lang="en-US" sz="1600" b="1" dirty="0">
                <a:solidFill>
                  <a:srgbClr val="008000"/>
                </a:solidFill>
                <a:latin typeface="Courier New"/>
                <a:cs typeface="Courier New"/>
              </a:rPr>
              <a:t>// False</a:t>
            </a:r>
          </a:p>
          <a:p>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a:t>
            </a:r>
          </a:p>
        </p:txBody>
      </p:sp>
      <p:sp>
        <p:nvSpPr>
          <p:cNvPr id="10" name="Rectangle à coins arrondis 5">
            <a:extLst>
              <a:ext uri="{FF2B5EF4-FFF2-40B4-BE49-F238E27FC236}">
                <a16:creationId xmlns:a16="http://schemas.microsoft.com/office/drawing/2014/main" id="{9AD47040-564B-CF4E-A63A-3199457C399F}"/>
              </a:ext>
            </a:extLst>
          </p:cNvPr>
          <p:cNvSpPr/>
          <p:nvPr/>
        </p:nvSpPr>
        <p:spPr>
          <a:xfrm>
            <a:off x="1850051" y="5261028"/>
            <a:ext cx="8785225" cy="1152128"/>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2000" b="1" dirty="0">
                <a:solidFill>
                  <a:srgbClr val="00B050"/>
                </a:solidFill>
                <a:latin typeface="Courier New"/>
                <a:cs typeface="Courier New"/>
              </a:rPr>
              <a:t>.</a:t>
            </a:r>
            <a:r>
              <a:rPr lang="en-US" sz="1600" b="1" dirty="0">
                <a:solidFill>
                  <a:srgbClr val="FF0000"/>
                </a:solidFill>
                <a:latin typeface="Courier New"/>
                <a:cs typeface="Courier New"/>
              </a:rPr>
              <a:t>F</a:t>
            </a:r>
          </a:p>
          <a:p>
            <a:r>
              <a:rPr lang="en-US" sz="1600" b="1" dirty="0">
                <a:solidFill>
                  <a:srgbClr val="000000"/>
                </a:solidFill>
                <a:latin typeface="Courier New"/>
                <a:cs typeface="Courier New"/>
              </a:rPr>
              <a:t>There was 1 failure:</a:t>
            </a:r>
          </a:p>
          <a:p>
            <a:r>
              <a:rPr lang="en-US" sz="1600" b="1" dirty="0">
                <a:solidFill>
                  <a:srgbClr val="000000"/>
                </a:solidFill>
                <a:latin typeface="Courier New"/>
                <a:cs typeface="Courier New"/>
              </a:rPr>
              <a:t>1) </a:t>
            </a:r>
            <a:r>
              <a:rPr lang="en-US" sz="1600" b="1" dirty="0" err="1">
                <a:solidFill>
                  <a:srgbClr val="000000"/>
                </a:solidFill>
                <a:latin typeface="Courier New"/>
                <a:cs typeface="Courier New"/>
              </a:rPr>
              <a:t>SimpleTest</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testArrayContainsFail</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Failed asserting that an array contains '</a:t>
            </a:r>
            <a:r>
              <a:rPr lang="en-US" sz="1600" b="1" dirty="0" err="1">
                <a:solidFill>
                  <a:srgbClr val="000000"/>
                </a:solidFill>
                <a:latin typeface="Courier New"/>
                <a:cs typeface="Courier New"/>
              </a:rPr>
              <a:t>baz</a:t>
            </a:r>
            <a:r>
              <a:rPr lang="en-US" sz="1600" b="1" dirty="0">
                <a:solidFill>
                  <a:srgbClr val="000000"/>
                </a:solidFill>
                <a:latin typeface="Courier New"/>
                <a:cs typeface="Courier New"/>
              </a:rPr>
              <a:t>'.</a:t>
            </a:r>
          </a:p>
        </p:txBody>
      </p:sp>
    </p:spTree>
    <p:extLst>
      <p:ext uri="{BB962C8B-B14F-4D97-AF65-F5344CB8AC3E}">
        <p14:creationId xmlns:p14="http://schemas.microsoft.com/office/powerpoint/2010/main" val="76690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err="1">
                <a:solidFill>
                  <a:schemeClr val="tx1">
                    <a:lumMod val="75000"/>
                    <a:lumOff val="25000"/>
                  </a:schemeClr>
                </a:solidFill>
              </a:rPr>
              <a:t>PHPUnit</a:t>
            </a:r>
            <a:r>
              <a:rPr lang="fr-FR" sz="3200" dirty="0">
                <a:solidFill>
                  <a:schemeClr val="tx1">
                    <a:lumMod val="75000"/>
                    <a:lumOff val="25000"/>
                  </a:schemeClr>
                </a:solidFill>
              </a:rPr>
              <a:t> – </a:t>
            </a:r>
            <a:r>
              <a:rPr lang="en-US" sz="3200" dirty="0" err="1">
                <a:ea typeface="ＭＳ Ｐゴシック" pitchFamily="34" charset="-128"/>
              </a:rPr>
              <a:t>assertFileExists</a:t>
            </a:r>
            <a:endParaRPr lang="fr-FR" sz="3200" dirty="0">
              <a:solidFill>
                <a:schemeClr val="tx1">
                  <a:lumMod val="75000"/>
                  <a:lumOff val="25000"/>
                </a:schemeClr>
              </a:solidFill>
            </a:endParaRPr>
          </a:p>
        </p:txBody>
      </p:sp>
      <p:sp>
        <p:nvSpPr>
          <p:cNvPr id="8" name="Rectangle à coins arrondis 5">
            <a:extLst>
              <a:ext uri="{FF2B5EF4-FFF2-40B4-BE49-F238E27FC236}">
                <a16:creationId xmlns:a16="http://schemas.microsoft.com/office/drawing/2014/main" id="{9C5C64E8-B8A1-E24A-9393-AA6D37ADB3AE}"/>
              </a:ext>
            </a:extLst>
          </p:cNvPr>
          <p:cNvSpPr/>
          <p:nvPr/>
        </p:nvSpPr>
        <p:spPr>
          <a:xfrm>
            <a:off x="1850051" y="1407322"/>
            <a:ext cx="8785225" cy="3736173"/>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660066"/>
                </a:solidFill>
                <a:latin typeface="Courier New"/>
                <a:cs typeface="Courier New"/>
              </a:rPr>
              <a:t>class </a:t>
            </a:r>
            <a:r>
              <a:rPr lang="en-US" sz="1600" b="1" dirty="0" err="1">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TestCase</a:t>
            </a:r>
            <a:r>
              <a:rPr lang="en-US" sz="1600" b="1" dirty="0">
                <a:solidFill>
                  <a:schemeClr val="tx1"/>
                </a:solidFill>
                <a:latin typeface="Courier New"/>
                <a:cs typeface="Courier New"/>
              </a:rPr>
              <a:t> </a:t>
            </a:r>
          </a:p>
          <a:p>
            <a:r>
              <a:rPr lang="en-US" sz="1600" b="1" dirty="0">
                <a:solidFill>
                  <a:schemeClr val="tx1"/>
                </a:solidFill>
                <a:latin typeface="Courier New"/>
                <a:cs typeface="Courier New"/>
              </a:rPr>
              <a:t>{</a:t>
            </a:r>
          </a:p>
          <a:p>
            <a:r>
              <a:rPr lang="en-US" sz="1600" b="1" dirty="0">
                <a:solidFill>
                  <a:srgbClr val="660066"/>
                </a:solidFill>
                <a:latin typeface="Courier New"/>
                <a:cs typeface="Courier New"/>
              </a:rPr>
              <a:t>  public function </a:t>
            </a:r>
            <a:r>
              <a:rPr lang="en-US" sz="1600" b="1" dirty="0" err="1">
                <a:solidFill>
                  <a:srgbClr val="000000"/>
                </a:solidFill>
                <a:latin typeface="Courier New"/>
                <a:cs typeface="Courier New"/>
              </a:rPr>
              <a:t>testFileExists</a:t>
            </a:r>
            <a:r>
              <a:rPr lang="en-US" sz="1600" b="1" dirty="0">
                <a:solidFill>
                  <a:srgbClr val="000000"/>
                </a:solidFill>
                <a:latin typeface="Courier New"/>
                <a:cs typeface="Courier New"/>
              </a:rPr>
              <a:t> () </a:t>
            </a:r>
          </a:p>
          <a:p>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    $this-&gt;</a:t>
            </a:r>
            <a:r>
              <a:rPr lang="en-US" sz="1600" b="1" dirty="0" err="1">
                <a:solidFill>
                  <a:srgbClr val="000000"/>
                </a:solidFill>
                <a:latin typeface="Courier New"/>
                <a:cs typeface="Courier New"/>
              </a:rPr>
              <a:t>assertFileExists</a:t>
            </a:r>
            <a:r>
              <a:rPr lang="en-US" sz="1600" b="1" dirty="0">
                <a:solidFill>
                  <a:srgbClr val="000000"/>
                </a:solidFill>
                <a:latin typeface="Courier New"/>
                <a:cs typeface="Courier New"/>
              </a:rPr>
              <a:t>(</a:t>
            </a:r>
            <a:r>
              <a:rPr lang="en-US" sz="1600" b="1" dirty="0">
                <a:solidFill>
                  <a:srgbClr val="479B8F"/>
                </a:solidFill>
                <a:latin typeface="Courier New"/>
                <a:cs typeface="Courier New"/>
              </a:rPr>
              <a:t>'path/to/my/file'</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a:solidFill>
                  <a:srgbClr val="008000"/>
                </a:solidFill>
                <a:latin typeface="Courier New"/>
                <a:cs typeface="Courier New"/>
              </a:rPr>
              <a:t>// False</a:t>
            </a:r>
          </a:p>
          <a:p>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a:t>
            </a:r>
          </a:p>
        </p:txBody>
      </p:sp>
      <p:sp>
        <p:nvSpPr>
          <p:cNvPr id="10" name="Rectangle à coins arrondis 5">
            <a:extLst>
              <a:ext uri="{FF2B5EF4-FFF2-40B4-BE49-F238E27FC236}">
                <a16:creationId xmlns:a16="http://schemas.microsoft.com/office/drawing/2014/main" id="{9AD47040-564B-CF4E-A63A-3199457C399F}"/>
              </a:ext>
            </a:extLst>
          </p:cNvPr>
          <p:cNvSpPr/>
          <p:nvPr/>
        </p:nvSpPr>
        <p:spPr>
          <a:xfrm>
            <a:off x="1850051" y="5261028"/>
            <a:ext cx="8785225" cy="1152128"/>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FF0000"/>
                </a:solidFill>
                <a:latin typeface="Courier New"/>
                <a:cs typeface="Courier New"/>
              </a:rPr>
              <a:t>F</a:t>
            </a:r>
          </a:p>
          <a:p>
            <a:r>
              <a:rPr lang="en-US" sz="1600" b="1" dirty="0">
                <a:solidFill>
                  <a:srgbClr val="000000"/>
                </a:solidFill>
                <a:latin typeface="Courier New"/>
                <a:cs typeface="Courier New"/>
              </a:rPr>
              <a:t>There was 1 failure:</a:t>
            </a:r>
          </a:p>
          <a:p>
            <a:r>
              <a:rPr lang="en-US" sz="1600" b="1" dirty="0">
                <a:solidFill>
                  <a:srgbClr val="000000"/>
                </a:solidFill>
                <a:latin typeface="Courier New"/>
                <a:cs typeface="Courier New"/>
              </a:rPr>
              <a:t>1) </a:t>
            </a:r>
            <a:r>
              <a:rPr lang="en-US" sz="1600" b="1" dirty="0" err="1">
                <a:solidFill>
                  <a:srgbClr val="000000"/>
                </a:solidFill>
                <a:latin typeface="Courier New"/>
                <a:cs typeface="Courier New"/>
              </a:rPr>
              <a:t>SimpleTest</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testFileExists</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Failed asserting that file "path/to/my/file" exists.</a:t>
            </a:r>
          </a:p>
        </p:txBody>
      </p:sp>
    </p:spTree>
    <p:extLst>
      <p:ext uri="{BB962C8B-B14F-4D97-AF65-F5344CB8AC3E}">
        <p14:creationId xmlns:p14="http://schemas.microsoft.com/office/powerpoint/2010/main" val="1453885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err="1">
                <a:solidFill>
                  <a:schemeClr val="tx1">
                    <a:lumMod val="75000"/>
                    <a:lumOff val="25000"/>
                  </a:schemeClr>
                </a:solidFill>
              </a:rPr>
              <a:t>PHPUnit</a:t>
            </a:r>
            <a:r>
              <a:rPr lang="fr-FR" sz="3200" dirty="0">
                <a:solidFill>
                  <a:schemeClr val="tx1">
                    <a:lumMod val="75000"/>
                    <a:lumOff val="25000"/>
                  </a:schemeClr>
                </a:solidFill>
              </a:rPr>
              <a:t> – </a:t>
            </a:r>
            <a:r>
              <a:rPr lang="en-US" sz="3200" dirty="0" err="1">
                <a:ea typeface="ＭＳ Ｐゴシック" pitchFamily="34" charset="-128"/>
              </a:rPr>
              <a:t>assertInstanceOf</a:t>
            </a:r>
            <a:endParaRPr lang="fr-FR" sz="3200" dirty="0">
              <a:solidFill>
                <a:schemeClr val="tx1">
                  <a:lumMod val="75000"/>
                  <a:lumOff val="25000"/>
                </a:schemeClr>
              </a:solidFill>
            </a:endParaRPr>
          </a:p>
        </p:txBody>
      </p:sp>
      <p:sp>
        <p:nvSpPr>
          <p:cNvPr id="8" name="Rectangle à coins arrondis 5">
            <a:extLst>
              <a:ext uri="{FF2B5EF4-FFF2-40B4-BE49-F238E27FC236}">
                <a16:creationId xmlns:a16="http://schemas.microsoft.com/office/drawing/2014/main" id="{9C5C64E8-B8A1-E24A-9393-AA6D37ADB3AE}"/>
              </a:ext>
            </a:extLst>
          </p:cNvPr>
          <p:cNvSpPr/>
          <p:nvPr/>
        </p:nvSpPr>
        <p:spPr>
          <a:xfrm>
            <a:off x="1850051" y="1208360"/>
            <a:ext cx="8785225" cy="4138887"/>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550" b="1" dirty="0">
                <a:solidFill>
                  <a:srgbClr val="660066"/>
                </a:solidFill>
                <a:latin typeface="Courier New"/>
                <a:cs typeface="Courier New"/>
              </a:rPr>
              <a:t>class </a:t>
            </a:r>
            <a:r>
              <a:rPr lang="en-US" sz="1550" b="1" dirty="0">
                <a:solidFill>
                  <a:srgbClr val="000000"/>
                </a:solidFill>
                <a:latin typeface="Courier New"/>
                <a:cs typeface="Courier New"/>
              </a:rPr>
              <a:t>A {}</a:t>
            </a:r>
          </a:p>
          <a:p>
            <a:r>
              <a:rPr lang="en-US" sz="1550" b="1" dirty="0">
                <a:solidFill>
                  <a:srgbClr val="660066"/>
                </a:solidFill>
                <a:latin typeface="Courier New"/>
                <a:cs typeface="Courier New"/>
              </a:rPr>
              <a:t>class </a:t>
            </a:r>
            <a:r>
              <a:rPr lang="en-US" sz="1550" b="1" dirty="0">
                <a:solidFill>
                  <a:srgbClr val="000000"/>
                </a:solidFill>
                <a:latin typeface="Courier New"/>
                <a:cs typeface="Courier New"/>
              </a:rPr>
              <a:t>B</a:t>
            </a:r>
            <a:r>
              <a:rPr lang="en-US" sz="1550" b="1" dirty="0">
                <a:solidFill>
                  <a:srgbClr val="660066"/>
                </a:solidFill>
                <a:latin typeface="Courier New"/>
                <a:cs typeface="Courier New"/>
              </a:rPr>
              <a:t> extends</a:t>
            </a:r>
            <a:r>
              <a:rPr lang="en-US" sz="1550" b="1" dirty="0">
                <a:solidFill>
                  <a:srgbClr val="000000"/>
                </a:solidFill>
                <a:latin typeface="Courier New"/>
                <a:cs typeface="Courier New"/>
              </a:rPr>
              <a:t> A {}</a:t>
            </a:r>
          </a:p>
          <a:p>
            <a:endParaRPr lang="en-US" sz="1550" b="1" dirty="0">
              <a:solidFill>
                <a:srgbClr val="000000"/>
              </a:solidFill>
              <a:latin typeface="Courier New"/>
              <a:cs typeface="Courier New"/>
            </a:endParaRPr>
          </a:p>
          <a:p>
            <a:r>
              <a:rPr lang="en-US" sz="1550" b="1" dirty="0">
                <a:solidFill>
                  <a:srgbClr val="660066"/>
                </a:solidFill>
                <a:latin typeface="Courier New"/>
                <a:cs typeface="Courier New"/>
              </a:rPr>
              <a:t>class </a:t>
            </a:r>
            <a:r>
              <a:rPr lang="en-US" sz="1550" b="1" dirty="0" err="1">
                <a:solidFill>
                  <a:schemeClr val="tx1"/>
                </a:solidFill>
                <a:latin typeface="Courier New"/>
                <a:cs typeface="Courier New"/>
              </a:rPr>
              <a:t>SimpleTest</a:t>
            </a:r>
            <a:r>
              <a:rPr lang="en-US" sz="1550" b="1" dirty="0">
                <a:solidFill>
                  <a:schemeClr val="tx1"/>
                </a:solidFill>
                <a:latin typeface="Courier New"/>
                <a:cs typeface="Courier New"/>
              </a:rPr>
              <a:t> </a:t>
            </a:r>
            <a:r>
              <a:rPr lang="en-US" sz="1550" b="1" dirty="0">
                <a:solidFill>
                  <a:srgbClr val="660066"/>
                </a:solidFill>
                <a:latin typeface="Courier New"/>
                <a:cs typeface="Courier New"/>
              </a:rPr>
              <a:t>extends</a:t>
            </a:r>
            <a:r>
              <a:rPr lang="en-US" sz="1550" b="1" dirty="0">
                <a:solidFill>
                  <a:schemeClr val="tx1"/>
                </a:solidFill>
                <a:latin typeface="Courier New"/>
                <a:cs typeface="Courier New"/>
              </a:rPr>
              <a:t> </a:t>
            </a:r>
            <a:r>
              <a:rPr lang="en-US" sz="1550" b="1" dirty="0" err="1">
                <a:solidFill>
                  <a:schemeClr val="tx1"/>
                </a:solidFill>
                <a:latin typeface="Courier New"/>
                <a:cs typeface="Courier New"/>
              </a:rPr>
              <a:t>TestCase</a:t>
            </a:r>
            <a:r>
              <a:rPr lang="en-US" sz="1550" b="1" dirty="0">
                <a:solidFill>
                  <a:schemeClr val="tx1"/>
                </a:solidFill>
                <a:latin typeface="Courier New"/>
                <a:cs typeface="Courier New"/>
              </a:rPr>
              <a:t> {</a:t>
            </a:r>
          </a:p>
          <a:p>
            <a:r>
              <a:rPr lang="en-US" sz="1550" b="1" dirty="0">
                <a:solidFill>
                  <a:srgbClr val="660066"/>
                </a:solidFill>
                <a:latin typeface="Courier New"/>
                <a:cs typeface="Courier New"/>
              </a:rPr>
              <a:t>  public function</a:t>
            </a:r>
            <a:r>
              <a:rPr lang="en-US" sz="1550" b="1" dirty="0">
                <a:solidFill>
                  <a:srgbClr val="000000"/>
                </a:solidFill>
                <a:latin typeface="Courier New"/>
                <a:cs typeface="Courier New"/>
              </a:rPr>
              <a:t> </a:t>
            </a:r>
            <a:r>
              <a:rPr lang="en-US" sz="1550" b="1" dirty="0" err="1">
                <a:solidFill>
                  <a:srgbClr val="000000"/>
                </a:solidFill>
                <a:latin typeface="Courier New"/>
                <a:cs typeface="Courier New"/>
              </a:rPr>
              <a:t>testInstanceOfSuccess</a:t>
            </a:r>
            <a:r>
              <a:rPr lang="en-US" sz="1550" b="1" dirty="0">
                <a:solidFill>
                  <a:srgbClr val="000000"/>
                </a:solidFill>
                <a:latin typeface="Courier New"/>
                <a:cs typeface="Courier New"/>
              </a:rPr>
              <a:t>() </a:t>
            </a:r>
          </a:p>
          <a:p>
            <a:r>
              <a:rPr lang="en-US" sz="1550" b="1" dirty="0">
                <a:solidFill>
                  <a:srgbClr val="000000"/>
                </a:solidFill>
                <a:latin typeface="Courier New"/>
                <a:cs typeface="Courier New"/>
              </a:rPr>
              <a:t>  {</a:t>
            </a:r>
          </a:p>
          <a:p>
            <a:r>
              <a:rPr lang="en-US" sz="1550" b="1" dirty="0">
                <a:solidFill>
                  <a:srgbClr val="000000"/>
                </a:solidFill>
                <a:latin typeface="Courier New"/>
                <a:cs typeface="Courier New"/>
              </a:rPr>
              <a:t>    $this-&gt;</a:t>
            </a:r>
            <a:r>
              <a:rPr lang="en-US" sz="1550" b="1" dirty="0" err="1">
                <a:solidFill>
                  <a:srgbClr val="000000"/>
                </a:solidFill>
                <a:latin typeface="Courier New"/>
                <a:cs typeface="Courier New"/>
              </a:rPr>
              <a:t>assertInstanceOf</a:t>
            </a:r>
            <a:r>
              <a:rPr lang="en-US" sz="1550" b="1" dirty="0">
                <a:solidFill>
                  <a:srgbClr val="000000"/>
                </a:solidFill>
                <a:latin typeface="Courier New"/>
                <a:cs typeface="Courier New"/>
              </a:rPr>
              <a:t>(</a:t>
            </a:r>
            <a:r>
              <a:rPr lang="en-US" sz="1550" b="1" dirty="0">
                <a:solidFill>
                  <a:srgbClr val="479B8F"/>
                </a:solidFill>
                <a:latin typeface="Courier New"/>
                <a:cs typeface="Courier New"/>
              </a:rPr>
              <a:t>'A'</a:t>
            </a:r>
            <a:r>
              <a:rPr lang="en-US" sz="1550" b="1" dirty="0">
                <a:solidFill>
                  <a:srgbClr val="000000"/>
                </a:solidFill>
                <a:latin typeface="Courier New"/>
                <a:cs typeface="Courier New"/>
              </a:rPr>
              <a:t>,</a:t>
            </a:r>
            <a:r>
              <a:rPr lang="en-US" sz="1550" b="1" dirty="0">
                <a:solidFill>
                  <a:srgbClr val="660066"/>
                </a:solidFill>
                <a:latin typeface="Courier New"/>
                <a:cs typeface="Courier New"/>
              </a:rPr>
              <a:t> new </a:t>
            </a:r>
            <a:r>
              <a:rPr lang="en-US" sz="1550" b="1" dirty="0">
                <a:solidFill>
                  <a:srgbClr val="000000"/>
                </a:solidFill>
                <a:latin typeface="Courier New"/>
                <a:cs typeface="Courier New"/>
              </a:rPr>
              <a:t>A());</a:t>
            </a:r>
            <a:r>
              <a:rPr lang="en-US" sz="1550" b="1" dirty="0">
                <a:solidFill>
                  <a:srgbClr val="660066"/>
                </a:solidFill>
                <a:latin typeface="Courier New"/>
                <a:cs typeface="Courier New"/>
              </a:rPr>
              <a:t> 	</a:t>
            </a:r>
            <a:r>
              <a:rPr lang="en-US" sz="1550" b="1" dirty="0">
                <a:solidFill>
                  <a:srgbClr val="008000"/>
                </a:solidFill>
                <a:latin typeface="Courier New"/>
                <a:cs typeface="Courier New"/>
              </a:rPr>
              <a:t>// True</a:t>
            </a:r>
          </a:p>
          <a:p>
            <a:r>
              <a:rPr lang="en-US" sz="1550" b="1" dirty="0">
                <a:solidFill>
                  <a:srgbClr val="008000"/>
                </a:solidFill>
                <a:latin typeface="Courier New"/>
                <a:cs typeface="Courier New"/>
              </a:rPr>
              <a:t>	</a:t>
            </a:r>
            <a:r>
              <a:rPr lang="en-US" sz="1550" b="1" dirty="0">
                <a:solidFill>
                  <a:srgbClr val="000000"/>
                </a:solidFill>
                <a:latin typeface="Courier New"/>
                <a:cs typeface="Courier New"/>
              </a:rPr>
              <a:t>$this-&gt;</a:t>
            </a:r>
            <a:r>
              <a:rPr lang="en-US" sz="1550" b="1" dirty="0" err="1">
                <a:solidFill>
                  <a:srgbClr val="000000"/>
                </a:solidFill>
                <a:latin typeface="Courier New"/>
                <a:cs typeface="Courier New"/>
              </a:rPr>
              <a:t>assertInstanceOf</a:t>
            </a:r>
            <a:r>
              <a:rPr lang="en-US" sz="1550" b="1" dirty="0">
                <a:solidFill>
                  <a:srgbClr val="000000"/>
                </a:solidFill>
                <a:latin typeface="Courier New"/>
                <a:cs typeface="Courier New"/>
              </a:rPr>
              <a:t>(</a:t>
            </a:r>
            <a:r>
              <a:rPr lang="en-US" sz="1550" b="1" dirty="0">
                <a:solidFill>
                  <a:srgbClr val="479B8F"/>
                </a:solidFill>
                <a:latin typeface="Courier New"/>
                <a:cs typeface="Courier New"/>
              </a:rPr>
              <a:t>'A'</a:t>
            </a:r>
            <a:r>
              <a:rPr lang="en-US" sz="1550" b="1" dirty="0">
                <a:solidFill>
                  <a:srgbClr val="000000"/>
                </a:solidFill>
                <a:latin typeface="Courier New"/>
                <a:cs typeface="Courier New"/>
              </a:rPr>
              <a:t>,</a:t>
            </a:r>
            <a:r>
              <a:rPr lang="en-US" sz="1550" b="1" dirty="0">
                <a:solidFill>
                  <a:srgbClr val="660066"/>
                </a:solidFill>
                <a:latin typeface="Courier New"/>
                <a:cs typeface="Courier New"/>
              </a:rPr>
              <a:t> new </a:t>
            </a:r>
            <a:r>
              <a:rPr lang="en-US" sz="1550" b="1" dirty="0">
                <a:solidFill>
                  <a:srgbClr val="000000"/>
                </a:solidFill>
                <a:latin typeface="Courier New"/>
                <a:cs typeface="Courier New"/>
              </a:rPr>
              <a:t>B());</a:t>
            </a:r>
            <a:r>
              <a:rPr lang="en-US" sz="1550" b="1" dirty="0">
                <a:solidFill>
                  <a:srgbClr val="660066"/>
                </a:solidFill>
                <a:latin typeface="Courier New"/>
                <a:cs typeface="Courier New"/>
              </a:rPr>
              <a:t> 	</a:t>
            </a:r>
            <a:r>
              <a:rPr lang="en-US" sz="1550" b="1" dirty="0">
                <a:solidFill>
                  <a:srgbClr val="008000"/>
                </a:solidFill>
                <a:latin typeface="Courier New"/>
                <a:cs typeface="Courier New"/>
              </a:rPr>
              <a:t>// True</a:t>
            </a:r>
          </a:p>
          <a:p>
            <a:r>
              <a:rPr lang="en-US" sz="1550" b="1" dirty="0">
                <a:solidFill>
                  <a:srgbClr val="000000"/>
                </a:solidFill>
                <a:latin typeface="Courier New"/>
                <a:cs typeface="Courier New"/>
              </a:rPr>
              <a:t>    $this-&gt;</a:t>
            </a:r>
            <a:r>
              <a:rPr lang="en-US" sz="1550" b="1" dirty="0" err="1">
                <a:solidFill>
                  <a:srgbClr val="000000"/>
                </a:solidFill>
                <a:latin typeface="Courier New"/>
                <a:cs typeface="Courier New"/>
              </a:rPr>
              <a:t>assertInstanceOf</a:t>
            </a:r>
            <a:r>
              <a:rPr lang="en-US" sz="1550" b="1" dirty="0">
                <a:solidFill>
                  <a:srgbClr val="000000"/>
                </a:solidFill>
                <a:latin typeface="Courier New"/>
                <a:cs typeface="Courier New"/>
              </a:rPr>
              <a:t>(</a:t>
            </a:r>
            <a:r>
              <a:rPr lang="en-US" sz="1550" b="1" dirty="0">
                <a:solidFill>
                  <a:schemeClr val="tx1"/>
                </a:solidFill>
                <a:latin typeface="Courier New"/>
                <a:cs typeface="Courier New"/>
              </a:rPr>
              <a:t>A::</a:t>
            </a:r>
            <a:r>
              <a:rPr lang="en-US" sz="1550" b="1" dirty="0">
                <a:solidFill>
                  <a:srgbClr val="7030A0"/>
                </a:solidFill>
                <a:latin typeface="Courier New"/>
                <a:cs typeface="Courier New"/>
              </a:rPr>
              <a:t>class</a:t>
            </a:r>
            <a:r>
              <a:rPr lang="en-US" sz="1550" b="1" dirty="0">
                <a:solidFill>
                  <a:srgbClr val="000000"/>
                </a:solidFill>
                <a:latin typeface="Courier New"/>
                <a:cs typeface="Courier New"/>
              </a:rPr>
              <a:t>,</a:t>
            </a:r>
            <a:r>
              <a:rPr lang="en-US" sz="1550" b="1" dirty="0">
                <a:solidFill>
                  <a:srgbClr val="660066"/>
                </a:solidFill>
                <a:latin typeface="Courier New"/>
                <a:cs typeface="Courier New"/>
              </a:rPr>
              <a:t> new </a:t>
            </a:r>
            <a:r>
              <a:rPr lang="en-US" sz="1550" b="1" dirty="0">
                <a:solidFill>
                  <a:srgbClr val="000000"/>
                </a:solidFill>
                <a:latin typeface="Courier New"/>
                <a:cs typeface="Courier New"/>
              </a:rPr>
              <a:t>A());</a:t>
            </a:r>
            <a:r>
              <a:rPr lang="en-US" sz="1550" b="1" dirty="0">
                <a:solidFill>
                  <a:srgbClr val="660066"/>
                </a:solidFill>
                <a:latin typeface="Courier New"/>
                <a:cs typeface="Courier New"/>
              </a:rPr>
              <a:t> 	</a:t>
            </a:r>
            <a:r>
              <a:rPr lang="en-US" sz="1550" b="1" dirty="0">
                <a:solidFill>
                  <a:srgbClr val="008000"/>
                </a:solidFill>
                <a:latin typeface="Courier New"/>
                <a:cs typeface="Courier New"/>
              </a:rPr>
              <a:t>// True</a:t>
            </a:r>
          </a:p>
          <a:p>
            <a:r>
              <a:rPr lang="en-US" sz="1550" b="1" dirty="0">
                <a:solidFill>
                  <a:srgbClr val="008000"/>
                </a:solidFill>
                <a:latin typeface="Courier New"/>
                <a:cs typeface="Courier New"/>
              </a:rPr>
              <a:t>	</a:t>
            </a:r>
            <a:r>
              <a:rPr lang="en-US" sz="1550" b="1" dirty="0">
                <a:solidFill>
                  <a:srgbClr val="000000"/>
                </a:solidFill>
                <a:latin typeface="Courier New"/>
                <a:cs typeface="Courier New"/>
              </a:rPr>
              <a:t>$this-&gt;</a:t>
            </a:r>
            <a:r>
              <a:rPr lang="en-US" sz="1550" b="1" dirty="0" err="1">
                <a:solidFill>
                  <a:srgbClr val="000000"/>
                </a:solidFill>
                <a:latin typeface="Courier New"/>
                <a:cs typeface="Courier New"/>
              </a:rPr>
              <a:t>assertInstanceOf</a:t>
            </a:r>
            <a:r>
              <a:rPr lang="en-US" sz="1550" b="1" dirty="0">
                <a:solidFill>
                  <a:srgbClr val="000000"/>
                </a:solidFill>
                <a:latin typeface="Courier New"/>
                <a:cs typeface="Courier New"/>
              </a:rPr>
              <a:t>(</a:t>
            </a:r>
            <a:r>
              <a:rPr lang="en-US" sz="1550" b="1" dirty="0">
                <a:solidFill>
                  <a:schemeClr val="tx1"/>
                </a:solidFill>
                <a:latin typeface="Courier New"/>
                <a:cs typeface="Courier New"/>
              </a:rPr>
              <a:t>A::</a:t>
            </a:r>
            <a:r>
              <a:rPr lang="en-US" sz="1550" b="1" dirty="0">
                <a:solidFill>
                  <a:srgbClr val="7030A0"/>
                </a:solidFill>
                <a:latin typeface="Courier New"/>
                <a:cs typeface="Courier New"/>
              </a:rPr>
              <a:t>class</a:t>
            </a:r>
            <a:r>
              <a:rPr lang="en-US" sz="1550" b="1" dirty="0">
                <a:solidFill>
                  <a:srgbClr val="000000"/>
                </a:solidFill>
                <a:latin typeface="Courier New"/>
                <a:cs typeface="Courier New"/>
              </a:rPr>
              <a:t>,</a:t>
            </a:r>
            <a:r>
              <a:rPr lang="en-US" sz="1550" b="1" dirty="0">
                <a:solidFill>
                  <a:srgbClr val="660066"/>
                </a:solidFill>
                <a:latin typeface="Courier New"/>
                <a:cs typeface="Courier New"/>
              </a:rPr>
              <a:t> new </a:t>
            </a:r>
            <a:r>
              <a:rPr lang="en-US" sz="1550" b="1" dirty="0">
                <a:solidFill>
                  <a:srgbClr val="000000"/>
                </a:solidFill>
                <a:latin typeface="Courier New"/>
                <a:cs typeface="Courier New"/>
              </a:rPr>
              <a:t>B());</a:t>
            </a:r>
            <a:r>
              <a:rPr lang="en-US" sz="1550" b="1" dirty="0">
                <a:solidFill>
                  <a:srgbClr val="660066"/>
                </a:solidFill>
                <a:latin typeface="Courier New"/>
                <a:cs typeface="Courier New"/>
              </a:rPr>
              <a:t> 	</a:t>
            </a:r>
            <a:r>
              <a:rPr lang="en-US" sz="1550" b="1" dirty="0">
                <a:solidFill>
                  <a:srgbClr val="008000"/>
                </a:solidFill>
                <a:latin typeface="Courier New"/>
                <a:cs typeface="Courier New"/>
              </a:rPr>
              <a:t>// True</a:t>
            </a:r>
          </a:p>
          <a:p>
            <a:r>
              <a:rPr lang="en-US" sz="1550" b="1" dirty="0">
                <a:solidFill>
                  <a:srgbClr val="660066"/>
                </a:solidFill>
                <a:latin typeface="Courier New"/>
                <a:cs typeface="Courier New"/>
              </a:rPr>
              <a:t>  </a:t>
            </a:r>
            <a:r>
              <a:rPr lang="en-US" sz="1550" b="1" dirty="0">
                <a:solidFill>
                  <a:srgbClr val="000000"/>
                </a:solidFill>
                <a:latin typeface="Courier New"/>
                <a:cs typeface="Courier New"/>
              </a:rPr>
              <a:t>}</a:t>
            </a:r>
          </a:p>
          <a:p>
            <a:endParaRPr lang="en-US" sz="1550" b="1" dirty="0">
              <a:solidFill>
                <a:srgbClr val="000000"/>
              </a:solidFill>
              <a:latin typeface="Courier New"/>
              <a:cs typeface="Courier New"/>
            </a:endParaRPr>
          </a:p>
          <a:p>
            <a:r>
              <a:rPr lang="en-US" sz="1550" b="1" dirty="0">
                <a:solidFill>
                  <a:srgbClr val="660066"/>
                </a:solidFill>
                <a:latin typeface="Courier New"/>
                <a:cs typeface="Courier New"/>
              </a:rPr>
              <a:t>  public function </a:t>
            </a:r>
            <a:r>
              <a:rPr lang="en-US" sz="1550" b="1" dirty="0" err="1">
                <a:solidFill>
                  <a:srgbClr val="000000"/>
                </a:solidFill>
                <a:latin typeface="Courier New"/>
                <a:cs typeface="Courier New"/>
              </a:rPr>
              <a:t>testInstanceOfFail</a:t>
            </a:r>
            <a:r>
              <a:rPr lang="en-US" sz="1550" b="1" dirty="0">
                <a:solidFill>
                  <a:srgbClr val="000000"/>
                </a:solidFill>
                <a:latin typeface="Courier New"/>
                <a:cs typeface="Courier New"/>
              </a:rPr>
              <a:t>() </a:t>
            </a:r>
          </a:p>
          <a:p>
            <a:r>
              <a:rPr lang="en-US" sz="1550" b="1" dirty="0">
                <a:solidFill>
                  <a:srgbClr val="000000"/>
                </a:solidFill>
                <a:latin typeface="Courier New"/>
                <a:cs typeface="Courier New"/>
              </a:rPr>
              <a:t>  {</a:t>
            </a:r>
          </a:p>
          <a:p>
            <a:r>
              <a:rPr lang="en-US" sz="1550" b="1" dirty="0">
                <a:solidFill>
                  <a:srgbClr val="000000"/>
                </a:solidFill>
                <a:latin typeface="Courier New"/>
                <a:cs typeface="Courier New"/>
              </a:rPr>
              <a:t>    $this-&gt;</a:t>
            </a:r>
            <a:r>
              <a:rPr lang="en-US" sz="1550" b="1" dirty="0" err="1">
                <a:solidFill>
                  <a:srgbClr val="000000"/>
                </a:solidFill>
                <a:latin typeface="Courier New"/>
                <a:cs typeface="Courier New"/>
              </a:rPr>
              <a:t>assertInstanceOf</a:t>
            </a:r>
            <a:r>
              <a:rPr lang="en-US" sz="1550" b="1" dirty="0">
                <a:solidFill>
                  <a:srgbClr val="000000"/>
                </a:solidFill>
                <a:latin typeface="Courier New"/>
                <a:cs typeface="Courier New"/>
              </a:rPr>
              <a:t>(</a:t>
            </a:r>
            <a:r>
              <a:rPr lang="en-US" sz="1550" b="1" dirty="0">
                <a:solidFill>
                  <a:srgbClr val="479B8F"/>
                </a:solidFill>
                <a:latin typeface="Courier New"/>
                <a:cs typeface="Courier New"/>
              </a:rPr>
              <a:t>'B'</a:t>
            </a:r>
            <a:r>
              <a:rPr lang="en-US" sz="1550" b="1" dirty="0">
                <a:solidFill>
                  <a:srgbClr val="000000"/>
                </a:solidFill>
                <a:latin typeface="Courier New"/>
                <a:cs typeface="Courier New"/>
              </a:rPr>
              <a:t>,</a:t>
            </a:r>
            <a:r>
              <a:rPr lang="en-US" sz="1550" b="1" dirty="0">
                <a:solidFill>
                  <a:srgbClr val="660066"/>
                </a:solidFill>
                <a:latin typeface="Courier New"/>
                <a:cs typeface="Courier New"/>
              </a:rPr>
              <a:t> new</a:t>
            </a:r>
            <a:r>
              <a:rPr lang="en-US" sz="1550" b="1" dirty="0">
                <a:solidFill>
                  <a:srgbClr val="000000"/>
                </a:solidFill>
                <a:latin typeface="Courier New"/>
                <a:cs typeface="Courier New"/>
              </a:rPr>
              <a:t> A());</a:t>
            </a:r>
            <a:r>
              <a:rPr lang="en-US" sz="1550" b="1" dirty="0">
                <a:solidFill>
                  <a:srgbClr val="660066"/>
                </a:solidFill>
                <a:latin typeface="Courier New"/>
                <a:cs typeface="Courier New"/>
              </a:rPr>
              <a:t> 	</a:t>
            </a:r>
            <a:r>
              <a:rPr lang="en-US" sz="1550" b="1" dirty="0">
                <a:solidFill>
                  <a:srgbClr val="008000"/>
                </a:solidFill>
                <a:latin typeface="Courier New"/>
                <a:cs typeface="Courier New"/>
              </a:rPr>
              <a:t>// False</a:t>
            </a:r>
          </a:p>
          <a:p>
            <a:r>
              <a:rPr lang="en-US" sz="1550" b="1" dirty="0">
                <a:solidFill>
                  <a:srgbClr val="660066"/>
                </a:solidFill>
                <a:latin typeface="Courier New"/>
                <a:cs typeface="Courier New"/>
              </a:rPr>
              <a:t>  </a:t>
            </a:r>
            <a:r>
              <a:rPr lang="en-US" sz="1550" b="1" dirty="0">
                <a:solidFill>
                  <a:srgbClr val="000000"/>
                </a:solidFill>
                <a:latin typeface="Courier New"/>
                <a:cs typeface="Courier New"/>
              </a:rPr>
              <a:t>}</a:t>
            </a:r>
          </a:p>
          <a:p>
            <a:r>
              <a:rPr lang="en-US" sz="1550" b="1" dirty="0">
                <a:solidFill>
                  <a:srgbClr val="000000"/>
                </a:solidFill>
                <a:latin typeface="Courier New"/>
                <a:cs typeface="Courier New"/>
              </a:rPr>
              <a:t>}</a:t>
            </a:r>
          </a:p>
        </p:txBody>
      </p:sp>
      <p:sp>
        <p:nvSpPr>
          <p:cNvPr id="10" name="Rectangle à coins arrondis 5">
            <a:extLst>
              <a:ext uri="{FF2B5EF4-FFF2-40B4-BE49-F238E27FC236}">
                <a16:creationId xmlns:a16="http://schemas.microsoft.com/office/drawing/2014/main" id="{9AD47040-564B-CF4E-A63A-3199457C399F}"/>
              </a:ext>
            </a:extLst>
          </p:cNvPr>
          <p:cNvSpPr/>
          <p:nvPr/>
        </p:nvSpPr>
        <p:spPr>
          <a:xfrm>
            <a:off x="1850051" y="5529381"/>
            <a:ext cx="8785225" cy="1152128"/>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2000" b="1" dirty="0">
                <a:solidFill>
                  <a:srgbClr val="00B050"/>
                </a:solidFill>
                <a:latin typeface="Courier New"/>
                <a:cs typeface="Courier New"/>
              </a:rPr>
              <a:t>.</a:t>
            </a:r>
            <a:r>
              <a:rPr lang="en-US" sz="1600" b="1" dirty="0">
                <a:solidFill>
                  <a:srgbClr val="FF0000"/>
                </a:solidFill>
                <a:latin typeface="Courier New"/>
                <a:cs typeface="Courier New"/>
              </a:rPr>
              <a:t>F</a:t>
            </a:r>
          </a:p>
          <a:p>
            <a:r>
              <a:rPr lang="en-US" sz="1600" b="1" dirty="0">
                <a:solidFill>
                  <a:srgbClr val="000000"/>
                </a:solidFill>
                <a:latin typeface="Courier New"/>
                <a:cs typeface="Courier New"/>
              </a:rPr>
              <a:t>There was 1 failure:</a:t>
            </a:r>
          </a:p>
          <a:p>
            <a:r>
              <a:rPr lang="en-US" sz="1600" b="1" dirty="0">
                <a:solidFill>
                  <a:srgbClr val="000000"/>
                </a:solidFill>
                <a:latin typeface="Courier New"/>
                <a:cs typeface="Courier New"/>
              </a:rPr>
              <a:t>1) </a:t>
            </a:r>
            <a:r>
              <a:rPr lang="en-US" sz="1600" b="1" dirty="0" err="1">
                <a:solidFill>
                  <a:srgbClr val="000000"/>
                </a:solidFill>
                <a:latin typeface="Courier New"/>
                <a:cs typeface="Courier New"/>
              </a:rPr>
              <a:t>SimpleTest</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testInstanceOfFail</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Failed asserting that A Object () is an instance of class "B".</a:t>
            </a:r>
          </a:p>
        </p:txBody>
      </p:sp>
    </p:spTree>
    <p:extLst>
      <p:ext uri="{BB962C8B-B14F-4D97-AF65-F5344CB8AC3E}">
        <p14:creationId xmlns:p14="http://schemas.microsoft.com/office/powerpoint/2010/main" val="3624283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err="1">
                <a:solidFill>
                  <a:schemeClr val="tx1">
                    <a:lumMod val="75000"/>
                    <a:lumOff val="25000"/>
                  </a:schemeClr>
                </a:solidFill>
              </a:rPr>
              <a:t>PHPUnit</a:t>
            </a:r>
            <a:r>
              <a:rPr lang="fr-FR" sz="3200" dirty="0">
                <a:solidFill>
                  <a:schemeClr val="tx1">
                    <a:lumMod val="75000"/>
                    <a:lumOff val="25000"/>
                  </a:schemeClr>
                </a:solidFill>
              </a:rPr>
              <a:t> – </a:t>
            </a:r>
            <a:r>
              <a:rPr lang="en-US" sz="3200" dirty="0" err="1">
                <a:ea typeface="ＭＳ Ｐゴシック" pitchFamily="34" charset="-128"/>
              </a:rPr>
              <a:t>assertRegExp</a:t>
            </a:r>
            <a:endParaRPr lang="fr-FR" sz="3200" dirty="0">
              <a:solidFill>
                <a:schemeClr val="tx1">
                  <a:lumMod val="75000"/>
                  <a:lumOff val="25000"/>
                </a:schemeClr>
              </a:solidFill>
            </a:endParaRPr>
          </a:p>
        </p:txBody>
      </p:sp>
      <p:sp>
        <p:nvSpPr>
          <p:cNvPr id="8" name="Rectangle à coins arrondis 5">
            <a:extLst>
              <a:ext uri="{FF2B5EF4-FFF2-40B4-BE49-F238E27FC236}">
                <a16:creationId xmlns:a16="http://schemas.microsoft.com/office/drawing/2014/main" id="{9C5C64E8-B8A1-E24A-9393-AA6D37ADB3AE}"/>
              </a:ext>
            </a:extLst>
          </p:cNvPr>
          <p:cNvSpPr/>
          <p:nvPr/>
        </p:nvSpPr>
        <p:spPr>
          <a:xfrm>
            <a:off x="1850051" y="1407322"/>
            <a:ext cx="8785225" cy="3736173"/>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660066"/>
                </a:solidFill>
                <a:latin typeface="Courier New"/>
                <a:cs typeface="Courier New"/>
              </a:rPr>
              <a:t>class </a:t>
            </a:r>
            <a:r>
              <a:rPr lang="en-US" sz="1600" b="1" dirty="0" err="1">
                <a:solidFill>
                  <a:schemeClr val="tx1"/>
                </a:solidFill>
                <a:latin typeface="Courier New"/>
                <a:cs typeface="Courier New"/>
              </a:rPr>
              <a:t>SimpleTest</a:t>
            </a:r>
            <a:r>
              <a:rPr lang="en-US" sz="1600" b="1" dirty="0">
                <a:solidFill>
                  <a:schemeClr val="tx1"/>
                </a:solidFill>
                <a:latin typeface="Courier New"/>
                <a:cs typeface="Courier New"/>
              </a:rPr>
              <a:t> </a:t>
            </a:r>
            <a:r>
              <a:rPr lang="en-US" sz="1600" b="1" dirty="0">
                <a:solidFill>
                  <a:srgbClr val="660066"/>
                </a:solidFill>
                <a:latin typeface="Courier New"/>
                <a:cs typeface="Courier New"/>
              </a:rPr>
              <a:t>extends</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TestCase</a:t>
            </a:r>
            <a:r>
              <a:rPr lang="en-US" sz="1600" b="1" dirty="0">
                <a:solidFill>
                  <a:schemeClr val="tx1"/>
                </a:solidFill>
                <a:latin typeface="Courier New"/>
                <a:cs typeface="Courier New"/>
              </a:rPr>
              <a:t> {</a:t>
            </a:r>
          </a:p>
          <a:p>
            <a:r>
              <a:rPr lang="en-US" sz="1600" b="1" dirty="0">
                <a:solidFill>
                  <a:srgbClr val="660066"/>
                </a:solidFill>
                <a:latin typeface="Courier New"/>
                <a:cs typeface="Courier New"/>
              </a:rPr>
              <a:t>  public function </a:t>
            </a:r>
            <a:r>
              <a:rPr lang="en-US" sz="1600" b="1" dirty="0" err="1">
                <a:solidFill>
                  <a:srgbClr val="000000"/>
                </a:solidFill>
                <a:latin typeface="Courier New"/>
                <a:cs typeface="Courier New"/>
              </a:rPr>
              <a:t>testRegExpSuccess</a:t>
            </a:r>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    $this-&gt;</a:t>
            </a:r>
            <a:r>
              <a:rPr lang="en-US" sz="1600" b="1" dirty="0" err="1">
                <a:solidFill>
                  <a:srgbClr val="000000"/>
                </a:solidFill>
                <a:latin typeface="Courier New"/>
                <a:cs typeface="Courier New"/>
              </a:rPr>
              <a:t>assertRegExp</a:t>
            </a:r>
            <a:r>
              <a:rPr lang="en-US" sz="1600" b="1" dirty="0">
                <a:solidFill>
                  <a:srgbClr val="000000"/>
                </a:solidFill>
                <a:latin typeface="Courier New"/>
                <a:cs typeface="Courier New"/>
              </a:rPr>
              <a:t>(</a:t>
            </a:r>
            <a:r>
              <a:rPr lang="en-US" sz="1600" b="1" dirty="0">
                <a:solidFill>
                  <a:srgbClr val="479B8F"/>
                </a:solidFill>
                <a:latin typeface="Courier New"/>
                <a:cs typeface="Courier New"/>
              </a:rPr>
              <a:t>'/hello/'</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'hello world'</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a:solidFill>
                  <a:srgbClr val="008000"/>
                </a:solidFill>
                <a:latin typeface="Courier New"/>
                <a:cs typeface="Courier New"/>
              </a:rPr>
              <a:t>// True</a:t>
            </a: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a:t>
            </a:r>
          </a:p>
          <a:p>
            <a:endParaRPr lang="en-US" sz="1600" b="1" dirty="0">
              <a:solidFill>
                <a:srgbClr val="000000"/>
              </a:solidFill>
              <a:latin typeface="Courier New"/>
              <a:cs typeface="Courier New"/>
            </a:endParaRPr>
          </a:p>
          <a:p>
            <a:r>
              <a:rPr lang="en-US" sz="1600" b="1" dirty="0">
                <a:solidFill>
                  <a:srgbClr val="660066"/>
                </a:solidFill>
                <a:latin typeface="Courier New"/>
                <a:cs typeface="Courier New"/>
              </a:rPr>
              <a:t>  public function </a:t>
            </a:r>
            <a:r>
              <a:rPr lang="en-US" sz="1600" b="1" dirty="0" err="1">
                <a:solidFill>
                  <a:srgbClr val="000000"/>
                </a:solidFill>
                <a:latin typeface="Courier New"/>
                <a:cs typeface="Courier New"/>
              </a:rPr>
              <a:t>testRegExpFail</a:t>
            </a:r>
            <a:r>
              <a:rPr lang="en-US" sz="1600" b="1" dirty="0">
                <a:solidFill>
                  <a:srgbClr val="000000"/>
                </a:solidFill>
                <a:latin typeface="Courier New"/>
                <a:cs typeface="Courier New"/>
              </a:rPr>
              <a:t>() </a:t>
            </a:r>
          </a:p>
          <a:p>
            <a:r>
              <a:rPr lang="en-US" sz="1600" b="1" dirty="0">
                <a:solidFill>
                  <a:srgbClr val="000000"/>
                </a:solidFill>
                <a:latin typeface="Courier New"/>
                <a:cs typeface="Courier New"/>
              </a:rPr>
              <a:t>  {</a:t>
            </a: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$this-&gt;</a:t>
            </a:r>
            <a:r>
              <a:rPr lang="en-US" sz="1600" b="1" dirty="0" err="1">
                <a:solidFill>
                  <a:srgbClr val="000000"/>
                </a:solidFill>
                <a:latin typeface="Courier New"/>
                <a:cs typeface="Courier New"/>
              </a:rPr>
              <a:t>assertRegExp</a:t>
            </a:r>
            <a:r>
              <a:rPr lang="en-US" sz="1600" b="1" dirty="0">
                <a:solidFill>
                  <a:srgbClr val="000000"/>
                </a:solidFill>
                <a:latin typeface="Courier New"/>
                <a:cs typeface="Courier New"/>
              </a:rPr>
              <a:t>(</a:t>
            </a:r>
            <a:r>
              <a:rPr lang="en-US" sz="1600" b="1" dirty="0">
                <a:solidFill>
                  <a:srgbClr val="479B8F"/>
                </a:solidFill>
                <a:latin typeface="Courier New"/>
                <a:cs typeface="Courier New"/>
              </a:rPr>
              <a:t>'/hello/'</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a:solidFill>
                  <a:srgbClr val="479B8F"/>
                </a:solidFill>
                <a:latin typeface="Courier New"/>
                <a:cs typeface="Courier New"/>
              </a:rPr>
              <a:t>'world'</a:t>
            </a:r>
            <a:r>
              <a:rPr lang="en-US" sz="1600" b="1" dirty="0">
                <a:solidFill>
                  <a:srgbClr val="000000"/>
                </a:solidFill>
                <a:latin typeface="Courier New"/>
                <a:cs typeface="Courier New"/>
              </a:rPr>
              <a:t>);</a:t>
            </a:r>
            <a:r>
              <a:rPr lang="en-US" sz="1600" b="1" dirty="0">
                <a:solidFill>
                  <a:srgbClr val="660066"/>
                </a:solidFill>
                <a:latin typeface="Courier New"/>
                <a:cs typeface="Courier New"/>
              </a:rPr>
              <a:t> 	</a:t>
            </a:r>
            <a:r>
              <a:rPr lang="en-US" sz="1600" b="1" dirty="0">
                <a:solidFill>
                  <a:srgbClr val="008000"/>
                </a:solidFill>
                <a:latin typeface="Courier New"/>
                <a:cs typeface="Courier New"/>
              </a:rPr>
              <a:t>// False</a:t>
            </a:r>
          </a:p>
          <a:p>
            <a:r>
              <a:rPr lang="en-US" sz="1600" b="1" dirty="0">
                <a:solidFill>
                  <a:srgbClr val="660066"/>
                </a:solidFill>
                <a:latin typeface="Courier New"/>
                <a:cs typeface="Courier New"/>
              </a:rPr>
              <a:t>  </a:t>
            </a:r>
            <a:r>
              <a:rPr lang="en-US" sz="1600" b="1" dirty="0">
                <a:solidFill>
                  <a:srgbClr val="000000"/>
                </a:solidFill>
                <a:latin typeface="Courier New"/>
                <a:cs typeface="Courier New"/>
              </a:rPr>
              <a:t>}</a:t>
            </a:r>
          </a:p>
          <a:p>
            <a:r>
              <a:rPr lang="en-US" sz="1600" b="1" dirty="0">
                <a:solidFill>
                  <a:srgbClr val="000000"/>
                </a:solidFill>
                <a:latin typeface="Courier New"/>
                <a:cs typeface="Courier New"/>
              </a:rPr>
              <a:t>}</a:t>
            </a:r>
          </a:p>
        </p:txBody>
      </p:sp>
      <p:sp>
        <p:nvSpPr>
          <p:cNvPr id="10" name="Rectangle à coins arrondis 5">
            <a:extLst>
              <a:ext uri="{FF2B5EF4-FFF2-40B4-BE49-F238E27FC236}">
                <a16:creationId xmlns:a16="http://schemas.microsoft.com/office/drawing/2014/main" id="{9AD47040-564B-CF4E-A63A-3199457C399F}"/>
              </a:ext>
            </a:extLst>
          </p:cNvPr>
          <p:cNvSpPr/>
          <p:nvPr/>
        </p:nvSpPr>
        <p:spPr>
          <a:xfrm>
            <a:off x="1850051" y="5261028"/>
            <a:ext cx="8785225" cy="1152128"/>
          </a:xfrm>
          <a:prstGeom prst="roundRect">
            <a:avLst>
              <a:gd name="adj" fmla="val 9260"/>
            </a:avLst>
          </a:prstGeom>
        </p:spPr>
        <p:style>
          <a:lnRef idx="2">
            <a:schemeClr val="dk1"/>
          </a:lnRef>
          <a:fillRef idx="1">
            <a:schemeClr val="lt1"/>
          </a:fillRef>
          <a:effectRef idx="0">
            <a:schemeClr val="dk1"/>
          </a:effectRef>
          <a:fontRef idx="minor">
            <a:schemeClr val="dk1"/>
          </a:fontRef>
        </p:style>
        <p:txBody>
          <a:bodyPr anchor="ctr"/>
          <a:lstStyle/>
          <a:p>
            <a:r>
              <a:rPr lang="en-US" sz="2000" b="1" dirty="0">
                <a:solidFill>
                  <a:srgbClr val="00B050"/>
                </a:solidFill>
                <a:latin typeface="Courier New"/>
                <a:cs typeface="Courier New"/>
              </a:rPr>
              <a:t>.</a:t>
            </a:r>
            <a:r>
              <a:rPr lang="en-US" sz="1600" b="1" dirty="0">
                <a:solidFill>
                  <a:srgbClr val="FF0000"/>
                </a:solidFill>
                <a:latin typeface="Courier New"/>
                <a:cs typeface="Courier New"/>
              </a:rPr>
              <a:t>F</a:t>
            </a:r>
          </a:p>
          <a:p>
            <a:r>
              <a:rPr lang="en-US" sz="1600" b="1" dirty="0">
                <a:solidFill>
                  <a:srgbClr val="000000"/>
                </a:solidFill>
                <a:latin typeface="Courier New"/>
                <a:cs typeface="Courier New"/>
              </a:rPr>
              <a:t>There was 1 failure:</a:t>
            </a:r>
          </a:p>
          <a:p>
            <a:r>
              <a:rPr lang="en-US" sz="1600" b="1" dirty="0">
                <a:solidFill>
                  <a:srgbClr val="000000"/>
                </a:solidFill>
                <a:latin typeface="Courier New"/>
                <a:cs typeface="Courier New"/>
              </a:rPr>
              <a:t>1) </a:t>
            </a:r>
            <a:r>
              <a:rPr lang="en-US" sz="1600" b="1" dirty="0" err="1">
                <a:solidFill>
                  <a:srgbClr val="000000"/>
                </a:solidFill>
                <a:latin typeface="Courier New"/>
                <a:cs typeface="Courier New"/>
              </a:rPr>
              <a:t>SimpleTest</a:t>
            </a:r>
            <a:r>
              <a:rPr lang="en-US" sz="1600" b="1" dirty="0">
                <a:solidFill>
                  <a:srgbClr val="000000"/>
                </a:solidFill>
                <a:latin typeface="Courier New"/>
                <a:cs typeface="Courier New"/>
              </a:rPr>
              <a:t>::</a:t>
            </a:r>
            <a:r>
              <a:rPr lang="en-US" sz="1600" b="1" dirty="0" err="1">
                <a:solidFill>
                  <a:srgbClr val="000000"/>
                </a:solidFill>
                <a:latin typeface="Courier New"/>
                <a:cs typeface="Courier New"/>
              </a:rPr>
              <a:t>testRegExpFail</a:t>
            </a:r>
            <a:endParaRPr lang="en-US" sz="1600" b="1" dirty="0">
              <a:solidFill>
                <a:srgbClr val="000000"/>
              </a:solidFill>
              <a:latin typeface="Courier New"/>
              <a:cs typeface="Courier New"/>
            </a:endParaRPr>
          </a:p>
          <a:p>
            <a:r>
              <a:rPr lang="en-US" sz="1600" b="1" dirty="0">
                <a:solidFill>
                  <a:srgbClr val="000000"/>
                </a:solidFill>
                <a:latin typeface="Courier New"/>
                <a:cs typeface="Courier New"/>
              </a:rPr>
              <a:t>Failed asserting that 'world' matches PCRE pattern "/hello/".</a:t>
            </a:r>
          </a:p>
        </p:txBody>
      </p:sp>
    </p:spTree>
    <p:extLst>
      <p:ext uri="{BB962C8B-B14F-4D97-AF65-F5344CB8AC3E}">
        <p14:creationId xmlns:p14="http://schemas.microsoft.com/office/powerpoint/2010/main" val="1470430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err="1">
                <a:solidFill>
                  <a:schemeClr val="tx1">
                    <a:lumMod val="75000"/>
                    <a:lumOff val="25000"/>
                  </a:schemeClr>
                </a:solidFill>
              </a:rPr>
              <a:t>PHPUnit</a:t>
            </a:r>
            <a:r>
              <a:rPr lang="fr-FR" sz="3200" dirty="0">
                <a:solidFill>
                  <a:schemeClr val="tx1">
                    <a:lumMod val="75000"/>
                    <a:lumOff val="25000"/>
                  </a:schemeClr>
                </a:solidFill>
              </a:rPr>
              <a:t> – Global Test</a:t>
            </a:r>
          </a:p>
        </p:txBody>
      </p:sp>
      <p:sp>
        <p:nvSpPr>
          <p:cNvPr id="11" name="Rectangle : avec coins arrondis en diagonale 10">
            <a:extLst>
              <a:ext uri="{FF2B5EF4-FFF2-40B4-BE49-F238E27FC236}">
                <a16:creationId xmlns:a16="http://schemas.microsoft.com/office/drawing/2014/main" id="{67228F41-19C6-434E-83F4-5546EA53242A}"/>
              </a:ext>
            </a:extLst>
          </p:cNvPr>
          <p:cNvSpPr/>
          <p:nvPr/>
        </p:nvSpPr>
        <p:spPr>
          <a:xfrm>
            <a:off x="3886938" y="2256045"/>
            <a:ext cx="5920253" cy="1796236"/>
          </a:xfrm>
          <a:prstGeom prst="round2DiagRect">
            <a:avLst/>
          </a:prstGeom>
          <a:solidFill>
            <a:schemeClr val="bg1"/>
          </a:solidFill>
          <a:ln w="57150">
            <a:solidFill>
              <a:srgbClr val="F69F0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dirty="0">
                <a:solidFill>
                  <a:schemeClr val="tx1">
                    <a:lumMod val="75000"/>
                    <a:lumOff val="25000"/>
                  </a:schemeClr>
                </a:solidFill>
              </a:rPr>
              <a:t>$&gt; </a:t>
            </a:r>
            <a:r>
              <a:rPr lang="fr-FR" sz="1600" dirty="0">
                <a:solidFill>
                  <a:srgbClr val="00B0F0"/>
                </a:solidFill>
              </a:rPr>
              <a:t>./</a:t>
            </a:r>
            <a:r>
              <a:rPr lang="fr-FR" sz="1600" dirty="0" err="1">
                <a:solidFill>
                  <a:srgbClr val="00B0F0"/>
                </a:solidFill>
              </a:rPr>
              <a:t>vendor</a:t>
            </a:r>
            <a:r>
              <a:rPr lang="fr-FR" sz="1600" dirty="0">
                <a:solidFill>
                  <a:srgbClr val="00B0F0"/>
                </a:solidFill>
              </a:rPr>
              <a:t>/bin/</a:t>
            </a:r>
            <a:r>
              <a:rPr lang="fr-FR" sz="1600" dirty="0" err="1">
                <a:solidFill>
                  <a:srgbClr val="00B0F0"/>
                </a:solidFill>
              </a:rPr>
              <a:t>phpunit</a:t>
            </a:r>
            <a:r>
              <a:rPr lang="fr-FR" sz="1600" dirty="0">
                <a:solidFill>
                  <a:srgbClr val="00B0F0"/>
                </a:solidFill>
              </a:rPr>
              <a:t> </a:t>
            </a:r>
            <a:r>
              <a:rPr lang="fr-FR" sz="1600" dirty="0">
                <a:solidFill>
                  <a:srgbClr val="00B050"/>
                </a:solidFill>
              </a:rPr>
              <a:t>tests/</a:t>
            </a:r>
          </a:p>
          <a:p>
            <a:endParaRPr lang="fr-FR" sz="1350" dirty="0">
              <a:solidFill>
                <a:schemeClr val="tx1">
                  <a:lumMod val="75000"/>
                  <a:lumOff val="25000"/>
                </a:schemeClr>
              </a:solidFill>
            </a:endParaRPr>
          </a:p>
          <a:p>
            <a:r>
              <a:rPr lang="fr-FR" sz="1400" dirty="0">
                <a:solidFill>
                  <a:schemeClr val="tx1">
                    <a:lumMod val="75000"/>
                    <a:lumOff val="25000"/>
                  </a:schemeClr>
                </a:solidFill>
              </a:rPr>
              <a:t>.....                                                               5 / 5 (100%)</a:t>
            </a:r>
          </a:p>
          <a:p>
            <a:endParaRPr lang="fr-FR" sz="1400" dirty="0">
              <a:solidFill>
                <a:schemeClr val="tx1">
                  <a:lumMod val="75000"/>
                  <a:lumOff val="25000"/>
                </a:schemeClr>
              </a:solidFill>
            </a:endParaRPr>
          </a:p>
          <a:p>
            <a:r>
              <a:rPr lang="fr-FR" sz="1400" dirty="0">
                <a:solidFill>
                  <a:schemeClr val="tx1">
                    <a:lumMod val="75000"/>
                    <a:lumOff val="25000"/>
                  </a:schemeClr>
                </a:solidFill>
              </a:rPr>
              <a:t>Time: 20 ms, Memory: 4.00MB</a:t>
            </a:r>
            <a:br>
              <a:rPr lang="fr-FR" sz="1400" dirty="0">
                <a:solidFill>
                  <a:schemeClr val="tx1">
                    <a:lumMod val="75000"/>
                    <a:lumOff val="25000"/>
                  </a:schemeClr>
                </a:solidFill>
              </a:rPr>
            </a:br>
            <a:endParaRPr lang="fr-FR" sz="1400" dirty="0">
              <a:solidFill>
                <a:schemeClr val="tx1">
                  <a:lumMod val="75000"/>
                  <a:lumOff val="25000"/>
                </a:schemeClr>
              </a:solidFill>
            </a:endParaRPr>
          </a:p>
          <a:p>
            <a:r>
              <a:rPr lang="fr-FR" sz="1400" dirty="0">
                <a:solidFill>
                  <a:schemeClr val="tx1">
                    <a:lumMod val="75000"/>
                    <a:lumOff val="25000"/>
                  </a:schemeClr>
                </a:solidFill>
              </a:rPr>
              <a:t>OK (5 tests, 11 assertions)</a:t>
            </a:r>
          </a:p>
        </p:txBody>
      </p:sp>
      <p:sp>
        <p:nvSpPr>
          <p:cNvPr id="12" name="Rectangle : avec coins arrondis en diagonale 11">
            <a:extLst>
              <a:ext uri="{FF2B5EF4-FFF2-40B4-BE49-F238E27FC236}">
                <a16:creationId xmlns:a16="http://schemas.microsoft.com/office/drawing/2014/main" id="{2573F865-D5E2-8341-A72C-148080FE2756}"/>
              </a:ext>
            </a:extLst>
          </p:cNvPr>
          <p:cNvSpPr/>
          <p:nvPr/>
        </p:nvSpPr>
        <p:spPr>
          <a:xfrm>
            <a:off x="1314155" y="1489680"/>
            <a:ext cx="5920253" cy="374571"/>
          </a:xfrm>
          <a:prstGeom prst="round2DiagRect">
            <a:avLst/>
          </a:prstGeom>
          <a:solidFill>
            <a:schemeClr val="bg1"/>
          </a:solidFill>
          <a:ln w="57150">
            <a:solidFill>
              <a:srgbClr val="F69F0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dirty="0">
                <a:solidFill>
                  <a:schemeClr val="tx1">
                    <a:lumMod val="75000"/>
                    <a:lumOff val="25000"/>
                  </a:schemeClr>
                </a:solidFill>
              </a:rPr>
              <a:t>$&gt; </a:t>
            </a:r>
            <a:r>
              <a:rPr lang="fr-FR" sz="1600" dirty="0">
                <a:solidFill>
                  <a:srgbClr val="00B0F0"/>
                </a:solidFill>
              </a:rPr>
              <a:t>./</a:t>
            </a:r>
            <a:r>
              <a:rPr lang="fr-FR" sz="1600" dirty="0" err="1">
                <a:solidFill>
                  <a:srgbClr val="00B0F0"/>
                </a:solidFill>
              </a:rPr>
              <a:t>vendor</a:t>
            </a:r>
            <a:r>
              <a:rPr lang="fr-FR" sz="1600" dirty="0">
                <a:solidFill>
                  <a:srgbClr val="00B0F0"/>
                </a:solidFill>
              </a:rPr>
              <a:t>/bin/</a:t>
            </a:r>
            <a:r>
              <a:rPr lang="fr-FR" sz="1600" dirty="0" err="1">
                <a:solidFill>
                  <a:srgbClr val="00B0F0"/>
                </a:solidFill>
              </a:rPr>
              <a:t>phpunit</a:t>
            </a:r>
            <a:r>
              <a:rPr lang="fr-FR" sz="1600" dirty="0">
                <a:solidFill>
                  <a:srgbClr val="00B0F0"/>
                </a:solidFill>
              </a:rPr>
              <a:t> </a:t>
            </a:r>
            <a:r>
              <a:rPr lang="fr-FR" sz="1600" dirty="0">
                <a:solidFill>
                  <a:srgbClr val="00B050"/>
                </a:solidFill>
              </a:rPr>
              <a:t>DIRECTORY_PATH</a:t>
            </a:r>
          </a:p>
        </p:txBody>
      </p:sp>
      <p:sp>
        <p:nvSpPr>
          <p:cNvPr id="13" name="ZoneTexte 12">
            <a:extLst>
              <a:ext uri="{FF2B5EF4-FFF2-40B4-BE49-F238E27FC236}">
                <a16:creationId xmlns:a16="http://schemas.microsoft.com/office/drawing/2014/main" id="{42A5E2A4-C303-5247-937A-520FA6D40E0B}"/>
              </a:ext>
            </a:extLst>
          </p:cNvPr>
          <p:cNvSpPr txBox="1"/>
          <p:nvPr/>
        </p:nvSpPr>
        <p:spPr>
          <a:xfrm>
            <a:off x="1314155" y="1183078"/>
            <a:ext cx="7987315" cy="369332"/>
          </a:xfrm>
          <a:prstGeom prst="rect">
            <a:avLst/>
          </a:prstGeom>
          <a:noFill/>
        </p:spPr>
        <p:txBody>
          <a:bodyPr wrap="none" rtlCol="0">
            <a:spAutoFit/>
          </a:bodyPr>
          <a:lstStyle/>
          <a:p>
            <a:r>
              <a:rPr lang="fr-FR" dirty="0"/>
              <a:t>Commande d’exécution de tout fichiers (d’un dossier) finissant par « …</a:t>
            </a:r>
            <a:r>
              <a:rPr lang="fr-FR" dirty="0" err="1"/>
              <a:t>Test.php</a:t>
            </a:r>
            <a:r>
              <a:rPr lang="fr-FR" dirty="0"/>
              <a:t> »</a:t>
            </a:r>
          </a:p>
        </p:txBody>
      </p:sp>
      <p:pic>
        <p:nvPicPr>
          <p:cNvPr id="3" name="Image 2">
            <a:extLst>
              <a:ext uri="{FF2B5EF4-FFF2-40B4-BE49-F238E27FC236}">
                <a16:creationId xmlns:a16="http://schemas.microsoft.com/office/drawing/2014/main" id="{C3BA773D-7641-E048-815B-DEB05BD1225A}"/>
              </a:ext>
            </a:extLst>
          </p:cNvPr>
          <p:cNvPicPr>
            <a:picLocks noChangeAspect="1"/>
          </p:cNvPicPr>
          <p:nvPr/>
        </p:nvPicPr>
        <p:blipFill>
          <a:blip r:embed="rId2"/>
          <a:stretch>
            <a:fillRect/>
          </a:stretch>
        </p:blipFill>
        <p:spPr>
          <a:xfrm>
            <a:off x="1614359" y="2568224"/>
            <a:ext cx="1860923" cy="1152000"/>
          </a:xfrm>
          <a:prstGeom prst="rect">
            <a:avLst/>
          </a:prstGeom>
        </p:spPr>
      </p:pic>
    </p:spTree>
    <p:extLst>
      <p:ext uri="{BB962C8B-B14F-4D97-AF65-F5344CB8AC3E}">
        <p14:creationId xmlns:p14="http://schemas.microsoft.com/office/powerpoint/2010/main" val="126976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err="1">
                <a:solidFill>
                  <a:schemeClr val="tx1">
                    <a:lumMod val="75000"/>
                    <a:lumOff val="25000"/>
                  </a:schemeClr>
                </a:solidFill>
              </a:rPr>
              <a:t>PHPUnit</a:t>
            </a:r>
            <a:r>
              <a:rPr lang="fr-FR" sz="3200" dirty="0">
                <a:solidFill>
                  <a:schemeClr val="tx1">
                    <a:lumMod val="75000"/>
                    <a:lumOff val="25000"/>
                  </a:schemeClr>
                </a:solidFill>
              </a:rPr>
              <a:t> – </a:t>
            </a:r>
            <a:r>
              <a:rPr lang="fr-FR" sz="3200" dirty="0" err="1">
                <a:solidFill>
                  <a:schemeClr val="tx1">
                    <a:lumMod val="75000"/>
                    <a:lumOff val="25000"/>
                  </a:schemeClr>
                </a:solidFill>
              </a:rPr>
              <a:t>Color</a:t>
            </a:r>
            <a:endParaRPr lang="fr-FR" sz="3200" dirty="0">
              <a:solidFill>
                <a:schemeClr val="tx1">
                  <a:lumMod val="75000"/>
                  <a:lumOff val="25000"/>
                </a:schemeClr>
              </a:solidFill>
            </a:endParaRPr>
          </a:p>
        </p:txBody>
      </p:sp>
      <p:sp>
        <p:nvSpPr>
          <p:cNvPr id="12" name="Rectangle : avec coins arrondis en diagonale 11">
            <a:extLst>
              <a:ext uri="{FF2B5EF4-FFF2-40B4-BE49-F238E27FC236}">
                <a16:creationId xmlns:a16="http://schemas.microsoft.com/office/drawing/2014/main" id="{2573F865-D5E2-8341-A72C-148080FE2756}"/>
              </a:ext>
            </a:extLst>
          </p:cNvPr>
          <p:cNvSpPr/>
          <p:nvPr/>
        </p:nvSpPr>
        <p:spPr>
          <a:xfrm>
            <a:off x="1314155" y="1489680"/>
            <a:ext cx="5920253" cy="374571"/>
          </a:xfrm>
          <a:prstGeom prst="round2DiagRect">
            <a:avLst/>
          </a:prstGeom>
          <a:solidFill>
            <a:schemeClr val="bg1"/>
          </a:solidFill>
          <a:ln w="57150">
            <a:solidFill>
              <a:srgbClr val="F69F0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dirty="0">
                <a:solidFill>
                  <a:schemeClr val="tx1">
                    <a:lumMod val="75000"/>
                    <a:lumOff val="25000"/>
                  </a:schemeClr>
                </a:solidFill>
              </a:rPr>
              <a:t>$</a:t>
            </a:r>
            <a:r>
              <a:rPr lang="fr-FR" sz="1600" dirty="0">
                <a:solidFill>
                  <a:schemeClr val="tx1">
                    <a:lumMod val="75000"/>
                    <a:lumOff val="25000"/>
                  </a:schemeClr>
                </a:solidFill>
                <a:latin typeface="Arial" panose="020B0604020202020204" pitchFamily="34" charset="0"/>
                <a:cs typeface="Arial" panose="020B0604020202020204" pitchFamily="34" charset="0"/>
              </a:rPr>
              <a:t>&gt; </a:t>
            </a:r>
            <a:r>
              <a:rPr lang="fr-FR" sz="1600" dirty="0">
                <a:solidFill>
                  <a:srgbClr val="00B0F0"/>
                </a:solidFill>
                <a:latin typeface="Arial" panose="020B0604020202020204" pitchFamily="34" charset="0"/>
                <a:cs typeface="Arial" panose="020B0604020202020204" pitchFamily="34" charset="0"/>
              </a:rPr>
              <a:t>./</a:t>
            </a:r>
            <a:r>
              <a:rPr lang="fr-FR" sz="1600" dirty="0" err="1">
                <a:solidFill>
                  <a:srgbClr val="00B0F0"/>
                </a:solidFill>
                <a:latin typeface="Arial" panose="020B0604020202020204" pitchFamily="34" charset="0"/>
                <a:cs typeface="Arial" panose="020B0604020202020204" pitchFamily="34" charset="0"/>
              </a:rPr>
              <a:t>vendor</a:t>
            </a:r>
            <a:r>
              <a:rPr lang="fr-FR" sz="1600" dirty="0">
                <a:solidFill>
                  <a:srgbClr val="00B0F0"/>
                </a:solidFill>
                <a:latin typeface="Arial" panose="020B0604020202020204" pitchFamily="34" charset="0"/>
                <a:cs typeface="Arial" panose="020B0604020202020204" pitchFamily="34" charset="0"/>
              </a:rPr>
              <a:t>/bin/</a:t>
            </a:r>
            <a:r>
              <a:rPr lang="fr-FR" sz="1600" dirty="0" err="1">
                <a:solidFill>
                  <a:srgbClr val="00B0F0"/>
                </a:solidFill>
                <a:latin typeface="Arial" panose="020B0604020202020204" pitchFamily="34" charset="0"/>
                <a:cs typeface="Arial" panose="020B0604020202020204" pitchFamily="34" charset="0"/>
              </a:rPr>
              <a:t>phpunit</a:t>
            </a:r>
            <a:r>
              <a:rPr lang="fr-FR" sz="1600" dirty="0">
                <a:solidFill>
                  <a:srgbClr val="00B0F0"/>
                </a:solidFill>
                <a:latin typeface="Arial" panose="020B0604020202020204" pitchFamily="34" charset="0"/>
                <a:cs typeface="Arial" panose="020B0604020202020204" pitchFamily="34" charset="0"/>
              </a:rPr>
              <a:t> </a:t>
            </a:r>
            <a:r>
              <a:rPr lang="fr-FR" sz="1600" dirty="0">
                <a:solidFill>
                  <a:srgbClr val="00B050"/>
                </a:solidFill>
                <a:latin typeface="Arial" panose="020B0604020202020204" pitchFamily="34" charset="0"/>
                <a:cs typeface="Arial" panose="020B0604020202020204" pitchFamily="34" charset="0"/>
              </a:rPr>
              <a:t>tests/ </a:t>
            </a:r>
            <a:r>
              <a:rPr lang="fr-FR" sz="1600" b="1" dirty="0">
                <a:solidFill>
                  <a:srgbClr val="00B0F0"/>
                </a:solidFill>
                <a:latin typeface="Arial" panose="020B0604020202020204" pitchFamily="34" charset="0"/>
                <a:cs typeface="Arial" panose="020B0604020202020204" pitchFamily="34" charset="0"/>
              </a:rPr>
              <a:t>--</a:t>
            </a:r>
            <a:r>
              <a:rPr lang="fr-FR" sz="1600" b="1" dirty="0" err="1">
                <a:solidFill>
                  <a:srgbClr val="00B0F0"/>
                </a:solidFill>
                <a:latin typeface="Arial" panose="020B0604020202020204" pitchFamily="34" charset="0"/>
                <a:cs typeface="Arial" panose="020B0604020202020204" pitchFamily="34" charset="0"/>
              </a:rPr>
              <a:t>color</a:t>
            </a:r>
            <a:endParaRPr lang="fr-FR" sz="1600" b="1" dirty="0">
              <a:solidFill>
                <a:srgbClr val="00B0F0"/>
              </a:solidFill>
              <a:latin typeface="Arial" panose="020B06040202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C3BA773D-7641-E048-815B-DEB05BD1225A}"/>
              </a:ext>
            </a:extLst>
          </p:cNvPr>
          <p:cNvPicPr>
            <a:picLocks noChangeAspect="1"/>
          </p:cNvPicPr>
          <p:nvPr/>
        </p:nvPicPr>
        <p:blipFill>
          <a:blip r:embed="rId2"/>
          <a:stretch>
            <a:fillRect/>
          </a:stretch>
        </p:blipFill>
        <p:spPr>
          <a:xfrm>
            <a:off x="1614359" y="2866395"/>
            <a:ext cx="1860923" cy="1152000"/>
          </a:xfrm>
          <a:prstGeom prst="rect">
            <a:avLst/>
          </a:prstGeom>
        </p:spPr>
      </p:pic>
      <p:pic>
        <p:nvPicPr>
          <p:cNvPr id="4" name="Image 3">
            <a:extLst>
              <a:ext uri="{FF2B5EF4-FFF2-40B4-BE49-F238E27FC236}">
                <a16:creationId xmlns:a16="http://schemas.microsoft.com/office/drawing/2014/main" id="{BF69B8F6-A1CF-254B-ADAF-D3BD96C84718}"/>
              </a:ext>
            </a:extLst>
          </p:cNvPr>
          <p:cNvPicPr>
            <a:picLocks noChangeAspect="1"/>
          </p:cNvPicPr>
          <p:nvPr/>
        </p:nvPicPr>
        <p:blipFill>
          <a:blip r:embed="rId3"/>
          <a:stretch>
            <a:fillRect/>
          </a:stretch>
        </p:blipFill>
        <p:spPr>
          <a:xfrm>
            <a:off x="3939761" y="2222090"/>
            <a:ext cx="6311262" cy="2440609"/>
          </a:xfrm>
          <a:prstGeom prst="rect">
            <a:avLst/>
          </a:prstGeom>
        </p:spPr>
      </p:pic>
    </p:spTree>
    <p:extLst>
      <p:ext uri="{BB962C8B-B14F-4D97-AF65-F5344CB8AC3E}">
        <p14:creationId xmlns:p14="http://schemas.microsoft.com/office/powerpoint/2010/main" val="247444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92899A27-EAB9-4701-9E81-674798E317CB}"/>
              </a:ext>
            </a:extLst>
          </p:cNvPr>
          <p:cNvSpPr>
            <a:spLocks noGrp="1"/>
          </p:cNvSpPr>
          <p:nvPr>
            <p:ph type="title"/>
          </p:nvPr>
        </p:nvSpPr>
        <p:spPr>
          <a:xfrm>
            <a:off x="640081" y="791570"/>
            <a:ext cx="4018839" cy="5262390"/>
          </a:xfrm>
        </p:spPr>
        <p:txBody>
          <a:bodyPr anchor="ctr">
            <a:normAutofit/>
          </a:bodyPr>
          <a:lstStyle/>
          <a:p>
            <a:pPr algn="r"/>
            <a:r>
              <a:rPr lang="fr-FR" sz="5400">
                <a:solidFill>
                  <a:schemeClr val="bg2"/>
                </a:solidFill>
              </a:rPr>
              <a:t>Dans ce module</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79151920-99A9-45AB-8892-EA4044D6DA05}"/>
              </a:ext>
            </a:extLst>
          </p:cNvPr>
          <p:cNvSpPr>
            <a:spLocks noGrp="1"/>
          </p:cNvSpPr>
          <p:nvPr>
            <p:ph idx="1"/>
          </p:nvPr>
        </p:nvSpPr>
        <p:spPr>
          <a:xfrm>
            <a:off x="6176720" y="791570"/>
            <a:ext cx="4892308" cy="5262390"/>
          </a:xfrm>
        </p:spPr>
        <p:txBody>
          <a:bodyPr anchor="ctr">
            <a:normAutofit/>
          </a:bodyPr>
          <a:lstStyle/>
          <a:p>
            <a:pPr marL="285750" indent="-285750" defTabSz="914400">
              <a:spcAft>
                <a:spcPts val="200"/>
              </a:spcAft>
              <a:buSzPct val="75000"/>
              <a:buFont typeface="Wingdings" panose="05000000000000000000" pitchFamily="2" charset="2"/>
              <a:buChar char="q"/>
            </a:pPr>
            <a:r>
              <a:rPr lang="fr-FR" sz="1800" noProof="1">
                <a:solidFill>
                  <a:schemeClr val="tx1">
                    <a:lumMod val="75000"/>
                    <a:lumOff val="25000"/>
                  </a:schemeClr>
                </a:solidFill>
              </a:rPr>
              <a:t>Tester et vérifier : Entrée -&gt; Sortie</a:t>
            </a:r>
          </a:p>
          <a:p>
            <a:pPr marL="285750" indent="-285750" defTabSz="914400">
              <a:spcAft>
                <a:spcPts val="200"/>
              </a:spcAft>
              <a:buSzPct val="75000"/>
              <a:buFont typeface="Wingdings" panose="05000000000000000000" pitchFamily="2" charset="2"/>
              <a:buChar char="q"/>
            </a:pPr>
            <a:r>
              <a:rPr lang="fr-FR" sz="1800" noProof="1">
                <a:solidFill>
                  <a:schemeClr val="tx1">
                    <a:lumMod val="75000"/>
                    <a:lumOff val="25000"/>
                  </a:schemeClr>
                </a:solidFill>
              </a:rPr>
              <a:t>Tester unitairement</a:t>
            </a:r>
          </a:p>
          <a:p>
            <a:pPr marL="285750" indent="-285750" defTabSz="914400">
              <a:spcAft>
                <a:spcPts val="200"/>
              </a:spcAft>
              <a:buSzPct val="75000"/>
              <a:buFont typeface="Wingdings" panose="05000000000000000000" pitchFamily="2" charset="2"/>
              <a:buChar char="q"/>
            </a:pPr>
            <a:r>
              <a:rPr lang="fr-FR" sz="1800" noProof="1">
                <a:solidFill>
                  <a:schemeClr val="tx1">
                    <a:lumMod val="75000"/>
                    <a:lumOff val="25000"/>
                  </a:schemeClr>
                </a:solidFill>
              </a:rPr>
              <a:t>Quand faire des testes unitaires ?</a:t>
            </a:r>
          </a:p>
          <a:p>
            <a:pPr marL="285750" indent="-285750" defTabSz="914400">
              <a:spcAft>
                <a:spcPts val="200"/>
              </a:spcAft>
              <a:buSzPct val="75000"/>
              <a:buFont typeface="Wingdings" panose="05000000000000000000" pitchFamily="2" charset="2"/>
              <a:buChar char="q"/>
            </a:pPr>
            <a:r>
              <a:rPr lang="fr-FR" sz="1800" noProof="1">
                <a:solidFill>
                  <a:schemeClr val="tx1">
                    <a:lumMod val="75000"/>
                    <a:lumOff val="25000"/>
                  </a:schemeClr>
                </a:solidFill>
              </a:rPr>
              <a:t>PHPUnit - Présentation</a:t>
            </a:r>
          </a:p>
          <a:p>
            <a:pPr marL="285750" indent="-285750">
              <a:buSzPct val="75000"/>
              <a:buFont typeface="Wingdings" panose="05000000000000000000" pitchFamily="2" charset="2"/>
              <a:buChar char="q"/>
            </a:pPr>
            <a:r>
              <a:rPr lang="fr-FR" sz="1800" noProof="1">
                <a:solidFill>
                  <a:schemeClr val="tx1">
                    <a:lumMod val="75000"/>
                    <a:lumOff val="25000"/>
                  </a:schemeClr>
                </a:solidFill>
              </a:rPr>
              <a:t>PHPUnit - Exemple</a:t>
            </a:r>
          </a:p>
          <a:p>
            <a:pPr marL="285750" indent="-285750">
              <a:buSzPct val="75000"/>
              <a:buFont typeface="Wingdings" panose="05000000000000000000" pitchFamily="2" charset="2"/>
              <a:buChar char="q"/>
            </a:pPr>
            <a:r>
              <a:rPr lang="fr-FR" sz="1800" noProof="1">
                <a:solidFill>
                  <a:schemeClr val="tx1">
                    <a:lumMod val="75000"/>
                    <a:lumOff val="25000"/>
                  </a:schemeClr>
                </a:solidFill>
              </a:rPr>
              <a:t>Excercie</a:t>
            </a:r>
          </a:p>
          <a:p>
            <a:pPr marL="285750" indent="-285750">
              <a:buSzPct val="75000"/>
              <a:buFont typeface="Wingdings" panose="05000000000000000000" pitchFamily="2" charset="2"/>
              <a:buChar char="q"/>
            </a:pPr>
            <a:r>
              <a:rPr lang="fr-FR" sz="1800" noProof="1">
                <a:solidFill>
                  <a:schemeClr val="tx1">
                    <a:lumMod val="75000"/>
                    <a:lumOff val="25000"/>
                  </a:schemeClr>
                </a:solidFill>
              </a:rPr>
              <a:t>PHPUnit</a:t>
            </a:r>
          </a:p>
          <a:p>
            <a:pPr marL="816102" lvl="1" indent="-285750">
              <a:buSzPct val="75000"/>
              <a:buFont typeface="Wingdings" panose="05000000000000000000" pitchFamily="2" charset="2"/>
              <a:buChar char="q"/>
            </a:pPr>
            <a:r>
              <a:rPr lang="fr-FR" sz="1800" noProof="1">
                <a:solidFill>
                  <a:schemeClr val="tx1">
                    <a:lumMod val="75000"/>
                    <a:lumOff val="25000"/>
                  </a:schemeClr>
                </a:solidFill>
              </a:rPr>
              <a:t>Organisation des dossiers et testes</a:t>
            </a:r>
          </a:p>
          <a:p>
            <a:pPr marL="816102" lvl="1" indent="-285750">
              <a:buSzPct val="75000"/>
              <a:buFont typeface="Wingdings" panose="05000000000000000000" pitchFamily="2" charset="2"/>
              <a:buChar char="q"/>
            </a:pPr>
            <a:r>
              <a:rPr lang="fr-FR" sz="1800" noProof="1">
                <a:solidFill>
                  <a:schemeClr val="tx1">
                    <a:lumMod val="75000"/>
                    <a:lumOff val="25000"/>
                  </a:schemeClr>
                </a:solidFill>
              </a:rPr>
              <a:t>Les assertions</a:t>
            </a:r>
          </a:p>
          <a:p>
            <a:pPr marL="816102" lvl="1" indent="-285750">
              <a:buSzPct val="75000"/>
              <a:buFont typeface="Wingdings" panose="05000000000000000000" pitchFamily="2" charset="2"/>
              <a:buChar char="q"/>
            </a:pPr>
            <a:r>
              <a:rPr lang="fr-FR" sz="1800" noProof="1">
                <a:solidFill>
                  <a:schemeClr val="tx1">
                    <a:lumMod val="75000"/>
                    <a:lumOff val="25000"/>
                  </a:schemeClr>
                </a:solidFill>
              </a:rPr>
              <a:t>Options</a:t>
            </a:r>
          </a:p>
          <a:p>
            <a:pPr marL="816102" lvl="1" indent="-285750">
              <a:buSzPct val="75000"/>
              <a:buFont typeface="Wingdings" panose="05000000000000000000" pitchFamily="2" charset="2"/>
              <a:buChar char="q"/>
            </a:pPr>
            <a:r>
              <a:rPr lang="fr-FR" sz="1800" noProof="1">
                <a:solidFill>
                  <a:schemeClr val="tx1">
                    <a:lumMod val="75000"/>
                    <a:lumOff val="25000"/>
                  </a:schemeClr>
                </a:solidFill>
              </a:rPr>
              <a:t>Configurations avec phpunit.xml</a:t>
            </a:r>
          </a:p>
          <a:p>
            <a:pPr marL="285750" indent="-285750">
              <a:buSzPct val="75000"/>
              <a:buFont typeface="Wingdings" panose="05000000000000000000" pitchFamily="2" charset="2"/>
              <a:buChar char="q"/>
            </a:pPr>
            <a:r>
              <a:rPr lang="fr-FR" sz="1800" noProof="1">
                <a:solidFill>
                  <a:schemeClr val="tx1">
                    <a:lumMod val="75000"/>
                    <a:lumOff val="25000"/>
                  </a:schemeClr>
                </a:solidFill>
              </a:rPr>
              <a:t>Excercie</a:t>
            </a:r>
          </a:p>
        </p:txBody>
      </p:sp>
    </p:spTree>
    <p:extLst>
      <p:ext uri="{BB962C8B-B14F-4D97-AF65-F5344CB8AC3E}">
        <p14:creationId xmlns:p14="http://schemas.microsoft.com/office/powerpoint/2010/main" val="2676502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err="1">
                <a:solidFill>
                  <a:schemeClr val="tx1">
                    <a:lumMod val="75000"/>
                    <a:lumOff val="25000"/>
                  </a:schemeClr>
                </a:solidFill>
              </a:rPr>
              <a:t>PHPUnit</a:t>
            </a:r>
            <a:r>
              <a:rPr lang="fr-FR" sz="3200" dirty="0">
                <a:solidFill>
                  <a:schemeClr val="tx1">
                    <a:lumMod val="75000"/>
                    <a:lumOff val="25000"/>
                  </a:schemeClr>
                </a:solidFill>
              </a:rPr>
              <a:t> – Configuration avec </a:t>
            </a:r>
            <a:r>
              <a:rPr lang="fr-FR" sz="3200" dirty="0" err="1">
                <a:solidFill>
                  <a:schemeClr val="tx1">
                    <a:lumMod val="75000"/>
                    <a:lumOff val="25000"/>
                  </a:schemeClr>
                </a:solidFill>
              </a:rPr>
              <a:t>phpunit.xml</a:t>
            </a:r>
            <a:endParaRPr lang="fr-FR" sz="3200" dirty="0">
              <a:solidFill>
                <a:schemeClr val="tx1">
                  <a:lumMod val="75000"/>
                  <a:lumOff val="25000"/>
                </a:schemeClr>
              </a:solidFill>
            </a:endParaRPr>
          </a:p>
        </p:txBody>
      </p:sp>
      <p:sp>
        <p:nvSpPr>
          <p:cNvPr id="10" name="Rectangle : avec coins arrondis en diagonale 9">
            <a:extLst>
              <a:ext uri="{FF2B5EF4-FFF2-40B4-BE49-F238E27FC236}">
                <a16:creationId xmlns:a16="http://schemas.microsoft.com/office/drawing/2014/main" id="{85908817-6D5C-9048-9F47-200EE1AAE636}"/>
              </a:ext>
            </a:extLst>
          </p:cNvPr>
          <p:cNvSpPr/>
          <p:nvPr/>
        </p:nvSpPr>
        <p:spPr>
          <a:xfrm>
            <a:off x="1123822" y="1173966"/>
            <a:ext cx="10582904" cy="5278041"/>
          </a:xfrm>
          <a:prstGeom prst="round2DiagRect">
            <a:avLst/>
          </a:prstGeom>
          <a:solidFill>
            <a:schemeClr val="bg2">
              <a:lumMod val="1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i="1" noProof="1"/>
              <a:t>&lt;?</a:t>
            </a:r>
            <a:r>
              <a:rPr lang="fr-FR" sz="1600" noProof="1">
                <a:solidFill>
                  <a:srgbClr val="FF6400"/>
                </a:solidFill>
              </a:rPr>
              <a:t>xml version</a:t>
            </a:r>
            <a:r>
              <a:rPr lang="fr-FR" sz="1600" noProof="1">
                <a:solidFill>
                  <a:srgbClr val="61CE3C"/>
                </a:solidFill>
              </a:rPr>
              <a:t>="1.0" </a:t>
            </a:r>
            <a:r>
              <a:rPr lang="fr-FR" sz="1600" noProof="1">
                <a:solidFill>
                  <a:srgbClr val="FF6400"/>
                </a:solidFill>
              </a:rPr>
              <a:t>encoding</a:t>
            </a:r>
            <a:r>
              <a:rPr lang="fr-FR" sz="1600" noProof="1">
                <a:solidFill>
                  <a:srgbClr val="61CE3C"/>
                </a:solidFill>
              </a:rPr>
              <a:t>="UTF-8"</a:t>
            </a:r>
            <a:r>
              <a:rPr lang="fr-FR" sz="1600" i="1" noProof="1"/>
              <a:t>?&gt;</a:t>
            </a:r>
            <a:br>
              <a:rPr lang="fr-FR" sz="1600" i="1" noProof="1"/>
            </a:br>
            <a:r>
              <a:rPr lang="fr-FR" sz="1600" noProof="1"/>
              <a:t>&lt;</a:t>
            </a:r>
            <a:r>
              <a:rPr lang="fr-FR" sz="1600" noProof="1">
                <a:solidFill>
                  <a:srgbClr val="7F90AA"/>
                </a:solidFill>
              </a:rPr>
              <a:t>phpunit </a:t>
            </a:r>
            <a:r>
              <a:rPr lang="fr-FR" sz="1600" noProof="1">
                <a:solidFill>
                  <a:srgbClr val="FF6400"/>
                </a:solidFill>
              </a:rPr>
              <a:t>xmlns:</a:t>
            </a:r>
            <a:r>
              <a:rPr lang="fr-FR" sz="1600" noProof="1">
                <a:solidFill>
                  <a:srgbClr val="FF8533"/>
                </a:solidFill>
              </a:rPr>
              <a:t>xsi</a:t>
            </a:r>
            <a:r>
              <a:rPr lang="fr-FR" sz="1600" noProof="1">
                <a:solidFill>
                  <a:srgbClr val="61CE3C"/>
                </a:solidFill>
              </a:rPr>
              <a:t>="http://www.w3.org/2001/XMLSchema-instance"</a:t>
            </a:r>
            <a:br>
              <a:rPr lang="fr-FR" sz="1600" noProof="1">
                <a:solidFill>
                  <a:srgbClr val="61CE3C"/>
                </a:solidFill>
              </a:rPr>
            </a:br>
            <a:r>
              <a:rPr lang="fr-FR" sz="1600" noProof="1">
                <a:solidFill>
                  <a:srgbClr val="61CE3C"/>
                </a:solidFill>
              </a:rPr>
              <a:t>         </a:t>
            </a:r>
            <a:r>
              <a:rPr lang="fr-FR" sz="1600" noProof="1">
                <a:solidFill>
                  <a:srgbClr val="FF6400"/>
                </a:solidFill>
              </a:rPr>
              <a:t>bootstrap</a:t>
            </a:r>
            <a:r>
              <a:rPr lang="fr-FR" sz="1600" noProof="1">
                <a:solidFill>
                  <a:srgbClr val="61CE3C"/>
                </a:solidFill>
              </a:rPr>
              <a:t>="vendor/autoload.php"</a:t>
            </a:r>
            <a:br>
              <a:rPr lang="fr-FR" sz="1600" noProof="1">
                <a:solidFill>
                  <a:srgbClr val="61CE3C"/>
                </a:solidFill>
              </a:rPr>
            </a:br>
            <a:r>
              <a:rPr lang="fr-FR" sz="1600" noProof="1">
                <a:solidFill>
                  <a:srgbClr val="61CE3C"/>
                </a:solidFill>
              </a:rPr>
              <a:t>         </a:t>
            </a:r>
            <a:r>
              <a:rPr lang="fr-FR" sz="1600" noProof="1">
                <a:solidFill>
                  <a:srgbClr val="FF6400"/>
                </a:solidFill>
              </a:rPr>
              <a:t>stopOnError</a:t>
            </a:r>
            <a:r>
              <a:rPr lang="fr-FR" sz="1600" noProof="1">
                <a:solidFill>
                  <a:srgbClr val="61CE3C"/>
                </a:solidFill>
              </a:rPr>
              <a:t>="true"</a:t>
            </a:r>
            <a:br>
              <a:rPr lang="fr-FR" sz="1600" noProof="1">
                <a:solidFill>
                  <a:srgbClr val="61CE3C"/>
                </a:solidFill>
              </a:rPr>
            </a:br>
            <a:r>
              <a:rPr lang="fr-FR" sz="1600" noProof="1">
                <a:solidFill>
                  <a:srgbClr val="61CE3C"/>
                </a:solidFill>
              </a:rPr>
              <a:t>         </a:t>
            </a:r>
            <a:r>
              <a:rPr lang="fr-FR" sz="1600" noProof="1">
                <a:solidFill>
                  <a:srgbClr val="FF6400"/>
                </a:solidFill>
              </a:rPr>
              <a:t>stopOnFailure</a:t>
            </a:r>
            <a:r>
              <a:rPr lang="fr-FR" sz="1600" noProof="1">
                <a:solidFill>
                  <a:srgbClr val="61CE3C"/>
                </a:solidFill>
              </a:rPr>
              <a:t>="true"</a:t>
            </a:r>
            <a:br>
              <a:rPr lang="fr-FR" sz="1600" noProof="1">
                <a:solidFill>
                  <a:srgbClr val="61CE3C"/>
                </a:solidFill>
              </a:rPr>
            </a:br>
            <a:r>
              <a:rPr lang="fr-FR" sz="1600" noProof="1">
                <a:solidFill>
                  <a:srgbClr val="61CE3C"/>
                </a:solidFill>
              </a:rPr>
              <a:t>         </a:t>
            </a:r>
            <a:r>
              <a:rPr lang="fr-FR" sz="1600" noProof="1">
                <a:solidFill>
                  <a:srgbClr val="FF6400"/>
                </a:solidFill>
              </a:rPr>
              <a:t>colors</a:t>
            </a:r>
            <a:r>
              <a:rPr lang="fr-FR" sz="1600" noProof="1">
                <a:solidFill>
                  <a:srgbClr val="61CE3C"/>
                </a:solidFill>
              </a:rPr>
              <a:t>="true"</a:t>
            </a:r>
            <a:br>
              <a:rPr lang="fr-FR" sz="1600" noProof="1">
                <a:solidFill>
                  <a:srgbClr val="61CE3C"/>
                </a:solidFill>
              </a:rPr>
            </a:br>
            <a:r>
              <a:rPr lang="fr-FR" sz="1600" noProof="1"/>
              <a:t>&gt;</a:t>
            </a:r>
            <a:br>
              <a:rPr lang="fr-FR" sz="1600" noProof="1"/>
            </a:br>
            <a:r>
              <a:rPr lang="fr-FR" sz="1600" noProof="1"/>
              <a:t>    &lt;</a:t>
            </a:r>
            <a:r>
              <a:rPr lang="fr-FR" sz="1600" noProof="1">
                <a:solidFill>
                  <a:srgbClr val="7F90AA"/>
                </a:solidFill>
              </a:rPr>
              <a:t>php</a:t>
            </a:r>
            <a:r>
              <a:rPr lang="fr-FR" sz="1600" noProof="1"/>
              <a:t>&gt;</a:t>
            </a:r>
            <a:br>
              <a:rPr lang="fr-FR" sz="1600" noProof="1"/>
            </a:br>
            <a:r>
              <a:rPr lang="fr-FR" sz="1600" noProof="1"/>
              <a:t>        &lt;</a:t>
            </a:r>
            <a:r>
              <a:rPr lang="fr-FR" sz="1600" noProof="1">
                <a:solidFill>
                  <a:srgbClr val="7F90AA"/>
                </a:solidFill>
              </a:rPr>
              <a:t>server </a:t>
            </a:r>
            <a:r>
              <a:rPr lang="fr-FR" sz="1600" noProof="1">
                <a:solidFill>
                  <a:srgbClr val="FF6400"/>
                </a:solidFill>
              </a:rPr>
              <a:t>name</a:t>
            </a:r>
            <a:r>
              <a:rPr lang="fr-FR" sz="1600" noProof="1">
                <a:solidFill>
                  <a:srgbClr val="61CE3C"/>
                </a:solidFill>
              </a:rPr>
              <a:t>="APP_ENV" </a:t>
            </a:r>
            <a:r>
              <a:rPr lang="fr-FR" sz="1600" noProof="1">
                <a:solidFill>
                  <a:srgbClr val="FF6400"/>
                </a:solidFill>
              </a:rPr>
              <a:t>value</a:t>
            </a:r>
            <a:r>
              <a:rPr lang="fr-FR" sz="1600" noProof="1">
                <a:solidFill>
                  <a:srgbClr val="61CE3C"/>
                </a:solidFill>
              </a:rPr>
              <a:t>="testing"</a:t>
            </a:r>
            <a:r>
              <a:rPr lang="fr-FR" sz="1600" noProof="1"/>
              <a:t>/&gt;</a:t>
            </a:r>
            <a:br>
              <a:rPr lang="fr-FR" sz="1600" noProof="1"/>
            </a:br>
            <a:r>
              <a:rPr lang="fr-FR" sz="1600" noProof="1"/>
              <a:t>    &lt;/</a:t>
            </a:r>
            <a:r>
              <a:rPr lang="fr-FR" sz="1600" noProof="1">
                <a:solidFill>
                  <a:srgbClr val="7F90AA"/>
                </a:solidFill>
              </a:rPr>
              <a:t>php</a:t>
            </a:r>
            <a:r>
              <a:rPr lang="fr-FR" sz="1600" noProof="1"/>
              <a:t>&gt;</a:t>
            </a:r>
            <a:br>
              <a:rPr lang="fr-FR" sz="1600" noProof="1"/>
            </a:br>
            <a:br>
              <a:rPr lang="fr-FR" sz="1600" noProof="1"/>
            </a:br>
            <a:r>
              <a:rPr lang="fr-FR" sz="1600" noProof="1"/>
              <a:t>    &lt;</a:t>
            </a:r>
            <a:r>
              <a:rPr lang="fr-FR" sz="1600" noProof="1">
                <a:solidFill>
                  <a:srgbClr val="7F90AA"/>
                </a:solidFill>
              </a:rPr>
              <a:t>testsuites</a:t>
            </a:r>
            <a:r>
              <a:rPr lang="fr-FR" sz="1600" noProof="1"/>
              <a:t>&gt;</a:t>
            </a:r>
            <a:br>
              <a:rPr lang="fr-FR" sz="1600" noProof="1"/>
            </a:br>
            <a:r>
              <a:rPr lang="fr-FR" sz="1600" noProof="1"/>
              <a:t>        &lt;</a:t>
            </a:r>
            <a:r>
              <a:rPr lang="fr-FR" sz="1600" noProof="1">
                <a:solidFill>
                  <a:srgbClr val="7F90AA"/>
                </a:solidFill>
              </a:rPr>
              <a:t>testsuite </a:t>
            </a:r>
            <a:r>
              <a:rPr lang="fr-FR" sz="1600" noProof="1">
                <a:solidFill>
                  <a:srgbClr val="FF6400"/>
                </a:solidFill>
              </a:rPr>
              <a:t>name</a:t>
            </a:r>
            <a:r>
              <a:rPr lang="fr-FR" sz="1600" noProof="1">
                <a:solidFill>
                  <a:srgbClr val="61CE3C"/>
                </a:solidFill>
              </a:rPr>
              <a:t>="MySuperTest"</a:t>
            </a:r>
            <a:r>
              <a:rPr lang="fr-FR" sz="1600" noProof="1"/>
              <a:t>&gt;</a:t>
            </a:r>
            <a:br>
              <a:rPr lang="fr-FR" sz="1600" noProof="1"/>
            </a:br>
            <a:r>
              <a:rPr lang="fr-FR" sz="1600" noProof="1"/>
              <a:t>            &lt;</a:t>
            </a:r>
            <a:r>
              <a:rPr lang="fr-FR" sz="1600" noProof="1">
                <a:solidFill>
                  <a:srgbClr val="7F90AA"/>
                </a:solidFill>
              </a:rPr>
              <a:t>file</a:t>
            </a:r>
            <a:r>
              <a:rPr lang="fr-FR" sz="1600" noProof="1"/>
              <a:t>&gt;</a:t>
            </a:r>
            <a:r>
              <a:rPr lang="fr-FR" sz="1600" b="1" noProof="1"/>
              <a:t>tests/App/StartAppTest.php</a:t>
            </a:r>
            <a:r>
              <a:rPr lang="fr-FR" sz="1600" noProof="1"/>
              <a:t>&lt;/</a:t>
            </a:r>
            <a:r>
              <a:rPr lang="fr-FR" sz="1600" noProof="1">
                <a:solidFill>
                  <a:srgbClr val="7F90AA"/>
                </a:solidFill>
              </a:rPr>
              <a:t>file</a:t>
            </a:r>
            <a:r>
              <a:rPr lang="fr-FR" sz="1600" noProof="1"/>
              <a:t>&gt;</a:t>
            </a:r>
          </a:p>
          <a:p>
            <a:r>
              <a:rPr lang="fr-FR" sz="1600" noProof="1"/>
              <a:t>	   &lt;</a:t>
            </a:r>
            <a:r>
              <a:rPr lang="fr-FR" sz="1600" noProof="1">
                <a:solidFill>
                  <a:srgbClr val="7F90AA"/>
                </a:solidFill>
              </a:rPr>
              <a:t>directory</a:t>
            </a:r>
            <a:r>
              <a:rPr lang="fr-FR" sz="1600" noProof="1"/>
              <a:t>&gt;</a:t>
            </a:r>
            <a:r>
              <a:rPr lang="fr-FR" sz="1600" b="1" noProof="1"/>
              <a:t>tests/Unit</a:t>
            </a:r>
            <a:r>
              <a:rPr lang="fr-FR" sz="1600" noProof="1"/>
              <a:t>&lt;/</a:t>
            </a:r>
            <a:r>
              <a:rPr lang="fr-FR" sz="1600" noProof="1">
                <a:solidFill>
                  <a:srgbClr val="7F90AA"/>
                </a:solidFill>
              </a:rPr>
              <a:t>directory</a:t>
            </a:r>
            <a:r>
              <a:rPr lang="fr-FR" sz="1600" noProof="1"/>
              <a:t>&gt;</a:t>
            </a:r>
            <a:br>
              <a:rPr lang="fr-FR" sz="1600" noProof="1"/>
            </a:br>
            <a:r>
              <a:rPr lang="fr-FR" sz="1600" noProof="1"/>
              <a:t>            &lt;</a:t>
            </a:r>
            <a:r>
              <a:rPr lang="fr-FR" sz="1600" noProof="1">
                <a:solidFill>
                  <a:srgbClr val="7F90AA"/>
                </a:solidFill>
              </a:rPr>
              <a:t>directory</a:t>
            </a:r>
            <a:r>
              <a:rPr lang="fr-FR" sz="1600" noProof="1"/>
              <a:t>&gt;</a:t>
            </a:r>
            <a:r>
              <a:rPr lang="fr-FR" sz="1600" b="1" noProof="1"/>
              <a:t>tests/Features</a:t>
            </a:r>
            <a:r>
              <a:rPr lang="fr-FR" sz="1600" noProof="1"/>
              <a:t>&lt;/</a:t>
            </a:r>
            <a:r>
              <a:rPr lang="fr-FR" sz="1600" noProof="1">
                <a:solidFill>
                  <a:srgbClr val="7F90AA"/>
                </a:solidFill>
              </a:rPr>
              <a:t>directory</a:t>
            </a:r>
            <a:r>
              <a:rPr lang="fr-FR" sz="1600" noProof="1"/>
              <a:t>&gt;</a:t>
            </a:r>
            <a:br>
              <a:rPr lang="fr-FR" sz="1600" noProof="1"/>
            </a:br>
            <a:r>
              <a:rPr lang="fr-FR" sz="1600" noProof="1"/>
              <a:t>        &lt;/</a:t>
            </a:r>
            <a:r>
              <a:rPr lang="fr-FR" sz="1600" noProof="1">
                <a:solidFill>
                  <a:srgbClr val="7F90AA"/>
                </a:solidFill>
              </a:rPr>
              <a:t>testsuite</a:t>
            </a:r>
            <a:r>
              <a:rPr lang="fr-FR" sz="1600" noProof="1"/>
              <a:t>&gt;</a:t>
            </a:r>
            <a:br>
              <a:rPr lang="fr-FR" sz="1600" noProof="1"/>
            </a:br>
            <a:r>
              <a:rPr lang="fr-FR" sz="1600" noProof="1"/>
              <a:t>    &lt;/</a:t>
            </a:r>
            <a:r>
              <a:rPr lang="fr-FR" sz="1600" noProof="1">
                <a:solidFill>
                  <a:srgbClr val="7F90AA"/>
                </a:solidFill>
              </a:rPr>
              <a:t>testsuites</a:t>
            </a:r>
            <a:r>
              <a:rPr lang="fr-FR" sz="1600" noProof="1"/>
              <a:t>&gt;</a:t>
            </a:r>
            <a:br>
              <a:rPr lang="fr-FR" sz="1600" noProof="1"/>
            </a:br>
            <a:r>
              <a:rPr lang="fr-FR" sz="1600" noProof="1"/>
              <a:t>&lt;/</a:t>
            </a:r>
            <a:r>
              <a:rPr lang="fr-FR" sz="1600" noProof="1">
                <a:solidFill>
                  <a:srgbClr val="7F90AA"/>
                </a:solidFill>
              </a:rPr>
              <a:t>phpunit</a:t>
            </a:r>
            <a:r>
              <a:rPr lang="fr-FR" sz="1600" noProof="1"/>
              <a:t>&gt;</a:t>
            </a:r>
            <a:endParaRPr lang="fr-FR" sz="1600" b="0" noProof="1">
              <a:solidFill>
                <a:srgbClr val="D4D4D4"/>
              </a:solidFill>
              <a:effectLst/>
              <a:latin typeface="Consolas" panose="020B0609020204030204" pitchFamily="49" charset="0"/>
            </a:endParaRPr>
          </a:p>
        </p:txBody>
      </p:sp>
      <p:sp>
        <p:nvSpPr>
          <p:cNvPr id="5" name="ZoneTexte 4">
            <a:extLst>
              <a:ext uri="{FF2B5EF4-FFF2-40B4-BE49-F238E27FC236}">
                <a16:creationId xmlns:a16="http://schemas.microsoft.com/office/drawing/2014/main" id="{592E45DC-C032-3E44-8524-A1E111452A41}"/>
              </a:ext>
            </a:extLst>
          </p:cNvPr>
          <p:cNvSpPr txBox="1"/>
          <p:nvPr/>
        </p:nvSpPr>
        <p:spPr>
          <a:xfrm>
            <a:off x="4957768" y="1925049"/>
            <a:ext cx="5579989" cy="338554"/>
          </a:xfrm>
          <a:prstGeom prst="rect">
            <a:avLst/>
          </a:prstGeom>
          <a:noFill/>
        </p:spPr>
        <p:txBody>
          <a:bodyPr wrap="none" rtlCol="0">
            <a:spAutoFit/>
          </a:bodyPr>
          <a:lstStyle/>
          <a:p>
            <a:r>
              <a:rPr lang="fr-FR" sz="1600" noProof="1">
                <a:solidFill>
                  <a:srgbClr val="FFC000"/>
                </a:solidFill>
                <a:sym typeface="Wingdings" pitchFamily="2" charset="2"/>
              </a:rPr>
              <a:t>Fichier « autoloader » que PHPUnit charge pour chaque tests</a:t>
            </a:r>
            <a:endParaRPr lang="fr-FR" sz="1600" noProof="1">
              <a:solidFill>
                <a:srgbClr val="FFC000"/>
              </a:solidFill>
            </a:endParaRPr>
          </a:p>
        </p:txBody>
      </p:sp>
      <p:sp>
        <p:nvSpPr>
          <p:cNvPr id="13" name="ZoneTexte 12">
            <a:extLst>
              <a:ext uri="{FF2B5EF4-FFF2-40B4-BE49-F238E27FC236}">
                <a16:creationId xmlns:a16="http://schemas.microsoft.com/office/drawing/2014/main" id="{AE849CD4-97D9-7B44-9540-3C25B28AD340}"/>
              </a:ext>
            </a:extLst>
          </p:cNvPr>
          <p:cNvSpPr txBox="1"/>
          <p:nvPr/>
        </p:nvSpPr>
        <p:spPr>
          <a:xfrm>
            <a:off x="3788799" y="2156234"/>
            <a:ext cx="5283113" cy="338554"/>
          </a:xfrm>
          <a:prstGeom prst="rect">
            <a:avLst/>
          </a:prstGeom>
          <a:noFill/>
        </p:spPr>
        <p:txBody>
          <a:bodyPr wrap="none" rtlCol="0">
            <a:spAutoFit/>
          </a:bodyPr>
          <a:lstStyle/>
          <a:p>
            <a:r>
              <a:rPr lang="fr-FR" sz="1600" dirty="0">
                <a:solidFill>
                  <a:srgbClr val="FFC000"/>
                </a:solidFill>
                <a:sym typeface="Wingdings" pitchFamily="2" charset="2"/>
              </a:rPr>
              <a:t> Arrêt total si une erreur PHP (exceptions, …) est détectée</a:t>
            </a:r>
            <a:endParaRPr lang="fr-FR" sz="1600" dirty="0">
              <a:solidFill>
                <a:srgbClr val="FFC000"/>
              </a:solidFill>
            </a:endParaRPr>
          </a:p>
        </p:txBody>
      </p:sp>
      <p:sp>
        <p:nvSpPr>
          <p:cNvPr id="14" name="ZoneTexte 13">
            <a:extLst>
              <a:ext uri="{FF2B5EF4-FFF2-40B4-BE49-F238E27FC236}">
                <a16:creationId xmlns:a16="http://schemas.microsoft.com/office/drawing/2014/main" id="{AEF5E877-BAC5-C142-91FF-9190AF473176}"/>
              </a:ext>
            </a:extLst>
          </p:cNvPr>
          <p:cNvSpPr txBox="1"/>
          <p:nvPr/>
        </p:nvSpPr>
        <p:spPr>
          <a:xfrm>
            <a:off x="3773717" y="2440582"/>
            <a:ext cx="3902350" cy="338554"/>
          </a:xfrm>
          <a:prstGeom prst="rect">
            <a:avLst/>
          </a:prstGeom>
          <a:noFill/>
        </p:spPr>
        <p:txBody>
          <a:bodyPr wrap="none" rtlCol="0">
            <a:spAutoFit/>
          </a:bodyPr>
          <a:lstStyle/>
          <a:p>
            <a:r>
              <a:rPr lang="fr-FR" sz="1600" dirty="0">
                <a:solidFill>
                  <a:srgbClr val="FFC000"/>
                </a:solidFill>
                <a:sym typeface="Wingdings" pitchFamily="2" charset="2"/>
              </a:rPr>
              <a:t> Arrêt total si une « assertion » est fausse</a:t>
            </a:r>
            <a:endParaRPr lang="fr-FR" sz="1600" dirty="0">
              <a:solidFill>
                <a:srgbClr val="FFC000"/>
              </a:solidFill>
            </a:endParaRPr>
          </a:p>
        </p:txBody>
      </p:sp>
      <p:sp>
        <p:nvSpPr>
          <p:cNvPr id="15" name="ZoneTexte 14">
            <a:extLst>
              <a:ext uri="{FF2B5EF4-FFF2-40B4-BE49-F238E27FC236}">
                <a16:creationId xmlns:a16="http://schemas.microsoft.com/office/drawing/2014/main" id="{BD81AAD0-C11D-0B44-BEFD-1A3C27DACC7C}"/>
              </a:ext>
            </a:extLst>
          </p:cNvPr>
          <p:cNvSpPr txBox="1"/>
          <p:nvPr/>
        </p:nvSpPr>
        <p:spPr>
          <a:xfrm>
            <a:off x="3192191" y="2683799"/>
            <a:ext cx="2591992" cy="338554"/>
          </a:xfrm>
          <a:prstGeom prst="rect">
            <a:avLst/>
          </a:prstGeom>
          <a:noFill/>
        </p:spPr>
        <p:txBody>
          <a:bodyPr wrap="none" rtlCol="0">
            <a:spAutoFit/>
          </a:bodyPr>
          <a:lstStyle/>
          <a:p>
            <a:r>
              <a:rPr lang="fr-FR" sz="1600" dirty="0">
                <a:solidFill>
                  <a:srgbClr val="FFC000"/>
                </a:solidFill>
                <a:sym typeface="Wingdings" pitchFamily="2" charset="2"/>
              </a:rPr>
              <a:t> Option pour les couleurs </a:t>
            </a:r>
            <a:endParaRPr lang="fr-FR" sz="1600" dirty="0">
              <a:solidFill>
                <a:srgbClr val="FFC000"/>
              </a:solidFill>
            </a:endParaRPr>
          </a:p>
        </p:txBody>
      </p:sp>
      <p:sp>
        <p:nvSpPr>
          <p:cNvPr id="16" name="ZoneTexte 15">
            <a:extLst>
              <a:ext uri="{FF2B5EF4-FFF2-40B4-BE49-F238E27FC236}">
                <a16:creationId xmlns:a16="http://schemas.microsoft.com/office/drawing/2014/main" id="{3750B88A-8E19-D542-8DB8-399C5ACB0FC9}"/>
              </a:ext>
            </a:extLst>
          </p:cNvPr>
          <p:cNvSpPr txBox="1"/>
          <p:nvPr/>
        </p:nvSpPr>
        <p:spPr>
          <a:xfrm>
            <a:off x="5724892" y="3415109"/>
            <a:ext cx="4660571" cy="338554"/>
          </a:xfrm>
          <a:prstGeom prst="rect">
            <a:avLst/>
          </a:prstGeom>
          <a:noFill/>
        </p:spPr>
        <p:txBody>
          <a:bodyPr wrap="none" rtlCol="0">
            <a:spAutoFit/>
          </a:bodyPr>
          <a:lstStyle/>
          <a:p>
            <a:r>
              <a:rPr lang="fr-FR" sz="1600" dirty="0">
                <a:solidFill>
                  <a:srgbClr val="FFC000"/>
                </a:solidFill>
                <a:sym typeface="Wingdings" pitchFamily="2" charset="2"/>
              </a:rPr>
              <a:t> Variables ENV ($_SERVER) ajoutée ou remplacée</a:t>
            </a:r>
            <a:endParaRPr lang="fr-FR" sz="1600" dirty="0">
              <a:solidFill>
                <a:srgbClr val="FFC000"/>
              </a:solidFill>
            </a:endParaRPr>
          </a:p>
        </p:txBody>
      </p:sp>
      <p:sp>
        <p:nvSpPr>
          <p:cNvPr id="17" name="ZoneTexte 16">
            <a:extLst>
              <a:ext uri="{FF2B5EF4-FFF2-40B4-BE49-F238E27FC236}">
                <a16:creationId xmlns:a16="http://schemas.microsoft.com/office/drawing/2014/main" id="{A2A12189-0B8A-F549-93CE-1E3D292B6AF5}"/>
              </a:ext>
            </a:extLst>
          </p:cNvPr>
          <p:cNvSpPr txBox="1"/>
          <p:nvPr/>
        </p:nvSpPr>
        <p:spPr>
          <a:xfrm>
            <a:off x="4830547" y="4384388"/>
            <a:ext cx="2690673" cy="338554"/>
          </a:xfrm>
          <a:prstGeom prst="rect">
            <a:avLst/>
          </a:prstGeom>
          <a:noFill/>
        </p:spPr>
        <p:txBody>
          <a:bodyPr wrap="none" rtlCol="0">
            <a:spAutoFit/>
          </a:bodyPr>
          <a:lstStyle/>
          <a:p>
            <a:r>
              <a:rPr lang="fr-FR" sz="1600" dirty="0">
                <a:solidFill>
                  <a:srgbClr val="FFC000"/>
                </a:solidFill>
                <a:sym typeface="Wingdings" pitchFamily="2" charset="2"/>
              </a:rPr>
              <a:t> Suite de testes ordonnées</a:t>
            </a:r>
            <a:endParaRPr lang="fr-FR" sz="1600" dirty="0">
              <a:solidFill>
                <a:srgbClr val="FFC000"/>
              </a:solidFill>
            </a:endParaRPr>
          </a:p>
        </p:txBody>
      </p:sp>
    </p:spTree>
    <p:extLst>
      <p:ext uri="{BB962C8B-B14F-4D97-AF65-F5344CB8AC3E}">
        <p14:creationId xmlns:p14="http://schemas.microsoft.com/office/powerpoint/2010/main" val="469429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err="1">
                <a:solidFill>
                  <a:schemeClr val="tx1">
                    <a:lumMod val="75000"/>
                    <a:lumOff val="25000"/>
                  </a:schemeClr>
                </a:solidFill>
              </a:rPr>
              <a:t>PHPUnit</a:t>
            </a:r>
            <a:r>
              <a:rPr lang="fr-FR" sz="3200" dirty="0">
                <a:solidFill>
                  <a:schemeClr val="tx1">
                    <a:lumMod val="75000"/>
                    <a:lumOff val="25000"/>
                  </a:schemeClr>
                </a:solidFill>
              </a:rPr>
              <a:t> – « </a:t>
            </a:r>
            <a:r>
              <a:rPr lang="fr-FR" sz="3200" dirty="0" err="1">
                <a:solidFill>
                  <a:schemeClr val="tx1">
                    <a:lumMod val="75000"/>
                    <a:lumOff val="25000"/>
                  </a:schemeClr>
                </a:solidFill>
              </a:rPr>
              <a:t>testsuite</a:t>
            </a:r>
            <a:r>
              <a:rPr lang="fr-FR" sz="3200" dirty="0">
                <a:solidFill>
                  <a:schemeClr val="tx1">
                    <a:lumMod val="75000"/>
                    <a:lumOff val="25000"/>
                  </a:schemeClr>
                </a:solidFill>
              </a:rPr>
              <a:t> » call</a:t>
            </a:r>
          </a:p>
        </p:txBody>
      </p:sp>
      <p:sp>
        <p:nvSpPr>
          <p:cNvPr id="12" name="Rectangle : avec coins arrondis en diagonale 11">
            <a:extLst>
              <a:ext uri="{FF2B5EF4-FFF2-40B4-BE49-F238E27FC236}">
                <a16:creationId xmlns:a16="http://schemas.microsoft.com/office/drawing/2014/main" id="{2573F865-D5E2-8341-A72C-148080FE2756}"/>
              </a:ext>
            </a:extLst>
          </p:cNvPr>
          <p:cNvSpPr/>
          <p:nvPr/>
        </p:nvSpPr>
        <p:spPr>
          <a:xfrm>
            <a:off x="1175139" y="4565112"/>
            <a:ext cx="5920253" cy="408623"/>
          </a:xfrm>
          <a:prstGeom prst="round2DiagRect">
            <a:avLst/>
          </a:prstGeom>
          <a:solidFill>
            <a:schemeClr val="bg1"/>
          </a:solidFill>
          <a:ln w="57150">
            <a:solidFill>
              <a:srgbClr val="F69F0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noProof="1">
                <a:solidFill>
                  <a:schemeClr val="tx1">
                    <a:lumMod val="75000"/>
                    <a:lumOff val="25000"/>
                  </a:schemeClr>
                </a:solidFill>
              </a:rPr>
              <a:t>$</a:t>
            </a:r>
            <a:r>
              <a:rPr lang="fr-FR" noProof="1">
                <a:solidFill>
                  <a:schemeClr val="tx1">
                    <a:lumMod val="75000"/>
                    <a:lumOff val="25000"/>
                  </a:schemeClr>
                </a:solidFill>
                <a:latin typeface="Arial" panose="020B0604020202020204" pitchFamily="34" charset="0"/>
                <a:cs typeface="Arial" panose="020B0604020202020204" pitchFamily="34" charset="0"/>
              </a:rPr>
              <a:t>&gt; </a:t>
            </a:r>
            <a:r>
              <a:rPr lang="fr-FR" noProof="1">
                <a:solidFill>
                  <a:srgbClr val="00B0F0"/>
                </a:solidFill>
                <a:latin typeface="Arial" panose="020B0604020202020204" pitchFamily="34" charset="0"/>
                <a:cs typeface="Arial" panose="020B0604020202020204" pitchFamily="34" charset="0"/>
              </a:rPr>
              <a:t>./vendor/bin/phpunit </a:t>
            </a:r>
            <a:r>
              <a:rPr lang="fr-FR" noProof="1">
                <a:solidFill>
                  <a:srgbClr val="FC8304"/>
                </a:solidFill>
                <a:latin typeface="Arial" panose="020B0604020202020204" pitchFamily="34" charset="0"/>
                <a:cs typeface="Arial" panose="020B0604020202020204" pitchFamily="34" charset="0"/>
              </a:rPr>
              <a:t>--testsuite=</a:t>
            </a:r>
            <a:r>
              <a:rPr lang="fr-FR" noProof="1">
                <a:solidFill>
                  <a:srgbClr val="00B050"/>
                </a:solidFill>
                <a:latin typeface="Arial" panose="020B0604020202020204" pitchFamily="34" charset="0"/>
                <a:cs typeface="Arial" panose="020B0604020202020204" pitchFamily="34" charset="0"/>
              </a:rPr>
              <a:t>MySuperTest</a:t>
            </a:r>
            <a:endParaRPr lang="fr-FR" b="1" noProof="1">
              <a:solidFill>
                <a:srgbClr val="00B0F0"/>
              </a:solidFill>
              <a:latin typeface="Arial" panose="020B0604020202020204" pitchFamily="34" charset="0"/>
              <a:cs typeface="Arial" panose="020B0604020202020204" pitchFamily="34" charset="0"/>
            </a:endParaRPr>
          </a:p>
        </p:txBody>
      </p:sp>
      <p:sp>
        <p:nvSpPr>
          <p:cNvPr id="10" name="Rectangle : avec coins arrondis en diagonale 9">
            <a:extLst>
              <a:ext uri="{FF2B5EF4-FFF2-40B4-BE49-F238E27FC236}">
                <a16:creationId xmlns:a16="http://schemas.microsoft.com/office/drawing/2014/main" id="{F5CC4652-C201-944B-BCF7-31DF6FEB4086}"/>
              </a:ext>
            </a:extLst>
          </p:cNvPr>
          <p:cNvSpPr/>
          <p:nvPr/>
        </p:nvSpPr>
        <p:spPr>
          <a:xfrm>
            <a:off x="1175139" y="1597735"/>
            <a:ext cx="5276978" cy="2553891"/>
          </a:xfrm>
          <a:prstGeom prst="round2DiagRect">
            <a:avLst/>
          </a:prstGeom>
          <a:solidFill>
            <a:schemeClr val="bg2">
              <a:lumMod val="10000"/>
            </a:schemeClr>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noProof="1"/>
              <a:t>&lt;</a:t>
            </a:r>
            <a:r>
              <a:rPr lang="fr-FR" sz="1600" noProof="1">
                <a:solidFill>
                  <a:srgbClr val="7F90AA"/>
                </a:solidFill>
              </a:rPr>
              <a:t>phpunit </a:t>
            </a:r>
            <a:r>
              <a:rPr lang="fr-FR" sz="1600" noProof="1">
                <a:solidFill>
                  <a:srgbClr val="FF6400"/>
                </a:solidFill>
              </a:rPr>
              <a:t>bootstrap</a:t>
            </a:r>
            <a:r>
              <a:rPr lang="fr-FR" sz="1600" noProof="1">
                <a:solidFill>
                  <a:srgbClr val="61CE3C"/>
                </a:solidFill>
              </a:rPr>
              <a:t>="vendor/autoload.php"</a:t>
            </a:r>
            <a:r>
              <a:rPr lang="fr-FR" sz="1600" noProof="1"/>
              <a:t>&gt;</a:t>
            </a:r>
            <a:br>
              <a:rPr lang="fr-FR" sz="1600" noProof="1"/>
            </a:br>
            <a:r>
              <a:rPr lang="fr-FR" sz="1600" noProof="1"/>
              <a:t>    &lt;</a:t>
            </a:r>
            <a:r>
              <a:rPr lang="fr-FR" sz="1600" noProof="1">
                <a:solidFill>
                  <a:srgbClr val="7F90AA"/>
                </a:solidFill>
              </a:rPr>
              <a:t>testsuites</a:t>
            </a:r>
            <a:r>
              <a:rPr lang="fr-FR" sz="1600" noProof="1"/>
              <a:t>&gt;</a:t>
            </a:r>
            <a:br>
              <a:rPr lang="fr-FR" sz="1600" noProof="1"/>
            </a:br>
            <a:r>
              <a:rPr lang="fr-FR" sz="1600" noProof="1"/>
              <a:t>        &lt;</a:t>
            </a:r>
            <a:r>
              <a:rPr lang="fr-FR" sz="1600" noProof="1">
                <a:solidFill>
                  <a:srgbClr val="7F90AA"/>
                </a:solidFill>
              </a:rPr>
              <a:t>testsuite </a:t>
            </a:r>
            <a:r>
              <a:rPr lang="fr-FR" sz="1600" noProof="1">
                <a:solidFill>
                  <a:srgbClr val="FF6400"/>
                </a:solidFill>
              </a:rPr>
              <a:t>name</a:t>
            </a:r>
            <a:r>
              <a:rPr lang="fr-FR" sz="1600" noProof="1">
                <a:solidFill>
                  <a:srgbClr val="61CE3C"/>
                </a:solidFill>
              </a:rPr>
              <a:t>="MySuperTest"</a:t>
            </a:r>
            <a:r>
              <a:rPr lang="fr-FR" sz="1600" noProof="1"/>
              <a:t>&gt;</a:t>
            </a:r>
            <a:br>
              <a:rPr lang="fr-FR" sz="1600" noProof="1"/>
            </a:br>
            <a:r>
              <a:rPr lang="fr-FR" sz="1600" noProof="1"/>
              <a:t>            &lt;</a:t>
            </a:r>
            <a:r>
              <a:rPr lang="fr-FR" sz="1600" noProof="1">
                <a:solidFill>
                  <a:srgbClr val="7F90AA"/>
                </a:solidFill>
              </a:rPr>
              <a:t>file</a:t>
            </a:r>
            <a:r>
              <a:rPr lang="fr-FR" sz="1600" noProof="1"/>
              <a:t>&gt;</a:t>
            </a:r>
            <a:r>
              <a:rPr lang="fr-FR" sz="1600" b="1" noProof="1"/>
              <a:t>tests/App/StartAppTest.php</a:t>
            </a:r>
            <a:r>
              <a:rPr lang="fr-FR" sz="1600" noProof="1"/>
              <a:t>&lt;/</a:t>
            </a:r>
            <a:r>
              <a:rPr lang="fr-FR" sz="1600" noProof="1">
                <a:solidFill>
                  <a:srgbClr val="7F90AA"/>
                </a:solidFill>
              </a:rPr>
              <a:t>file</a:t>
            </a:r>
            <a:r>
              <a:rPr lang="fr-FR" sz="1600" noProof="1"/>
              <a:t>&gt;</a:t>
            </a:r>
          </a:p>
          <a:p>
            <a:r>
              <a:rPr lang="fr-FR" sz="1600" noProof="1"/>
              <a:t>	   &lt;</a:t>
            </a:r>
            <a:r>
              <a:rPr lang="fr-FR" sz="1600" noProof="1">
                <a:solidFill>
                  <a:srgbClr val="7F90AA"/>
                </a:solidFill>
              </a:rPr>
              <a:t>directory</a:t>
            </a:r>
            <a:r>
              <a:rPr lang="fr-FR" sz="1600" noProof="1"/>
              <a:t>&gt;</a:t>
            </a:r>
            <a:r>
              <a:rPr lang="fr-FR" sz="1600" b="1" noProof="1"/>
              <a:t>tests/Unit</a:t>
            </a:r>
            <a:r>
              <a:rPr lang="fr-FR" sz="1600" noProof="1"/>
              <a:t>&lt;/</a:t>
            </a:r>
            <a:r>
              <a:rPr lang="fr-FR" sz="1600" noProof="1">
                <a:solidFill>
                  <a:srgbClr val="7F90AA"/>
                </a:solidFill>
              </a:rPr>
              <a:t>directory</a:t>
            </a:r>
            <a:r>
              <a:rPr lang="fr-FR" sz="1600" noProof="1"/>
              <a:t>&gt;</a:t>
            </a:r>
            <a:br>
              <a:rPr lang="fr-FR" sz="1600" noProof="1"/>
            </a:br>
            <a:r>
              <a:rPr lang="fr-FR" sz="1600" noProof="1"/>
              <a:t>            &lt;</a:t>
            </a:r>
            <a:r>
              <a:rPr lang="fr-FR" sz="1600" noProof="1">
                <a:solidFill>
                  <a:srgbClr val="7F90AA"/>
                </a:solidFill>
              </a:rPr>
              <a:t>directory</a:t>
            </a:r>
            <a:r>
              <a:rPr lang="fr-FR" sz="1600" noProof="1"/>
              <a:t>&gt;</a:t>
            </a:r>
            <a:r>
              <a:rPr lang="fr-FR" sz="1600" b="1" noProof="1"/>
              <a:t>tests/Features</a:t>
            </a:r>
            <a:r>
              <a:rPr lang="fr-FR" sz="1600" noProof="1"/>
              <a:t>&lt;/</a:t>
            </a:r>
            <a:r>
              <a:rPr lang="fr-FR" sz="1600" noProof="1">
                <a:solidFill>
                  <a:srgbClr val="7F90AA"/>
                </a:solidFill>
              </a:rPr>
              <a:t>directory</a:t>
            </a:r>
            <a:r>
              <a:rPr lang="fr-FR" sz="1600" noProof="1"/>
              <a:t>&gt;</a:t>
            </a:r>
            <a:br>
              <a:rPr lang="fr-FR" sz="1600" noProof="1"/>
            </a:br>
            <a:r>
              <a:rPr lang="fr-FR" sz="1600" noProof="1"/>
              <a:t>        &lt;/</a:t>
            </a:r>
            <a:r>
              <a:rPr lang="fr-FR" sz="1600" noProof="1">
                <a:solidFill>
                  <a:srgbClr val="7F90AA"/>
                </a:solidFill>
              </a:rPr>
              <a:t>testsuite</a:t>
            </a:r>
            <a:r>
              <a:rPr lang="fr-FR" sz="1600" noProof="1"/>
              <a:t>&gt;</a:t>
            </a:r>
            <a:br>
              <a:rPr lang="fr-FR" sz="1600" noProof="1"/>
            </a:br>
            <a:r>
              <a:rPr lang="fr-FR" sz="1600" noProof="1"/>
              <a:t>    &lt;/</a:t>
            </a:r>
            <a:r>
              <a:rPr lang="fr-FR" sz="1600" noProof="1">
                <a:solidFill>
                  <a:srgbClr val="7F90AA"/>
                </a:solidFill>
              </a:rPr>
              <a:t>testsuites</a:t>
            </a:r>
            <a:r>
              <a:rPr lang="fr-FR" sz="1600" noProof="1"/>
              <a:t>&gt;</a:t>
            </a:r>
            <a:br>
              <a:rPr lang="fr-FR" sz="1600" noProof="1"/>
            </a:br>
            <a:r>
              <a:rPr lang="fr-FR" sz="1600" noProof="1"/>
              <a:t>&lt;/</a:t>
            </a:r>
            <a:r>
              <a:rPr lang="fr-FR" sz="1600" noProof="1">
                <a:solidFill>
                  <a:srgbClr val="7F90AA"/>
                </a:solidFill>
              </a:rPr>
              <a:t>phpunit</a:t>
            </a:r>
            <a:r>
              <a:rPr lang="fr-FR" sz="1600" noProof="1"/>
              <a:t>&gt;</a:t>
            </a:r>
            <a:endParaRPr lang="fr-FR" sz="1600" b="0" noProof="1">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31628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4371030" y="107659"/>
            <a:ext cx="3949004" cy="723550"/>
          </a:xfrm>
        </p:spPr>
        <p:txBody>
          <a:bodyPr>
            <a:normAutofit/>
          </a:bodyPr>
          <a:lstStyle/>
          <a:p>
            <a:pPr algn="ctr"/>
            <a:r>
              <a:rPr lang="fr-FR" dirty="0"/>
              <a:t>Exercice</a:t>
            </a:r>
          </a:p>
        </p:txBody>
      </p:sp>
      <p:cxnSp>
        <p:nvCxnSpPr>
          <p:cNvPr id="11" name="Connecteur droit 10">
            <a:extLst>
              <a:ext uri="{FF2B5EF4-FFF2-40B4-BE49-F238E27FC236}">
                <a16:creationId xmlns:a16="http://schemas.microsoft.com/office/drawing/2014/main" id="{A861434A-C362-4D8F-A67A-662794C630AD}"/>
              </a:ext>
            </a:extLst>
          </p:cNvPr>
          <p:cNvCxnSpPr>
            <a:cxnSpLocks/>
          </p:cNvCxnSpPr>
          <p:nvPr/>
        </p:nvCxnSpPr>
        <p:spPr>
          <a:xfrm flipV="1">
            <a:off x="994784" y="509626"/>
            <a:ext cx="3376246" cy="2186"/>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CB5B20B-9733-4938-B58D-F1A0A935D5F2}"/>
              </a:ext>
            </a:extLst>
          </p:cNvPr>
          <p:cNvCxnSpPr>
            <a:cxnSpLocks/>
            <a:stCxn id="2" idx="3"/>
          </p:cNvCxnSpPr>
          <p:nvPr/>
        </p:nvCxnSpPr>
        <p:spPr>
          <a:xfrm flipV="1">
            <a:off x="8320034" y="459386"/>
            <a:ext cx="3436537" cy="10048"/>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0C736B76-3E31-40BA-AE40-6B8CADF79645}"/>
              </a:ext>
            </a:extLst>
          </p:cNvPr>
          <p:cNvSpPr/>
          <p:nvPr/>
        </p:nvSpPr>
        <p:spPr>
          <a:xfrm>
            <a:off x="1165609" y="1562124"/>
            <a:ext cx="10590961" cy="406437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itchFamily="2" charset="2"/>
              <a:buChar char="v"/>
            </a:pPr>
            <a:r>
              <a:rPr lang="fr-FR" sz="1600" dirty="0"/>
              <a:t>Dans la documentation de </a:t>
            </a:r>
            <a:r>
              <a:rPr lang="fr-FR" sz="1600" dirty="0" err="1"/>
              <a:t>PHPUnit</a:t>
            </a:r>
            <a:r>
              <a:rPr lang="fr-FR" sz="1600" dirty="0"/>
              <a:t> : </a:t>
            </a:r>
            <a:r>
              <a:rPr lang="fr-FR" sz="1600" dirty="0">
                <a:hlinkClick r:id="rId2"/>
              </a:rPr>
              <a:t>https://</a:t>
            </a:r>
            <a:r>
              <a:rPr lang="fr-FR" sz="1600" dirty="0" err="1">
                <a:hlinkClick r:id="rId2"/>
              </a:rPr>
              <a:t>docs.phpunit.de</a:t>
            </a:r>
            <a:r>
              <a:rPr lang="fr-FR" sz="1600" dirty="0">
                <a:hlinkClick r:id="rId2"/>
              </a:rPr>
              <a:t>/en/10.0/</a:t>
            </a:r>
            <a:r>
              <a:rPr lang="fr-FR" sz="1600" dirty="0" err="1">
                <a:hlinkClick r:id="rId2"/>
              </a:rPr>
              <a:t>assertions.html</a:t>
            </a:r>
            <a:r>
              <a:rPr lang="fr-FR" sz="1600" dirty="0"/>
              <a:t>, chercher à comprendre et à utiliser : </a:t>
            </a:r>
          </a:p>
          <a:p>
            <a:pPr marL="742950" lvl="1" indent="-285750">
              <a:buFont typeface="Wingdings" pitchFamily="2" charset="2"/>
              <a:buChar char="Ø"/>
            </a:pPr>
            <a:r>
              <a:rPr lang="en-US" sz="1600" dirty="0" err="1">
                <a:ea typeface="ＭＳ Ｐゴシック" pitchFamily="34" charset="-128"/>
              </a:rPr>
              <a:t>assertEmpty</a:t>
            </a:r>
            <a:r>
              <a:rPr lang="en-US" sz="1600" dirty="0">
                <a:ea typeface="ＭＳ Ｐゴシック" pitchFamily="34" charset="-128"/>
              </a:rPr>
              <a:t>()</a:t>
            </a:r>
          </a:p>
          <a:p>
            <a:pPr marL="742950" lvl="1" indent="-285750">
              <a:buFont typeface="Wingdings" pitchFamily="2" charset="2"/>
              <a:buChar char="Ø"/>
            </a:pPr>
            <a:r>
              <a:rPr lang="en-US" sz="1600" dirty="0" err="1">
                <a:ea typeface="ＭＳ Ｐゴシック" pitchFamily="34" charset="-128"/>
              </a:rPr>
              <a:t>assertFalse</a:t>
            </a:r>
            <a:r>
              <a:rPr lang="en-US" sz="1600" dirty="0">
                <a:ea typeface="ＭＳ Ｐゴシック" pitchFamily="34" charset="-128"/>
              </a:rPr>
              <a:t>()</a:t>
            </a:r>
          </a:p>
          <a:p>
            <a:pPr marL="742950" lvl="1" indent="-285750">
              <a:buFont typeface="Wingdings" pitchFamily="2" charset="2"/>
              <a:buChar char="Ø"/>
            </a:pPr>
            <a:r>
              <a:rPr lang="en-US" sz="1600" dirty="0" err="1">
                <a:ea typeface="ＭＳ Ｐゴシック" pitchFamily="34" charset="-128"/>
              </a:rPr>
              <a:t>assertGreaterThan</a:t>
            </a:r>
            <a:r>
              <a:rPr lang="en-US" sz="1600" dirty="0">
                <a:ea typeface="ＭＳ Ｐゴシック" pitchFamily="34" charset="-128"/>
              </a:rPr>
              <a:t>()</a:t>
            </a:r>
          </a:p>
          <a:p>
            <a:pPr marL="742950" lvl="1" indent="-285750">
              <a:buFont typeface="Wingdings" pitchFamily="2" charset="2"/>
              <a:buChar char="Ø"/>
            </a:pPr>
            <a:r>
              <a:rPr lang="fr-FR" sz="1600" dirty="0" err="1"/>
              <a:t>assertStringEndsWith</a:t>
            </a:r>
            <a:r>
              <a:rPr lang="fr-FR" sz="1600" dirty="0"/>
              <a:t>()</a:t>
            </a:r>
          </a:p>
          <a:p>
            <a:pPr marL="742950" lvl="1" indent="-285750">
              <a:buFont typeface="Wingdings" pitchFamily="2" charset="2"/>
              <a:buChar char="Ø"/>
            </a:pPr>
            <a:r>
              <a:rPr lang="fr-FR" sz="1600" dirty="0" err="1"/>
              <a:t>assertContainsOnly</a:t>
            </a:r>
            <a:r>
              <a:rPr lang="fr-FR" sz="1600" dirty="0"/>
              <a:t>()</a:t>
            </a:r>
          </a:p>
          <a:p>
            <a:endParaRPr lang="fr-FR" sz="1600" dirty="0"/>
          </a:p>
          <a:p>
            <a:pPr marL="285750" indent="-285750">
              <a:buFont typeface="Wingdings" pitchFamily="2" charset="2"/>
              <a:buChar char="v"/>
            </a:pPr>
            <a:r>
              <a:rPr lang="fr-FR" sz="1600" dirty="0"/>
              <a:t>En utilisant la classe « Smartphone » fournie, créez une classe de tests pour ses méthodes.</a:t>
            </a:r>
          </a:p>
        </p:txBody>
      </p:sp>
    </p:spTree>
    <p:extLst>
      <p:ext uri="{BB962C8B-B14F-4D97-AF65-F5344CB8AC3E}">
        <p14:creationId xmlns:p14="http://schemas.microsoft.com/office/powerpoint/2010/main" val="3285924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CF363-8B4B-43F3-A804-79A3A8ED7B51}"/>
              </a:ext>
            </a:extLst>
          </p:cNvPr>
          <p:cNvSpPr>
            <a:spLocks noGrp="1"/>
          </p:cNvSpPr>
          <p:nvPr>
            <p:ph type="ctrTitle"/>
          </p:nvPr>
        </p:nvSpPr>
        <p:spPr>
          <a:xfrm>
            <a:off x="1084006" y="1086142"/>
            <a:ext cx="9969910" cy="3465385"/>
          </a:xfrm>
        </p:spPr>
        <p:txBody>
          <a:bodyPr anchor="ctr">
            <a:normAutofit/>
          </a:bodyPr>
          <a:lstStyle/>
          <a:p>
            <a:r>
              <a:rPr lang="fr-FR"/>
              <a:t>TEST &amp; Debug</a:t>
            </a:r>
            <a:endParaRPr lang="fr-FR" dirty="0"/>
          </a:p>
        </p:txBody>
      </p:sp>
      <p:sp>
        <p:nvSpPr>
          <p:cNvPr id="3" name="Sous-titre 2">
            <a:extLst>
              <a:ext uri="{FF2B5EF4-FFF2-40B4-BE49-F238E27FC236}">
                <a16:creationId xmlns:a16="http://schemas.microsoft.com/office/drawing/2014/main" id="{D556962B-78F9-41E0-B8DF-1A3B6D0A296C}"/>
              </a:ext>
            </a:extLst>
          </p:cNvPr>
          <p:cNvSpPr>
            <a:spLocks noGrp="1"/>
          </p:cNvSpPr>
          <p:nvPr>
            <p:ph type="subTitle" idx="1"/>
          </p:nvPr>
        </p:nvSpPr>
        <p:spPr>
          <a:xfrm>
            <a:off x="1084006" y="5295418"/>
            <a:ext cx="10073039" cy="1562582"/>
          </a:xfrm>
        </p:spPr>
        <p:txBody>
          <a:bodyPr>
            <a:normAutofit/>
          </a:bodyPr>
          <a:lstStyle/>
          <a:p>
            <a:r>
              <a:rPr lang="fr-FR">
                <a:solidFill>
                  <a:schemeClr val="tx1"/>
                </a:solidFill>
              </a:rPr>
              <a:t>Unit Test</a:t>
            </a:r>
          </a:p>
          <a:p>
            <a:endParaRPr lang="fr-FR">
              <a:solidFill>
                <a:schemeClr val="tx1"/>
              </a:solidFill>
            </a:endParaRPr>
          </a:p>
          <a:p>
            <a:r>
              <a:rPr lang="fr-FR" b="1">
                <a:solidFill>
                  <a:schemeClr val="tx1"/>
                </a:solidFill>
              </a:rPr>
              <a:t>Fin du module</a:t>
            </a:r>
            <a:endParaRPr lang="fr-FR" b="1" dirty="0">
              <a:solidFill>
                <a:schemeClr val="tx1"/>
              </a:solidFill>
            </a:endParaRPr>
          </a:p>
        </p:txBody>
      </p:sp>
    </p:spTree>
    <p:extLst>
      <p:ext uri="{BB962C8B-B14F-4D97-AF65-F5344CB8AC3E}">
        <p14:creationId xmlns:p14="http://schemas.microsoft.com/office/powerpoint/2010/main" val="108526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330788"/>
            <a:ext cx="10764381" cy="2390795"/>
          </a:xfrm>
        </p:spPr>
        <p:txBody>
          <a:bodyPr>
            <a:normAutofit lnSpcReduction="10000"/>
          </a:bodyPr>
          <a:lstStyle/>
          <a:p>
            <a:r>
              <a:rPr lang="fr-FR" dirty="0"/>
              <a:t>Tester son application soi-même depuis un client (navigateur ou application mobile)</a:t>
            </a:r>
          </a:p>
          <a:p>
            <a:r>
              <a:rPr lang="fr-FR" dirty="0"/>
              <a:t>Tester les comportements du programme (</a:t>
            </a:r>
            <a:r>
              <a:rPr lang="fr-FR" dirty="0" err="1"/>
              <a:t>var_dump</a:t>
            </a:r>
            <a:r>
              <a:rPr lang="fr-FR" dirty="0"/>
              <a:t>, </a:t>
            </a:r>
            <a:r>
              <a:rPr lang="fr-FR" dirty="0" err="1"/>
              <a:t>echo</a:t>
            </a:r>
            <a:r>
              <a:rPr lang="fr-FR" dirty="0"/>
              <a:t>, </a:t>
            </a:r>
            <a:r>
              <a:rPr lang="fr-FR" dirty="0" err="1"/>
              <a:t>print_r</a:t>
            </a:r>
            <a:r>
              <a:rPr lang="fr-FR" dirty="0"/>
              <a:t>, </a:t>
            </a:r>
            <a:r>
              <a:rPr lang="fr-FR" dirty="0" err="1"/>
              <a:t>var_export</a:t>
            </a:r>
            <a:r>
              <a:rPr lang="fr-FR" dirty="0"/>
              <a:t>, …)</a:t>
            </a:r>
          </a:p>
          <a:p>
            <a:r>
              <a:rPr lang="fr-FR" dirty="0"/>
              <a:t>Tester son code (Entrée -&gt; Fonction -&gt; Sortie)</a:t>
            </a:r>
          </a:p>
          <a:p>
            <a:r>
              <a:rPr lang="fr-FR" dirty="0"/>
              <a:t>Le mieux serait de rendre le processus de teste automatique</a:t>
            </a:r>
          </a:p>
          <a:p>
            <a:r>
              <a:rPr lang="fr-FR" dirty="0"/>
              <a:t>Notion d’entrée et de sortie. Entre les deux ce trouve le code. On connait l’entrée et la sortie. Il faut tester le programme</a:t>
            </a:r>
          </a:p>
          <a:p>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Tester et vérifier</a:t>
            </a:r>
          </a:p>
        </p:txBody>
      </p:sp>
      <p:graphicFrame>
        <p:nvGraphicFramePr>
          <p:cNvPr id="3" name="Diagramme 2">
            <a:extLst>
              <a:ext uri="{FF2B5EF4-FFF2-40B4-BE49-F238E27FC236}">
                <a16:creationId xmlns:a16="http://schemas.microsoft.com/office/drawing/2014/main" id="{A6D313A8-82C3-6543-94A1-3BA52A5676BE}"/>
              </a:ext>
            </a:extLst>
          </p:cNvPr>
          <p:cNvGraphicFramePr/>
          <p:nvPr>
            <p:extLst>
              <p:ext uri="{D42A27DB-BD31-4B8C-83A1-F6EECF244321}">
                <p14:modId xmlns:p14="http://schemas.microsoft.com/office/powerpoint/2010/main" val="2851214288"/>
              </p:ext>
            </p:extLst>
          </p:nvPr>
        </p:nvGraphicFramePr>
        <p:xfrm>
          <a:off x="2032000" y="4856969"/>
          <a:ext cx="8128000" cy="709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me 10">
            <a:extLst>
              <a:ext uri="{FF2B5EF4-FFF2-40B4-BE49-F238E27FC236}">
                <a16:creationId xmlns:a16="http://schemas.microsoft.com/office/drawing/2014/main" id="{A8BCA494-50F7-8549-9E6B-6060171B1892}"/>
              </a:ext>
            </a:extLst>
          </p:cNvPr>
          <p:cNvGraphicFramePr/>
          <p:nvPr>
            <p:extLst>
              <p:ext uri="{D42A27DB-BD31-4B8C-83A1-F6EECF244321}">
                <p14:modId xmlns:p14="http://schemas.microsoft.com/office/powerpoint/2010/main" val="1584420147"/>
              </p:ext>
            </p:extLst>
          </p:nvPr>
        </p:nvGraphicFramePr>
        <p:xfrm>
          <a:off x="2032000" y="4013476"/>
          <a:ext cx="8128000" cy="7098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me 11">
            <a:extLst>
              <a:ext uri="{FF2B5EF4-FFF2-40B4-BE49-F238E27FC236}">
                <a16:creationId xmlns:a16="http://schemas.microsoft.com/office/drawing/2014/main" id="{709B37AD-1735-3B48-BD43-A1512C5D800E}"/>
              </a:ext>
            </a:extLst>
          </p:cNvPr>
          <p:cNvGraphicFramePr/>
          <p:nvPr>
            <p:extLst>
              <p:ext uri="{D42A27DB-BD31-4B8C-83A1-F6EECF244321}">
                <p14:modId xmlns:p14="http://schemas.microsoft.com/office/powerpoint/2010/main" val="3533517247"/>
              </p:ext>
            </p:extLst>
          </p:nvPr>
        </p:nvGraphicFramePr>
        <p:xfrm>
          <a:off x="2032000" y="5700463"/>
          <a:ext cx="8128000" cy="91135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 name="ZoneTexte 3">
            <a:extLst>
              <a:ext uri="{FF2B5EF4-FFF2-40B4-BE49-F238E27FC236}">
                <a16:creationId xmlns:a16="http://schemas.microsoft.com/office/drawing/2014/main" id="{341C4485-A66D-2C40-9B79-0344ED1BA1B8}"/>
              </a:ext>
            </a:extLst>
          </p:cNvPr>
          <p:cNvSpPr txBox="1"/>
          <p:nvPr/>
        </p:nvSpPr>
        <p:spPr>
          <a:xfrm>
            <a:off x="1216322" y="4397204"/>
            <a:ext cx="289420" cy="1754326"/>
          </a:xfrm>
          <a:prstGeom prst="rect">
            <a:avLst/>
          </a:prstGeom>
          <a:noFill/>
        </p:spPr>
        <p:txBody>
          <a:bodyPr wrap="square" rtlCol="0">
            <a:spAutoFit/>
          </a:bodyPr>
          <a:lstStyle/>
          <a:p>
            <a:pPr algn="ctr"/>
            <a:r>
              <a:rPr lang="fr-FR" dirty="0">
                <a:solidFill>
                  <a:srgbClr val="FC8304"/>
                </a:solidFill>
              </a:rPr>
              <a:t>TESTER</a:t>
            </a:r>
          </a:p>
        </p:txBody>
      </p:sp>
      <p:sp>
        <p:nvSpPr>
          <p:cNvPr id="13" name="ZoneTexte 12">
            <a:extLst>
              <a:ext uri="{FF2B5EF4-FFF2-40B4-BE49-F238E27FC236}">
                <a16:creationId xmlns:a16="http://schemas.microsoft.com/office/drawing/2014/main" id="{51326270-E409-C44B-8AFC-4CAF87BDED32}"/>
              </a:ext>
            </a:extLst>
          </p:cNvPr>
          <p:cNvSpPr txBox="1"/>
          <p:nvPr/>
        </p:nvSpPr>
        <p:spPr>
          <a:xfrm>
            <a:off x="10686258" y="4145662"/>
            <a:ext cx="289420" cy="2308324"/>
          </a:xfrm>
          <a:prstGeom prst="rect">
            <a:avLst/>
          </a:prstGeom>
          <a:noFill/>
        </p:spPr>
        <p:txBody>
          <a:bodyPr wrap="square" rtlCol="0">
            <a:spAutoFit/>
          </a:bodyPr>
          <a:lstStyle/>
          <a:p>
            <a:pPr algn="ctr"/>
            <a:r>
              <a:rPr lang="fr-FR" dirty="0">
                <a:solidFill>
                  <a:srgbClr val="92D050"/>
                </a:solidFill>
              </a:rPr>
              <a:t>VERIFIER</a:t>
            </a:r>
          </a:p>
        </p:txBody>
      </p:sp>
    </p:spTree>
    <p:extLst>
      <p:ext uri="{BB962C8B-B14F-4D97-AF65-F5344CB8AC3E}">
        <p14:creationId xmlns:p14="http://schemas.microsoft.com/office/powerpoint/2010/main" val="227334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330787"/>
            <a:ext cx="10764381" cy="3381885"/>
          </a:xfrm>
        </p:spPr>
        <p:txBody>
          <a:bodyPr>
            <a:normAutofit/>
          </a:bodyPr>
          <a:lstStyle/>
          <a:p>
            <a:r>
              <a:rPr lang="fr-FR" dirty="0"/>
              <a:t>Tester les parties accessibles les plus petites et isolables d’un programme : les fonctions (de classe). On parlera de « module » ou « unité ».</a:t>
            </a:r>
          </a:p>
          <a:p>
            <a:r>
              <a:rPr lang="fr-FR" dirty="0"/>
              <a:t>Stopper la « </a:t>
            </a:r>
            <a:r>
              <a:rPr lang="fr-FR" b="1" dirty="0"/>
              <a:t>Régression de code </a:t>
            </a:r>
            <a:r>
              <a:rPr lang="fr-FR" dirty="0"/>
              <a:t>» :</a:t>
            </a:r>
          </a:p>
          <a:p>
            <a:pPr lvl="1"/>
            <a:r>
              <a:rPr lang="fr-FR" dirty="0"/>
              <a:t>Après un changement du programme, il suffit de lancer le test pour vérifier si le changement n’implique pas un problème (au niveau unitaire).</a:t>
            </a:r>
          </a:p>
          <a:p>
            <a:r>
              <a:rPr lang="fr-FR" b="1" dirty="0"/>
              <a:t>Test multiplié </a:t>
            </a:r>
            <a:r>
              <a:rPr lang="fr-FR" dirty="0"/>
              <a:t>:</a:t>
            </a:r>
          </a:p>
          <a:p>
            <a:pPr lvl="1"/>
            <a:r>
              <a:rPr lang="fr-FR" dirty="0"/>
              <a:t>Le code peut-être </a:t>
            </a:r>
            <a:r>
              <a:rPr lang="fr-FR" dirty="0" err="1"/>
              <a:t>bugué</a:t>
            </a:r>
            <a:r>
              <a:rPr lang="fr-FR" dirty="0"/>
              <a:t>. Les tests manuels peut-être mal fait. Un test unitaire d’une partie du programme est plutôt simple donc à moins de chance d’être </a:t>
            </a:r>
            <a:r>
              <a:rPr lang="fr-FR" dirty="0" err="1"/>
              <a:t>bugué</a:t>
            </a:r>
            <a:r>
              <a:rPr lang="fr-FR" dirty="0"/>
              <a:t>.</a:t>
            </a:r>
          </a:p>
          <a:p>
            <a:r>
              <a:rPr lang="fr-FR" dirty="0"/>
              <a:t>Le résultat affiché par un test unitaire est clair et simple.</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Tester unitairement</a:t>
            </a:r>
          </a:p>
        </p:txBody>
      </p:sp>
      <p:sp>
        <p:nvSpPr>
          <p:cNvPr id="6" name="Rectangle 5">
            <a:extLst>
              <a:ext uri="{FF2B5EF4-FFF2-40B4-BE49-F238E27FC236}">
                <a16:creationId xmlns:a16="http://schemas.microsoft.com/office/drawing/2014/main" id="{D2B7744B-FA26-504E-9423-57324E5294F2}"/>
              </a:ext>
            </a:extLst>
          </p:cNvPr>
          <p:cNvSpPr/>
          <p:nvPr/>
        </p:nvSpPr>
        <p:spPr>
          <a:xfrm>
            <a:off x="4189953" y="4695088"/>
            <a:ext cx="3361593" cy="2031325"/>
          </a:xfrm>
          <a:prstGeom prst="rect">
            <a:avLst/>
          </a:prstGeom>
        </p:spPr>
        <p:txBody>
          <a:bodyPr wrap="square">
            <a:spAutoFit/>
          </a:bodyPr>
          <a:lstStyle/>
          <a:p>
            <a:r>
              <a:rPr lang="en-US" dirty="0">
                <a:ea typeface="ＭＳ Ｐゴシック" pitchFamily="34" charset="-128"/>
              </a:rPr>
              <a:t>JavaScript: Jasmine</a:t>
            </a:r>
          </a:p>
          <a:p>
            <a:r>
              <a:rPr lang="en-US" dirty="0">
                <a:ea typeface="ＭＳ Ｐゴシック" pitchFamily="34" charset="-128"/>
              </a:rPr>
              <a:t>PHP : </a:t>
            </a:r>
            <a:r>
              <a:rPr lang="en-US" dirty="0" err="1">
                <a:ea typeface="ＭＳ Ｐゴシック" pitchFamily="34" charset="-128"/>
              </a:rPr>
              <a:t>PHPUnit</a:t>
            </a:r>
            <a:endParaRPr lang="en-US" dirty="0">
              <a:ea typeface="ＭＳ Ｐゴシック" pitchFamily="34" charset="-128"/>
            </a:endParaRPr>
          </a:p>
          <a:p>
            <a:r>
              <a:rPr lang="en-US" dirty="0">
                <a:ea typeface="ＭＳ Ｐゴシック" pitchFamily="34" charset="-128"/>
              </a:rPr>
              <a:t>Java: JUnit</a:t>
            </a:r>
          </a:p>
          <a:p>
            <a:r>
              <a:rPr lang="en-US" dirty="0">
                <a:ea typeface="ＭＳ Ｐゴシック" pitchFamily="34" charset="-128"/>
              </a:rPr>
              <a:t>C#: </a:t>
            </a:r>
            <a:r>
              <a:rPr lang="en-US" dirty="0" err="1">
                <a:ea typeface="ＭＳ Ｐゴシック" pitchFamily="34" charset="-128"/>
              </a:rPr>
              <a:t>NUnit</a:t>
            </a:r>
            <a:endParaRPr lang="en-US" dirty="0">
              <a:ea typeface="ＭＳ Ｐゴシック" pitchFamily="34" charset="-128"/>
            </a:endParaRPr>
          </a:p>
          <a:p>
            <a:r>
              <a:rPr lang="en-US" dirty="0">
                <a:ea typeface="ＭＳ Ｐゴシック" pitchFamily="34" charset="-128"/>
              </a:rPr>
              <a:t>Ruby: In standard library</a:t>
            </a:r>
          </a:p>
          <a:p>
            <a:r>
              <a:rPr lang="en-US" dirty="0">
                <a:ea typeface="ＭＳ Ｐゴシック" pitchFamily="34" charset="-128"/>
              </a:rPr>
              <a:t>Python: </a:t>
            </a:r>
            <a:r>
              <a:rPr lang="en-US" dirty="0" err="1">
                <a:ea typeface="ＭＳ Ｐゴシック" pitchFamily="34" charset="-128"/>
              </a:rPr>
              <a:t>unittest</a:t>
            </a:r>
            <a:endParaRPr lang="en-US" dirty="0">
              <a:ea typeface="ＭＳ Ｐゴシック" pitchFamily="34" charset="-128"/>
            </a:endParaRPr>
          </a:p>
          <a:p>
            <a:r>
              <a:rPr lang="en-US" dirty="0">
                <a:ea typeface="ＭＳ Ｐゴシック" pitchFamily="34" charset="-128"/>
              </a:rPr>
              <a:t>…</a:t>
            </a:r>
          </a:p>
        </p:txBody>
      </p:sp>
      <p:sp>
        <p:nvSpPr>
          <p:cNvPr id="10" name="Flèche droite à entaille 9">
            <a:extLst>
              <a:ext uri="{FF2B5EF4-FFF2-40B4-BE49-F238E27FC236}">
                <a16:creationId xmlns:a16="http://schemas.microsoft.com/office/drawing/2014/main" id="{443A200D-AD9B-0749-B21F-63A0056103EB}"/>
              </a:ext>
            </a:extLst>
          </p:cNvPr>
          <p:cNvSpPr/>
          <p:nvPr/>
        </p:nvSpPr>
        <p:spPr>
          <a:xfrm>
            <a:off x="2110156" y="4939923"/>
            <a:ext cx="1828800" cy="113941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Partout</a:t>
            </a:r>
          </a:p>
        </p:txBody>
      </p:sp>
    </p:spTree>
    <p:extLst>
      <p:ext uri="{BB962C8B-B14F-4D97-AF65-F5344CB8AC3E}">
        <p14:creationId xmlns:p14="http://schemas.microsoft.com/office/powerpoint/2010/main" val="10643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Unit Test</a:t>
            </a:r>
          </a:p>
        </p:txBody>
      </p:sp>
      <p:graphicFrame>
        <p:nvGraphicFramePr>
          <p:cNvPr id="5" name="Diagramme 4">
            <a:extLst>
              <a:ext uri="{FF2B5EF4-FFF2-40B4-BE49-F238E27FC236}">
                <a16:creationId xmlns:a16="http://schemas.microsoft.com/office/drawing/2014/main" id="{E42D17D7-B392-614D-8C54-04664A9C00DF}"/>
              </a:ext>
            </a:extLst>
          </p:cNvPr>
          <p:cNvGraphicFramePr/>
          <p:nvPr>
            <p:extLst>
              <p:ext uri="{D42A27DB-BD31-4B8C-83A1-F6EECF244321}">
                <p14:modId xmlns:p14="http://schemas.microsoft.com/office/powerpoint/2010/main" val="1289853686"/>
              </p:ext>
            </p:extLst>
          </p:nvPr>
        </p:nvGraphicFramePr>
        <p:xfrm>
          <a:off x="7437275" y="675097"/>
          <a:ext cx="4581682" cy="3246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6460AF9A-0926-1744-90DB-58C05DC2CF75}"/>
              </a:ext>
            </a:extLst>
          </p:cNvPr>
          <p:cNvSpPr/>
          <p:nvPr/>
        </p:nvSpPr>
        <p:spPr>
          <a:xfrm>
            <a:off x="1005742" y="1168604"/>
            <a:ext cx="6283081" cy="5755422"/>
          </a:xfrm>
          <a:prstGeom prst="rect">
            <a:avLst/>
          </a:prstGeom>
        </p:spPr>
        <p:txBody>
          <a:bodyPr wrap="square">
            <a:spAutoFit/>
          </a:bodyPr>
          <a:lstStyle/>
          <a:p>
            <a:pPr algn="just"/>
            <a:r>
              <a:rPr lang="fr-FR" sz="1600" b="1" dirty="0"/>
              <a:t>Intégration continue :</a:t>
            </a:r>
          </a:p>
          <a:p>
            <a:pPr algn="just"/>
            <a:r>
              <a:rPr lang="fr-FR" sz="1600" dirty="0"/>
              <a:t>Lorsqu'une tâche est terminée, les modifications sont immédiatement intégrées dans le produit complet. On évite ainsi la surcharge de travail liée à l'intégration de tous les éléments avant la livraison. Les tests facilitent grandement cette intégration : quand tous les tests passent, l'intégration est terminée.</a:t>
            </a:r>
          </a:p>
          <a:p>
            <a:pPr algn="just"/>
            <a:endParaRPr lang="fr-FR" sz="1100" b="1" dirty="0">
              <a:solidFill>
                <a:srgbClr val="202122"/>
              </a:solidFill>
            </a:endParaRPr>
          </a:p>
          <a:p>
            <a:pPr algn="just"/>
            <a:r>
              <a:rPr lang="fr-FR" sz="1600" b="1" dirty="0">
                <a:solidFill>
                  <a:srgbClr val="202122"/>
                </a:solidFill>
              </a:rPr>
              <a:t>Unit Test :</a:t>
            </a:r>
          </a:p>
          <a:p>
            <a:pPr algn="just"/>
            <a:r>
              <a:rPr lang="fr-FR" sz="1600" dirty="0">
                <a:solidFill>
                  <a:srgbClr val="202122"/>
                </a:solidFill>
              </a:rPr>
              <a:t>Avant de mettre en production une fonctionnalité, le développeur écrit un test qui vérifiera que son programme se comporte comme prévu. Ce test sera conservé jusqu'à la fin du projet, et tant que la fonctionnalité est requise. À chaque modification du code, on lance tous les tests écrits par tous les développeurs, et on sait immédiatement si quelques chose ne fonctionne plus.</a:t>
            </a:r>
            <a:endParaRPr lang="fr-FR" sz="1600" dirty="0"/>
          </a:p>
          <a:p>
            <a:pPr algn="just"/>
            <a:endParaRPr lang="fr-FR" sz="1100" dirty="0"/>
          </a:p>
          <a:p>
            <a:pPr algn="just"/>
            <a:r>
              <a:rPr lang="fr-FR" sz="1600" b="1" dirty="0" err="1"/>
              <a:t>Refactoring</a:t>
            </a:r>
            <a:r>
              <a:rPr lang="fr-FR" sz="1600" b="1" dirty="0"/>
              <a:t> :</a:t>
            </a:r>
          </a:p>
          <a:p>
            <a:pPr algn="just"/>
            <a:r>
              <a:rPr lang="fr-FR" sz="1600" dirty="0">
                <a:solidFill>
                  <a:srgbClr val="202122"/>
                </a:solidFill>
              </a:rPr>
              <a:t>Amélioration régulière de la qualité du code sans en modifier le comportement. On retravaille le code pour repartir sur de meilleures bases tout en gardant les mêmes fonctionnalités. Les phases de </a:t>
            </a:r>
            <a:r>
              <a:rPr lang="fr-FR" sz="1600" i="1" dirty="0" err="1">
                <a:solidFill>
                  <a:srgbClr val="202122"/>
                </a:solidFill>
              </a:rPr>
              <a:t>refactoring</a:t>
            </a:r>
            <a:r>
              <a:rPr lang="fr-FR" sz="1600" dirty="0">
                <a:solidFill>
                  <a:srgbClr val="202122"/>
                </a:solidFill>
              </a:rPr>
              <a:t> ne sont pas là pour ajouter des fonctionnalités et n’apporte que peu d’avance immédiat au client mais permettent aux développeurs d'avancer dans de meilleures conditions et donc plus vite. Phase couteuse mais qualitative sur le long terme.</a:t>
            </a:r>
            <a:endParaRPr lang="fr-FR" sz="1600" dirty="0"/>
          </a:p>
        </p:txBody>
      </p:sp>
      <p:sp>
        <p:nvSpPr>
          <p:cNvPr id="12" name="ZoneTexte 11">
            <a:extLst>
              <a:ext uri="{FF2B5EF4-FFF2-40B4-BE49-F238E27FC236}">
                <a16:creationId xmlns:a16="http://schemas.microsoft.com/office/drawing/2014/main" id="{C1C8C80F-35EF-AC49-AD07-3399092BE5E2}"/>
              </a:ext>
            </a:extLst>
          </p:cNvPr>
          <p:cNvSpPr txBox="1"/>
          <p:nvPr/>
        </p:nvSpPr>
        <p:spPr>
          <a:xfrm>
            <a:off x="7464288" y="3994432"/>
            <a:ext cx="4414120" cy="3293209"/>
          </a:xfrm>
          <a:prstGeom prst="rect">
            <a:avLst/>
          </a:prstGeom>
          <a:noFill/>
        </p:spPr>
        <p:txBody>
          <a:bodyPr wrap="square" rtlCol="0">
            <a:spAutoFit/>
          </a:bodyPr>
          <a:lstStyle/>
          <a:p>
            <a:pPr marL="285750" indent="-285750">
              <a:buFont typeface="Wingdings" pitchFamily="2" charset="2"/>
              <a:buChar char="à"/>
            </a:pPr>
            <a:r>
              <a:rPr lang="fr-FR" sz="1600" dirty="0">
                <a:sym typeface="Wingdings" pitchFamily="2" charset="2"/>
              </a:rPr>
              <a:t>Lors de la correction d’un code qui a échoué au test, il y a 3 possibilités :</a:t>
            </a:r>
          </a:p>
          <a:p>
            <a:pPr marL="742950" lvl="1" indent="-285750">
              <a:buFont typeface="Courier New" panose="02070309020205020404" pitchFamily="49" charset="0"/>
              <a:buChar char="o"/>
            </a:pPr>
            <a:r>
              <a:rPr lang="fr-FR" sz="1600" b="1" dirty="0">
                <a:sym typeface="Wingdings" pitchFamily="2" charset="2"/>
              </a:rPr>
              <a:t>Correction rapide</a:t>
            </a:r>
            <a:r>
              <a:rPr lang="fr-FR" sz="1600" dirty="0">
                <a:sym typeface="Wingdings" pitchFamily="2" charset="2"/>
              </a:rPr>
              <a:t>: Soit on corrige le problème sans améliorer le code (rapide) et on fait une phase de </a:t>
            </a:r>
            <a:r>
              <a:rPr lang="fr-FR" sz="1600" dirty="0" err="1">
                <a:sym typeface="Wingdings" pitchFamily="2" charset="2"/>
              </a:rPr>
              <a:t>refactoring</a:t>
            </a:r>
            <a:r>
              <a:rPr lang="fr-FR" sz="1600" dirty="0">
                <a:sym typeface="Wingdings" pitchFamily="2" charset="2"/>
              </a:rPr>
              <a:t> plus tard.</a:t>
            </a:r>
          </a:p>
          <a:p>
            <a:pPr marL="742950" lvl="1" indent="-285750">
              <a:buFont typeface="Courier New" panose="02070309020205020404" pitchFamily="49" charset="0"/>
              <a:buChar char="o"/>
            </a:pPr>
            <a:r>
              <a:rPr lang="fr-FR" sz="1600" b="1" dirty="0">
                <a:sym typeface="Wingdings" pitchFamily="2" charset="2"/>
              </a:rPr>
              <a:t>Simplification</a:t>
            </a:r>
            <a:r>
              <a:rPr lang="fr-FR" sz="1600" dirty="0">
                <a:sym typeface="Wingdings" pitchFamily="2" charset="2"/>
              </a:rPr>
              <a:t>: Soit on le simplifie si possible.</a:t>
            </a:r>
          </a:p>
          <a:p>
            <a:pPr marL="742950" lvl="1" indent="-285750">
              <a:buFont typeface="Courier New" panose="02070309020205020404" pitchFamily="49" charset="0"/>
              <a:buChar char="o"/>
            </a:pPr>
            <a:r>
              <a:rPr lang="fr-FR" sz="1600" b="1" dirty="0">
                <a:sym typeface="Wingdings" pitchFamily="2" charset="2"/>
              </a:rPr>
              <a:t>Division</a:t>
            </a:r>
            <a:r>
              <a:rPr lang="fr-FR" sz="1600" dirty="0">
                <a:sym typeface="Wingdings" pitchFamily="2" charset="2"/>
              </a:rPr>
              <a:t>: Soit le code est trop compliqué alors on le découpe en de plus petites parties (unit) testables séparément.</a:t>
            </a:r>
          </a:p>
          <a:p>
            <a:pPr marL="285750" indent="-285750">
              <a:buFont typeface="Courier New" panose="02070309020205020404" pitchFamily="49" charset="0"/>
              <a:buChar char="o"/>
            </a:pPr>
            <a:endParaRPr lang="fr-FR" sz="1600" dirty="0">
              <a:sym typeface="Wingdings" pitchFamily="2" charset="2"/>
            </a:endParaRPr>
          </a:p>
          <a:p>
            <a:pPr marL="742950" lvl="1" indent="-285750">
              <a:buFont typeface="Courier New" panose="02070309020205020404" pitchFamily="49" charset="0"/>
              <a:buChar char="o"/>
            </a:pPr>
            <a:endParaRPr lang="fr-FR" sz="1600" dirty="0"/>
          </a:p>
        </p:txBody>
      </p:sp>
    </p:spTree>
    <p:extLst>
      <p:ext uri="{BB962C8B-B14F-4D97-AF65-F5344CB8AC3E}">
        <p14:creationId xmlns:p14="http://schemas.microsoft.com/office/powerpoint/2010/main" val="162963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269243"/>
            <a:ext cx="10764381" cy="5298607"/>
          </a:xfrm>
        </p:spPr>
        <p:txBody>
          <a:bodyPr>
            <a:normAutofit fontScale="92500" lnSpcReduction="10000"/>
          </a:bodyPr>
          <a:lstStyle/>
          <a:p>
            <a:r>
              <a:rPr lang="fr-FR" dirty="0"/>
              <a:t>Avant ou pendant l’écriture du programme :</a:t>
            </a:r>
          </a:p>
          <a:p>
            <a:pPr lvl="1"/>
            <a:r>
              <a:rPr lang="fr-FR" b="1" dirty="0"/>
              <a:t>AVANT (TTD = Test </a:t>
            </a:r>
            <a:r>
              <a:rPr lang="fr-FR" b="1" dirty="0" err="1"/>
              <a:t>Driven</a:t>
            </a:r>
            <a:r>
              <a:rPr lang="fr-FR" b="1" dirty="0"/>
              <a:t> </a:t>
            </a:r>
            <a:r>
              <a:rPr lang="fr-FR" b="1" dirty="0" err="1"/>
              <a:t>Developement</a:t>
            </a:r>
            <a:r>
              <a:rPr lang="fr-FR" b="1" dirty="0"/>
              <a:t>) </a:t>
            </a:r>
            <a:r>
              <a:rPr lang="fr-FR" dirty="0"/>
              <a:t>: On commence par préparer le test unitaire avant d’écrire le code :</a:t>
            </a:r>
          </a:p>
          <a:p>
            <a:pPr lvl="2">
              <a:buFont typeface="Arial" panose="020B0604020202020204" pitchFamily="34" charset="0"/>
              <a:buChar char="•"/>
            </a:pPr>
            <a:r>
              <a:rPr lang="fr-FR" dirty="0"/>
              <a:t>On connait généralement le souhait (Sortie). Ex: calculer un prix TTC</a:t>
            </a:r>
          </a:p>
          <a:p>
            <a:pPr lvl="2">
              <a:buFont typeface="Arial" panose="020B0604020202020204" pitchFamily="34" charset="0"/>
              <a:buChar char="•"/>
            </a:pPr>
            <a:r>
              <a:rPr lang="fr-FR" dirty="0"/>
              <a:t>En découle facilement le besoin (Entrée). Ex: prix HT et TVA.</a:t>
            </a:r>
          </a:p>
          <a:p>
            <a:pPr lvl="2">
              <a:buFont typeface="Arial" panose="020B0604020202020204" pitchFamily="34" charset="0"/>
              <a:buChar char="•"/>
            </a:pPr>
            <a:r>
              <a:rPr lang="fr-FR" dirty="0"/>
              <a:t>C’est le management du code </a:t>
            </a:r>
            <a:r>
              <a:rPr lang="fr-FR" dirty="0">
                <a:sym typeface="Wingdings" pitchFamily="2" charset="2"/>
              </a:rPr>
              <a:t></a:t>
            </a:r>
            <a:r>
              <a:rPr lang="fr-FR" dirty="0"/>
              <a:t> un plan simple mais organisé </a:t>
            </a:r>
            <a:r>
              <a:rPr lang="fr-FR" dirty="0">
                <a:sym typeface="Wingdings" pitchFamily="2" charset="2"/>
              </a:rPr>
              <a:t></a:t>
            </a:r>
            <a:r>
              <a:rPr lang="fr-FR" dirty="0"/>
              <a:t> créer un test unitaire :     Entrée -&gt; Sortie.</a:t>
            </a:r>
          </a:p>
          <a:p>
            <a:pPr lvl="2">
              <a:buFont typeface="Arial" panose="020B0604020202020204" pitchFamily="34" charset="0"/>
              <a:buChar char="•"/>
            </a:pPr>
            <a:r>
              <a:rPr lang="fr-FR" dirty="0"/>
              <a:t>Ensuite seulement on écrit le programme qui correspond au test.</a:t>
            </a:r>
          </a:p>
          <a:p>
            <a:pPr lvl="1"/>
            <a:r>
              <a:rPr lang="fr-FR" b="1" dirty="0"/>
              <a:t>PENDANT (XP = </a:t>
            </a:r>
            <a:r>
              <a:rPr lang="fr-FR" b="1" dirty="0" err="1"/>
              <a:t>Extreme</a:t>
            </a:r>
            <a:r>
              <a:rPr lang="fr-FR" b="1" dirty="0"/>
              <a:t> </a:t>
            </a:r>
            <a:r>
              <a:rPr lang="fr-FR" b="1" dirty="0" err="1"/>
              <a:t>programming</a:t>
            </a:r>
            <a:r>
              <a:rPr lang="fr-FR" b="1" dirty="0"/>
              <a:t>) </a:t>
            </a:r>
            <a:r>
              <a:rPr lang="fr-FR" dirty="0"/>
              <a:t>: En même temps ou directement après.</a:t>
            </a:r>
          </a:p>
          <a:p>
            <a:pPr lvl="2">
              <a:buFont typeface="Arial" panose="020B0604020202020204" pitchFamily="34" charset="0"/>
              <a:buChar char="•"/>
            </a:pPr>
            <a:r>
              <a:rPr lang="fr-FR" dirty="0"/>
              <a:t>Méthodologie plus agile et permettant des changements du code en cours de rédaction.</a:t>
            </a:r>
          </a:p>
          <a:p>
            <a:r>
              <a:rPr lang="fr-FR" dirty="0"/>
              <a:t>L’ intégration de tests unitaires implique à peu près </a:t>
            </a:r>
            <a:r>
              <a:rPr lang="fr-FR" b="1" dirty="0"/>
              <a:t>un tiers de travail en plus</a:t>
            </a:r>
            <a:r>
              <a:rPr lang="fr-FR" dirty="0"/>
              <a:t>. Mais apporte un processus de développement plus solide et limitant les problèmes futurs.</a:t>
            </a:r>
          </a:p>
          <a:p>
            <a:pPr lvl="1"/>
            <a:r>
              <a:rPr lang="fr-FR" dirty="0"/>
              <a:t>Un programme dit « finit » ou de qualité doit avoir des tests unitaires.</a:t>
            </a:r>
          </a:p>
          <a:p>
            <a:pPr lvl="1"/>
            <a:r>
              <a:rPr lang="fr-FR" dirty="0"/>
              <a:t>Ils sont indispensables dans un gros projet ou tout projet avec un fort potentiel d’évolution.</a:t>
            </a:r>
          </a:p>
          <a:p>
            <a:pPr lvl="1"/>
            <a:r>
              <a:rPr lang="fr-FR" dirty="0"/>
              <a:t>Une entreprise peut reposer entièrement sur ses applications et leur stabilité est vitale.</a:t>
            </a:r>
          </a:p>
          <a:p>
            <a:r>
              <a:rPr lang="fr-FR" dirty="0"/>
              <a:t>Pour rappel, un bon programme doit être facile à lire (commentaire) et sans bug critique.</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Quand faire un « Unit Test » ?</a:t>
            </a:r>
          </a:p>
        </p:txBody>
      </p:sp>
    </p:spTree>
    <p:extLst>
      <p:ext uri="{BB962C8B-B14F-4D97-AF65-F5344CB8AC3E}">
        <p14:creationId xmlns:p14="http://schemas.microsoft.com/office/powerpoint/2010/main" val="280860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sp>
        <p:nvSpPr>
          <p:cNvPr id="8" name="Espace réservé du contenu 2">
            <a:extLst>
              <a:ext uri="{FF2B5EF4-FFF2-40B4-BE49-F238E27FC236}">
                <a16:creationId xmlns:a16="http://schemas.microsoft.com/office/drawing/2014/main" id="{CC31A6DC-82DB-4AB1-91B9-8840FE4D15CC}"/>
              </a:ext>
            </a:extLst>
          </p:cNvPr>
          <p:cNvSpPr>
            <a:spLocks noGrp="1"/>
          </p:cNvSpPr>
          <p:nvPr>
            <p:ph idx="1"/>
          </p:nvPr>
        </p:nvSpPr>
        <p:spPr>
          <a:xfrm>
            <a:off x="1082179" y="1269243"/>
            <a:ext cx="10764381" cy="5298607"/>
          </a:xfrm>
        </p:spPr>
        <p:txBody>
          <a:bodyPr>
            <a:normAutofit/>
          </a:bodyPr>
          <a:lstStyle/>
          <a:p>
            <a:r>
              <a:rPr lang="fr-FR" dirty="0"/>
              <a:t>Paquage PHP pour des tests unitaires de PHP orienté objet.</a:t>
            </a:r>
          </a:p>
          <a:p>
            <a:r>
              <a:rPr lang="fr-FR" dirty="0"/>
              <a:t>Utilise le principe d’ « assertion » (affirmation) : </a:t>
            </a:r>
          </a:p>
          <a:p>
            <a:pPr lvl="1"/>
            <a:r>
              <a:rPr lang="fr-FR" dirty="0"/>
              <a:t>TEST : J’affirme que 5 + 10 = 15</a:t>
            </a:r>
          </a:p>
          <a:p>
            <a:pPr lvl="1"/>
            <a:r>
              <a:rPr lang="fr-FR" dirty="0"/>
              <a:t>EXECUTE TEST : L’affirmation est vraie ou fausse</a:t>
            </a:r>
          </a:p>
          <a:p>
            <a:r>
              <a:rPr lang="fr-FR" dirty="0" err="1">
                <a:ea typeface="ＭＳ Ｐゴシック" pitchFamily="34" charset="-128"/>
              </a:rPr>
              <a:t>PHPUnit</a:t>
            </a:r>
            <a:r>
              <a:rPr lang="fr-FR" dirty="0">
                <a:ea typeface="ＭＳ Ｐゴシック" pitchFamily="34" charset="-128"/>
              </a:rPr>
              <a:t> a 2 formes : </a:t>
            </a:r>
          </a:p>
          <a:p>
            <a:pPr lvl="1"/>
            <a:r>
              <a:rPr lang="fr-FR" dirty="0">
                <a:ea typeface="ＭＳ Ｐゴシック" pitchFamily="34" charset="-128"/>
              </a:rPr>
              <a:t>Version compact : 1 fichier script tout en un mais non reconnu par les IDE</a:t>
            </a:r>
          </a:p>
          <a:p>
            <a:pPr lvl="1"/>
            <a:r>
              <a:rPr lang="fr-FR" dirty="0">
                <a:ea typeface="ＭＳ Ｐゴシック" pitchFamily="34" charset="-128"/>
              </a:rPr>
              <a:t>Version </a:t>
            </a:r>
            <a:r>
              <a:rPr lang="fr-FR" dirty="0" err="1">
                <a:ea typeface="ＭＳ Ｐゴシック" pitchFamily="34" charset="-128"/>
              </a:rPr>
              <a:t>framework</a:t>
            </a:r>
            <a:r>
              <a:rPr lang="fr-FR" dirty="0">
                <a:ea typeface="ＭＳ Ｐゴシック" pitchFamily="34" charset="-128"/>
              </a:rPr>
              <a:t> : 1 programme organisé en plusieurs fichiers (mieux intégré)</a:t>
            </a:r>
          </a:p>
          <a:p>
            <a:r>
              <a:rPr lang="fr-FR" dirty="0" err="1">
                <a:ea typeface="ＭＳ Ｐゴシック" pitchFamily="34" charset="-128"/>
              </a:rPr>
              <a:t>PHPUnit</a:t>
            </a:r>
            <a:r>
              <a:rPr lang="fr-FR" dirty="0">
                <a:ea typeface="ＭＳ Ｐゴシック" pitchFamily="34" charset="-128"/>
              </a:rPr>
              <a:t> est indépendant du programme et s’exécute depuis un terminal ou les IDE qui embarquant une gestion graphique des tests ou encore des outils web </a:t>
            </a:r>
            <a:r>
              <a:rPr lang="fr-FR" dirty="0" err="1">
                <a:ea typeface="ＭＳ Ｐゴシック" pitchFamily="34" charset="-128"/>
              </a:rPr>
              <a:t>DevOps</a:t>
            </a:r>
            <a:r>
              <a:rPr lang="fr-FR" dirty="0">
                <a:ea typeface="ＭＳ Ｐゴシック" pitchFamily="34" charset="-128"/>
              </a:rPr>
              <a:t>. </a:t>
            </a:r>
          </a:p>
          <a:p>
            <a:r>
              <a:rPr lang="fr-FR" dirty="0">
                <a:ea typeface="ＭＳ Ｐゴシック" pitchFamily="34" charset="-128"/>
              </a:rPr>
              <a:t>Chaque projet embarque ses tests unitaires et son paquage de tests.</a:t>
            </a:r>
            <a:endParaRPr lang="fr-FR" dirty="0"/>
          </a:p>
          <a:p>
            <a:r>
              <a:rPr lang="fr-FR" dirty="0"/>
              <a:t>Il est préférable d’utiliser un gestionnaire de paquage pour installer </a:t>
            </a:r>
            <a:r>
              <a:rPr lang="fr-FR" dirty="0" err="1"/>
              <a:t>PHPUnit</a:t>
            </a:r>
            <a:r>
              <a:rPr lang="fr-FR" dirty="0"/>
              <a:t> (Composer).</a:t>
            </a:r>
          </a:p>
          <a:p>
            <a:r>
              <a:rPr lang="fr-FR" dirty="0"/>
              <a:t>On testera uniquement les parties accessibles d’un programme. </a:t>
            </a:r>
          </a:p>
          <a:p>
            <a:endParaRPr lang="fr-FR" dirty="0"/>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fr-FR" sz="3200" dirty="0">
                <a:solidFill>
                  <a:schemeClr val="tx1">
                    <a:lumMod val="75000"/>
                    <a:lumOff val="25000"/>
                  </a:schemeClr>
                </a:solidFill>
              </a:rPr>
              <a:t>PHP + Unit Test = </a:t>
            </a:r>
            <a:r>
              <a:rPr lang="fr-FR" sz="3200" dirty="0" err="1">
                <a:solidFill>
                  <a:schemeClr val="tx1">
                    <a:lumMod val="75000"/>
                    <a:lumOff val="25000"/>
                  </a:schemeClr>
                </a:solidFill>
              </a:rPr>
              <a:t>PHPUnit</a:t>
            </a:r>
            <a:endParaRPr lang="fr-FR" sz="3200" dirty="0">
              <a:solidFill>
                <a:schemeClr val="tx1">
                  <a:lumMod val="75000"/>
                  <a:lumOff val="25000"/>
                </a:schemeClr>
              </a:solidFill>
            </a:endParaRPr>
          </a:p>
        </p:txBody>
      </p:sp>
    </p:spTree>
    <p:extLst>
      <p:ext uri="{BB962C8B-B14F-4D97-AF65-F5344CB8AC3E}">
        <p14:creationId xmlns:p14="http://schemas.microsoft.com/office/powerpoint/2010/main" val="138731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sp>
        <p:nvSpPr>
          <p:cNvPr id="7" name="Titre 1">
            <a:extLst>
              <a:ext uri="{FF2B5EF4-FFF2-40B4-BE49-F238E27FC236}">
                <a16:creationId xmlns:a16="http://schemas.microsoft.com/office/drawing/2014/main" id="{6E56C9D7-AEAA-4F74-A1B9-9E7E02D05CCE}"/>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200" dirty="0" err="1">
                <a:solidFill>
                  <a:schemeClr val="tx1">
                    <a:lumMod val="75000"/>
                    <a:lumOff val="25000"/>
                  </a:schemeClr>
                </a:solidFill>
              </a:rPr>
              <a:t>PHPUnit</a:t>
            </a:r>
            <a:r>
              <a:rPr lang="en-US" sz="3200" dirty="0">
                <a:solidFill>
                  <a:schemeClr val="tx1">
                    <a:lumMod val="75000"/>
                    <a:lumOff val="25000"/>
                  </a:schemeClr>
                </a:solidFill>
              </a:rPr>
              <a:t> – Class Test Presentation </a:t>
            </a:r>
          </a:p>
        </p:txBody>
      </p:sp>
      <p:pic>
        <p:nvPicPr>
          <p:cNvPr id="6" name="Image 5">
            <a:extLst>
              <a:ext uri="{FF2B5EF4-FFF2-40B4-BE49-F238E27FC236}">
                <a16:creationId xmlns:a16="http://schemas.microsoft.com/office/drawing/2014/main" id="{418000FA-14CF-C245-9FEB-4BF978948E5D}"/>
              </a:ext>
            </a:extLst>
          </p:cNvPr>
          <p:cNvPicPr>
            <a:picLocks noChangeAspect="1"/>
          </p:cNvPicPr>
          <p:nvPr/>
        </p:nvPicPr>
        <p:blipFill>
          <a:blip r:embed="rId2"/>
          <a:stretch>
            <a:fillRect/>
          </a:stretch>
        </p:blipFill>
        <p:spPr>
          <a:xfrm>
            <a:off x="1099992" y="1330382"/>
            <a:ext cx="5177716" cy="2615329"/>
          </a:xfrm>
          <a:prstGeom prst="rect">
            <a:avLst/>
          </a:prstGeom>
        </p:spPr>
      </p:pic>
      <p:sp>
        <p:nvSpPr>
          <p:cNvPr id="11" name="ZoneTexte 10">
            <a:extLst>
              <a:ext uri="{FF2B5EF4-FFF2-40B4-BE49-F238E27FC236}">
                <a16:creationId xmlns:a16="http://schemas.microsoft.com/office/drawing/2014/main" id="{CAD4A4FF-6667-FC44-BA9C-6949277EF01D}"/>
              </a:ext>
            </a:extLst>
          </p:cNvPr>
          <p:cNvSpPr txBox="1"/>
          <p:nvPr/>
        </p:nvSpPr>
        <p:spPr>
          <a:xfrm>
            <a:off x="6435969" y="1547447"/>
            <a:ext cx="5460023" cy="2031325"/>
          </a:xfrm>
          <a:prstGeom prst="rect">
            <a:avLst/>
          </a:prstGeom>
          <a:noFill/>
        </p:spPr>
        <p:txBody>
          <a:bodyPr wrap="square" rtlCol="0">
            <a:spAutoFit/>
          </a:bodyPr>
          <a:lstStyle/>
          <a:p>
            <a:pPr marL="285750" indent="-285750">
              <a:buFont typeface="Wingdings" pitchFamily="2" charset="2"/>
              <a:buChar char="Ø"/>
            </a:pPr>
            <a:r>
              <a:rPr lang="fr-FR" dirty="0">
                <a:sym typeface="Wingdings" pitchFamily="2" charset="2"/>
              </a:rPr>
              <a:t>Chaque partie de test </a:t>
            </a:r>
            <a:r>
              <a:rPr lang="fr-FR" b="1" dirty="0">
                <a:sym typeface="Wingdings" pitchFamily="2" charset="2"/>
              </a:rPr>
              <a:t>doit être une classe</a:t>
            </a:r>
            <a:r>
              <a:rPr lang="fr-FR" dirty="0">
                <a:sym typeface="Wingdings" pitchFamily="2" charset="2"/>
              </a:rPr>
              <a:t>.</a:t>
            </a:r>
          </a:p>
          <a:p>
            <a:pPr marL="285750" indent="-285750">
              <a:buFont typeface="Wingdings" pitchFamily="2" charset="2"/>
              <a:buChar char="Ø"/>
            </a:pPr>
            <a:r>
              <a:rPr lang="fr-FR" dirty="0">
                <a:sym typeface="Wingdings" pitchFamily="2" charset="2"/>
              </a:rPr>
              <a:t>Chacune de ces classes </a:t>
            </a:r>
            <a:r>
              <a:rPr lang="fr-FR" b="1" dirty="0">
                <a:sym typeface="Wingdings" pitchFamily="2" charset="2"/>
              </a:rPr>
              <a:t>doit être étendue par la classe « </a:t>
            </a:r>
            <a:r>
              <a:rPr lang="fr-FR" b="1" dirty="0" err="1">
                <a:sym typeface="Wingdings" pitchFamily="2" charset="2"/>
              </a:rPr>
              <a:t>TestCase</a:t>
            </a:r>
            <a:r>
              <a:rPr lang="fr-FR" b="1" dirty="0">
                <a:sym typeface="Wingdings" pitchFamily="2" charset="2"/>
              </a:rPr>
              <a:t> » </a:t>
            </a:r>
            <a:r>
              <a:rPr lang="fr-FR" dirty="0">
                <a:sym typeface="Wingdings" pitchFamily="2" charset="2"/>
              </a:rPr>
              <a:t>de </a:t>
            </a:r>
            <a:r>
              <a:rPr lang="fr-FR" dirty="0" err="1">
                <a:sym typeface="Wingdings" pitchFamily="2" charset="2"/>
              </a:rPr>
              <a:t>PHPUnit</a:t>
            </a:r>
            <a:endParaRPr lang="fr-FR" dirty="0">
              <a:sym typeface="Wingdings" pitchFamily="2" charset="2"/>
            </a:endParaRPr>
          </a:p>
          <a:p>
            <a:pPr marL="285750" indent="-285750">
              <a:buFont typeface="Wingdings" pitchFamily="2" charset="2"/>
              <a:buChar char="Ø"/>
            </a:pPr>
            <a:r>
              <a:rPr lang="fr-FR" dirty="0">
                <a:sym typeface="Wingdings" pitchFamily="2" charset="2"/>
              </a:rPr>
              <a:t>Dans la classe de test unitaire </a:t>
            </a:r>
            <a:r>
              <a:rPr lang="fr-FR" b="1" dirty="0">
                <a:sym typeface="Wingdings" pitchFamily="2" charset="2"/>
              </a:rPr>
              <a:t>toutes les méthodes commençant par « test » sont appelées</a:t>
            </a:r>
            <a:r>
              <a:rPr lang="fr-FR" dirty="0">
                <a:sym typeface="Wingdings" pitchFamily="2" charset="2"/>
              </a:rPr>
              <a:t> et ne servent cas découper les tests proprement. Le nom des méthodes n’est là que pour décrire.</a:t>
            </a:r>
            <a:endParaRPr lang="fr-FR" dirty="0"/>
          </a:p>
        </p:txBody>
      </p:sp>
      <p:sp>
        <p:nvSpPr>
          <p:cNvPr id="13" name="Rectangle : avec coins arrondis en diagonale 12">
            <a:extLst>
              <a:ext uri="{FF2B5EF4-FFF2-40B4-BE49-F238E27FC236}">
                <a16:creationId xmlns:a16="http://schemas.microsoft.com/office/drawing/2014/main" id="{62F64EA4-4774-354C-852F-BB4E29686744}"/>
              </a:ext>
            </a:extLst>
          </p:cNvPr>
          <p:cNvSpPr/>
          <p:nvPr/>
        </p:nvSpPr>
        <p:spPr>
          <a:xfrm>
            <a:off x="2208679" y="3640763"/>
            <a:ext cx="4738773" cy="3090208"/>
          </a:xfrm>
          <a:prstGeom prst="round2DiagRect">
            <a:avLst/>
          </a:prstGeom>
          <a:solidFill>
            <a:schemeClr val="bg1"/>
          </a:solidFill>
          <a:ln w="57150">
            <a:solidFill>
              <a:srgbClr val="F69F0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350" dirty="0">
                <a:solidFill>
                  <a:schemeClr val="tx1">
                    <a:lumMod val="75000"/>
                    <a:lumOff val="25000"/>
                  </a:schemeClr>
                </a:solidFill>
              </a:rPr>
              <a:t>$&gt; </a:t>
            </a:r>
            <a:r>
              <a:rPr lang="fr-FR" sz="1350" dirty="0">
                <a:solidFill>
                  <a:srgbClr val="00B0F0"/>
                </a:solidFill>
              </a:rPr>
              <a:t>./</a:t>
            </a:r>
            <a:r>
              <a:rPr lang="fr-FR" sz="1350" dirty="0" err="1">
                <a:solidFill>
                  <a:srgbClr val="00B0F0"/>
                </a:solidFill>
              </a:rPr>
              <a:t>vendor</a:t>
            </a:r>
            <a:r>
              <a:rPr lang="fr-FR" sz="1350" dirty="0">
                <a:solidFill>
                  <a:srgbClr val="00B0F0"/>
                </a:solidFill>
              </a:rPr>
              <a:t>/bin/</a:t>
            </a:r>
            <a:r>
              <a:rPr lang="fr-FR" sz="1350" dirty="0" err="1">
                <a:solidFill>
                  <a:srgbClr val="00B0F0"/>
                </a:solidFill>
              </a:rPr>
              <a:t>phpunit</a:t>
            </a:r>
            <a:r>
              <a:rPr lang="fr-FR" sz="1350" dirty="0">
                <a:solidFill>
                  <a:srgbClr val="00B0F0"/>
                </a:solidFill>
              </a:rPr>
              <a:t> </a:t>
            </a:r>
            <a:r>
              <a:rPr lang="fr-FR" sz="1350" dirty="0" err="1">
                <a:solidFill>
                  <a:srgbClr val="92D050"/>
                </a:solidFill>
              </a:rPr>
              <a:t>ItemsTest.php</a:t>
            </a:r>
            <a:endParaRPr lang="fr-FR" sz="1350" dirty="0">
              <a:solidFill>
                <a:srgbClr val="92D050"/>
              </a:solidFill>
            </a:endParaRPr>
          </a:p>
          <a:p>
            <a:endParaRPr lang="fr-FR" sz="1350" dirty="0">
              <a:solidFill>
                <a:schemeClr val="tx1">
                  <a:lumMod val="75000"/>
                  <a:lumOff val="25000"/>
                </a:schemeClr>
              </a:solidFill>
            </a:endParaRPr>
          </a:p>
          <a:p>
            <a:r>
              <a:rPr lang="fr-FR" sz="1350" dirty="0">
                <a:solidFill>
                  <a:schemeClr val="tx1">
                    <a:lumMod val="75000"/>
                    <a:lumOff val="25000"/>
                  </a:schemeClr>
                </a:solidFill>
              </a:rPr>
              <a:t>Time: 00:00.004, Memory: 4.00 MB</a:t>
            </a:r>
            <a:br>
              <a:rPr lang="fr-FR" sz="1350" dirty="0">
                <a:solidFill>
                  <a:schemeClr val="tx1">
                    <a:lumMod val="75000"/>
                    <a:lumOff val="25000"/>
                  </a:schemeClr>
                </a:solidFill>
              </a:rPr>
            </a:br>
            <a:endParaRPr lang="fr-FR" sz="1350" dirty="0">
              <a:solidFill>
                <a:schemeClr val="tx1">
                  <a:lumMod val="75000"/>
                  <a:lumOff val="25000"/>
                </a:schemeClr>
              </a:solidFill>
            </a:endParaRPr>
          </a:p>
          <a:p>
            <a:r>
              <a:rPr lang="fr-FR" sz="1350" dirty="0">
                <a:solidFill>
                  <a:schemeClr val="tx1">
                    <a:lumMod val="75000"/>
                    <a:lumOff val="25000"/>
                  </a:schemeClr>
                </a:solidFill>
              </a:rPr>
              <a:t>There </a:t>
            </a:r>
            <a:r>
              <a:rPr lang="fr-FR" sz="1350" dirty="0" err="1">
                <a:solidFill>
                  <a:schemeClr val="tx1">
                    <a:lumMod val="75000"/>
                    <a:lumOff val="25000"/>
                  </a:schemeClr>
                </a:solidFill>
              </a:rPr>
              <a:t>was</a:t>
            </a:r>
            <a:r>
              <a:rPr lang="fr-FR" sz="1350" dirty="0">
                <a:solidFill>
                  <a:schemeClr val="tx1">
                    <a:lumMod val="75000"/>
                    <a:lumOff val="25000"/>
                  </a:schemeClr>
                </a:solidFill>
              </a:rPr>
              <a:t> 1 </a:t>
            </a:r>
            <a:r>
              <a:rPr lang="fr-FR" sz="1350" dirty="0" err="1">
                <a:solidFill>
                  <a:schemeClr val="tx1">
                    <a:lumMod val="75000"/>
                    <a:lumOff val="25000"/>
                  </a:schemeClr>
                </a:solidFill>
              </a:rPr>
              <a:t>failure</a:t>
            </a:r>
            <a:r>
              <a:rPr lang="fr-FR" sz="1350" dirty="0">
                <a:solidFill>
                  <a:schemeClr val="tx1">
                    <a:lumMod val="75000"/>
                    <a:lumOff val="25000"/>
                  </a:schemeClr>
                </a:solidFill>
              </a:rPr>
              <a:t>:</a:t>
            </a:r>
            <a:br>
              <a:rPr lang="fr-FR" sz="1350" dirty="0">
                <a:solidFill>
                  <a:schemeClr val="tx1">
                    <a:lumMod val="75000"/>
                    <a:lumOff val="25000"/>
                  </a:schemeClr>
                </a:solidFill>
              </a:rPr>
            </a:br>
            <a:endParaRPr lang="fr-FR" sz="1350" dirty="0">
              <a:solidFill>
                <a:schemeClr val="tx1">
                  <a:lumMod val="75000"/>
                  <a:lumOff val="25000"/>
                </a:schemeClr>
              </a:solidFill>
            </a:endParaRPr>
          </a:p>
          <a:p>
            <a:r>
              <a:rPr lang="fr-FR" sz="1350" dirty="0">
                <a:solidFill>
                  <a:schemeClr val="tx1">
                    <a:lumMod val="75000"/>
                    <a:lumOff val="25000"/>
                  </a:schemeClr>
                </a:solidFill>
              </a:rPr>
              <a:t>1) </a:t>
            </a:r>
            <a:r>
              <a:rPr lang="fr-FR" sz="1350" dirty="0" err="1">
                <a:solidFill>
                  <a:schemeClr val="tx1">
                    <a:lumMod val="75000"/>
                    <a:lumOff val="25000"/>
                  </a:schemeClr>
                </a:solidFill>
              </a:rPr>
              <a:t>ItemsTest</a:t>
            </a:r>
            <a:r>
              <a:rPr lang="fr-FR" sz="1350" dirty="0">
                <a:solidFill>
                  <a:schemeClr val="tx1">
                    <a:lumMod val="75000"/>
                    <a:lumOff val="25000"/>
                  </a:schemeClr>
                </a:solidFill>
              </a:rPr>
              <a:t>::</a:t>
            </a:r>
            <a:r>
              <a:rPr lang="fr-FR" sz="1350" dirty="0" err="1">
                <a:solidFill>
                  <a:schemeClr val="tx1">
                    <a:lumMod val="75000"/>
                    <a:lumOff val="25000"/>
                  </a:schemeClr>
                </a:solidFill>
              </a:rPr>
              <a:t>testEqual</a:t>
            </a:r>
            <a:endParaRPr lang="fr-FR" sz="1350" dirty="0">
              <a:solidFill>
                <a:schemeClr val="tx1">
                  <a:lumMod val="75000"/>
                  <a:lumOff val="25000"/>
                </a:schemeClr>
              </a:solidFill>
            </a:endParaRPr>
          </a:p>
          <a:p>
            <a:r>
              <a:rPr lang="fr-FR" sz="1350" dirty="0" err="1">
                <a:solidFill>
                  <a:schemeClr val="tx1">
                    <a:lumMod val="75000"/>
                    <a:lumOff val="25000"/>
                  </a:schemeClr>
                </a:solidFill>
              </a:rPr>
              <a:t>Failed</a:t>
            </a:r>
            <a:r>
              <a:rPr lang="fr-FR" sz="1350" dirty="0">
                <a:solidFill>
                  <a:schemeClr val="tx1">
                    <a:lumMod val="75000"/>
                    <a:lumOff val="25000"/>
                  </a:schemeClr>
                </a:solidFill>
              </a:rPr>
              <a:t> </a:t>
            </a:r>
            <a:r>
              <a:rPr lang="fr-FR" sz="1350" dirty="0" err="1">
                <a:solidFill>
                  <a:schemeClr val="tx1">
                    <a:lumMod val="75000"/>
                    <a:lumOff val="25000"/>
                  </a:schemeClr>
                </a:solidFill>
              </a:rPr>
              <a:t>asserting</a:t>
            </a:r>
            <a:r>
              <a:rPr lang="fr-FR" sz="1350" dirty="0">
                <a:solidFill>
                  <a:schemeClr val="tx1">
                    <a:lumMod val="75000"/>
                    <a:lumOff val="25000"/>
                  </a:schemeClr>
                </a:solidFill>
              </a:rPr>
              <a:t> </a:t>
            </a:r>
            <a:r>
              <a:rPr lang="fr-FR" sz="1350" dirty="0" err="1">
                <a:solidFill>
                  <a:schemeClr val="tx1">
                    <a:lumMod val="75000"/>
                    <a:lumOff val="25000"/>
                  </a:schemeClr>
                </a:solidFill>
              </a:rPr>
              <a:t>that</a:t>
            </a:r>
            <a:r>
              <a:rPr lang="fr-FR" sz="1350" dirty="0">
                <a:solidFill>
                  <a:schemeClr val="tx1">
                    <a:lumMod val="75000"/>
                    <a:lumOff val="25000"/>
                  </a:schemeClr>
                </a:solidFill>
              </a:rPr>
              <a:t> '0' </a:t>
            </a:r>
            <a:r>
              <a:rPr lang="fr-FR" sz="1350" dirty="0" err="1">
                <a:solidFill>
                  <a:schemeClr val="tx1">
                    <a:lumMod val="75000"/>
                    <a:lumOff val="25000"/>
                  </a:schemeClr>
                </a:solidFill>
              </a:rPr>
              <a:t>is</a:t>
            </a:r>
            <a:r>
              <a:rPr lang="fr-FR" sz="1350" dirty="0">
                <a:solidFill>
                  <a:schemeClr val="tx1">
                    <a:lumMod val="75000"/>
                    <a:lumOff val="25000"/>
                  </a:schemeClr>
                </a:solidFill>
              </a:rPr>
              <a:t> </a:t>
            </a:r>
            <a:r>
              <a:rPr lang="fr-FR" sz="1350" dirty="0" err="1">
                <a:solidFill>
                  <a:schemeClr val="tx1">
                    <a:lumMod val="75000"/>
                    <a:lumOff val="25000"/>
                  </a:schemeClr>
                </a:solidFill>
              </a:rPr>
              <a:t>identical</a:t>
            </a:r>
            <a:r>
              <a:rPr lang="fr-FR" sz="1350" dirty="0">
                <a:solidFill>
                  <a:schemeClr val="tx1">
                    <a:lumMod val="75000"/>
                    <a:lumOff val="25000"/>
                  </a:schemeClr>
                </a:solidFill>
              </a:rPr>
              <a:t> to 0.</a:t>
            </a:r>
            <a:br>
              <a:rPr lang="fr-FR" sz="1350" dirty="0">
                <a:solidFill>
                  <a:schemeClr val="tx1">
                    <a:lumMod val="75000"/>
                    <a:lumOff val="25000"/>
                  </a:schemeClr>
                </a:solidFill>
              </a:rPr>
            </a:br>
            <a:endParaRPr lang="fr-FR" sz="1350" dirty="0">
              <a:solidFill>
                <a:schemeClr val="tx1">
                  <a:lumMod val="75000"/>
                  <a:lumOff val="25000"/>
                </a:schemeClr>
              </a:solidFill>
            </a:endParaRPr>
          </a:p>
          <a:p>
            <a:r>
              <a:rPr lang="fr-FR" sz="1350" dirty="0">
                <a:solidFill>
                  <a:schemeClr val="tx1">
                    <a:lumMod val="75000"/>
                    <a:lumOff val="25000"/>
                  </a:schemeClr>
                </a:solidFill>
              </a:rPr>
              <a:t>/Applications/MAMP/</a:t>
            </a:r>
            <a:r>
              <a:rPr lang="fr-FR" sz="1350" dirty="0" err="1">
                <a:solidFill>
                  <a:schemeClr val="tx1">
                    <a:lumMod val="75000"/>
                    <a:lumOff val="25000"/>
                  </a:schemeClr>
                </a:solidFill>
              </a:rPr>
              <a:t>htdocs</a:t>
            </a:r>
            <a:r>
              <a:rPr lang="fr-FR" sz="1350" dirty="0">
                <a:solidFill>
                  <a:schemeClr val="tx1">
                    <a:lumMod val="75000"/>
                    <a:lumOff val="25000"/>
                  </a:schemeClr>
                </a:solidFill>
              </a:rPr>
              <a:t>/</a:t>
            </a:r>
            <a:r>
              <a:rPr lang="fr-FR" sz="1350" dirty="0" err="1">
                <a:solidFill>
                  <a:schemeClr val="tx1">
                    <a:lumMod val="75000"/>
                    <a:lumOff val="25000"/>
                  </a:schemeClr>
                </a:solidFill>
              </a:rPr>
              <a:t>php</a:t>
            </a:r>
            <a:r>
              <a:rPr lang="fr-FR" sz="1350" dirty="0">
                <a:solidFill>
                  <a:schemeClr val="tx1">
                    <a:lumMod val="75000"/>
                    <a:lumOff val="25000"/>
                  </a:schemeClr>
                </a:solidFill>
              </a:rPr>
              <a:t>-cours/ItemsTest.php:12</a:t>
            </a:r>
            <a:br>
              <a:rPr lang="fr-FR" sz="1350" dirty="0">
                <a:solidFill>
                  <a:schemeClr val="tx1">
                    <a:lumMod val="75000"/>
                    <a:lumOff val="25000"/>
                  </a:schemeClr>
                </a:solidFill>
              </a:rPr>
            </a:br>
            <a:endParaRPr lang="fr-FR" sz="1350" dirty="0">
              <a:solidFill>
                <a:schemeClr val="tx1">
                  <a:lumMod val="75000"/>
                  <a:lumOff val="25000"/>
                </a:schemeClr>
              </a:solidFill>
            </a:endParaRPr>
          </a:p>
          <a:p>
            <a:r>
              <a:rPr lang="fr-FR" sz="1350" dirty="0">
                <a:solidFill>
                  <a:schemeClr val="tx1">
                    <a:lumMod val="75000"/>
                    <a:lumOff val="25000"/>
                  </a:schemeClr>
                </a:solidFill>
              </a:rPr>
              <a:t>FAILURES!</a:t>
            </a:r>
          </a:p>
          <a:p>
            <a:r>
              <a:rPr lang="fr-FR" sz="1350" dirty="0">
                <a:solidFill>
                  <a:schemeClr val="tx1">
                    <a:lumMod val="75000"/>
                    <a:lumOff val="25000"/>
                  </a:schemeClr>
                </a:solidFill>
              </a:rPr>
              <a:t>Tests: 1, Assertions: 2, </a:t>
            </a:r>
            <a:r>
              <a:rPr lang="fr-FR" sz="1350" dirty="0" err="1">
                <a:solidFill>
                  <a:schemeClr val="tx1">
                    <a:lumMod val="75000"/>
                    <a:lumOff val="25000"/>
                  </a:schemeClr>
                </a:solidFill>
              </a:rPr>
              <a:t>Failures</a:t>
            </a:r>
            <a:r>
              <a:rPr lang="fr-FR" sz="1350" dirty="0">
                <a:solidFill>
                  <a:schemeClr val="tx1">
                    <a:lumMod val="75000"/>
                    <a:lumOff val="25000"/>
                  </a:schemeClr>
                </a:solidFill>
              </a:rPr>
              <a:t>: 1.</a:t>
            </a:r>
          </a:p>
        </p:txBody>
      </p:sp>
      <p:sp>
        <p:nvSpPr>
          <p:cNvPr id="10" name="Rectangle : avec coins arrondis en diagonale 9">
            <a:extLst>
              <a:ext uri="{FF2B5EF4-FFF2-40B4-BE49-F238E27FC236}">
                <a16:creationId xmlns:a16="http://schemas.microsoft.com/office/drawing/2014/main" id="{1BB8C45F-97E3-8C4F-BCC3-4F8EE55C7A17}"/>
              </a:ext>
            </a:extLst>
          </p:cNvPr>
          <p:cNvSpPr/>
          <p:nvPr/>
        </p:nvSpPr>
        <p:spPr>
          <a:xfrm>
            <a:off x="7553920" y="4244380"/>
            <a:ext cx="4248894" cy="374571"/>
          </a:xfrm>
          <a:prstGeom prst="round2DiagRect">
            <a:avLst/>
          </a:prstGeom>
          <a:solidFill>
            <a:schemeClr val="bg1"/>
          </a:solidFill>
          <a:ln w="57150">
            <a:solidFill>
              <a:srgbClr val="F69F0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dirty="0">
                <a:solidFill>
                  <a:schemeClr val="tx1">
                    <a:lumMod val="75000"/>
                    <a:lumOff val="25000"/>
                  </a:schemeClr>
                </a:solidFill>
              </a:rPr>
              <a:t>$&gt;</a:t>
            </a:r>
            <a:r>
              <a:rPr lang="fr-FR" sz="1600" dirty="0">
                <a:solidFill>
                  <a:srgbClr val="00B0F0"/>
                </a:solidFill>
              </a:rPr>
              <a:t> ./</a:t>
            </a:r>
            <a:r>
              <a:rPr lang="fr-FR" sz="1600" dirty="0" err="1">
                <a:solidFill>
                  <a:srgbClr val="00B0F0"/>
                </a:solidFill>
              </a:rPr>
              <a:t>vendor</a:t>
            </a:r>
            <a:r>
              <a:rPr lang="fr-FR" sz="1600" dirty="0">
                <a:solidFill>
                  <a:srgbClr val="00B0F0"/>
                </a:solidFill>
              </a:rPr>
              <a:t>/bin/</a:t>
            </a:r>
            <a:r>
              <a:rPr lang="fr-FR" sz="1600" dirty="0" err="1">
                <a:solidFill>
                  <a:srgbClr val="00B0F0"/>
                </a:solidFill>
              </a:rPr>
              <a:t>phpunit</a:t>
            </a:r>
            <a:r>
              <a:rPr lang="fr-FR" sz="1600" dirty="0">
                <a:solidFill>
                  <a:srgbClr val="00B0F0"/>
                </a:solidFill>
              </a:rPr>
              <a:t> </a:t>
            </a:r>
            <a:r>
              <a:rPr lang="fr-FR" sz="1600" dirty="0">
                <a:solidFill>
                  <a:srgbClr val="92D050"/>
                </a:solidFill>
              </a:rPr>
              <a:t>PATH_FILE</a:t>
            </a:r>
          </a:p>
        </p:txBody>
      </p:sp>
      <p:sp>
        <p:nvSpPr>
          <p:cNvPr id="3" name="ZoneTexte 2">
            <a:extLst>
              <a:ext uri="{FF2B5EF4-FFF2-40B4-BE49-F238E27FC236}">
                <a16:creationId xmlns:a16="http://schemas.microsoft.com/office/drawing/2014/main" id="{D81D3BA9-44D7-E148-A298-F7AB8EA1C73C}"/>
              </a:ext>
            </a:extLst>
          </p:cNvPr>
          <p:cNvSpPr txBox="1"/>
          <p:nvPr/>
        </p:nvSpPr>
        <p:spPr>
          <a:xfrm>
            <a:off x="7553920" y="3906485"/>
            <a:ext cx="3393942" cy="369332"/>
          </a:xfrm>
          <a:prstGeom prst="rect">
            <a:avLst/>
          </a:prstGeom>
          <a:noFill/>
        </p:spPr>
        <p:txBody>
          <a:bodyPr wrap="none" rtlCol="0">
            <a:spAutoFit/>
          </a:bodyPr>
          <a:lstStyle/>
          <a:p>
            <a:r>
              <a:rPr lang="fr-FR" dirty="0"/>
              <a:t>Commande d’exécution d’un test</a:t>
            </a:r>
          </a:p>
        </p:txBody>
      </p:sp>
    </p:spTree>
    <p:extLst>
      <p:ext uri="{BB962C8B-B14F-4D97-AF65-F5344CB8AC3E}">
        <p14:creationId xmlns:p14="http://schemas.microsoft.com/office/powerpoint/2010/main" val="392861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D54FF-FC1B-447B-893A-129ECD6633E4}"/>
              </a:ext>
            </a:extLst>
          </p:cNvPr>
          <p:cNvSpPr>
            <a:spLocks noGrp="1"/>
          </p:cNvSpPr>
          <p:nvPr>
            <p:ph type="title"/>
          </p:nvPr>
        </p:nvSpPr>
        <p:spPr>
          <a:xfrm>
            <a:off x="9807191" y="107659"/>
            <a:ext cx="2281343" cy="723550"/>
          </a:xfrm>
        </p:spPr>
        <p:txBody>
          <a:bodyPr>
            <a:normAutofit/>
          </a:bodyPr>
          <a:lstStyle/>
          <a:p>
            <a:pPr algn="r"/>
            <a:r>
              <a:rPr lang="fr-FR" dirty="0">
                <a:solidFill>
                  <a:schemeClr val="tx1">
                    <a:lumMod val="75000"/>
                    <a:lumOff val="25000"/>
                  </a:schemeClr>
                </a:solidFill>
              </a:rPr>
              <a:t>Unit Test</a:t>
            </a:r>
          </a:p>
        </p:txBody>
      </p:sp>
      <p:cxnSp>
        <p:nvCxnSpPr>
          <p:cNvPr id="9" name="Connecteur droit 8">
            <a:extLst>
              <a:ext uri="{FF2B5EF4-FFF2-40B4-BE49-F238E27FC236}">
                <a16:creationId xmlns:a16="http://schemas.microsoft.com/office/drawing/2014/main" id="{4F133AFB-D9A6-4666-8D89-4EFDD54298EE}"/>
              </a:ext>
            </a:extLst>
          </p:cNvPr>
          <p:cNvCxnSpPr>
            <a:cxnSpLocks/>
            <a:endCxn id="2" idx="1"/>
          </p:cNvCxnSpPr>
          <p:nvPr/>
        </p:nvCxnSpPr>
        <p:spPr>
          <a:xfrm>
            <a:off x="914400" y="469434"/>
            <a:ext cx="8892791"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7D4BB159-474C-4014-A179-4D2AE98698AA}"/>
              </a:ext>
            </a:extLst>
          </p:cNvPr>
          <p:cNvSpPr txBox="1">
            <a:spLocks/>
          </p:cNvSpPr>
          <p:nvPr/>
        </p:nvSpPr>
        <p:spPr>
          <a:xfrm>
            <a:off x="914399" y="66378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fr-FR" sz="3200" dirty="0">
              <a:solidFill>
                <a:srgbClr val="4A2318"/>
              </a:solidFill>
            </a:endParaRPr>
          </a:p>
        </p:txBody>
      </p:sp>
      <p:pic>
        <p:nvPicPr>
          <p:cNvPr id="3" name="Image 2">
            <a:extLst>
              <a:ext uri="{FF2B5EF4-FFF2-40B4-BE49-F238E27FC236}">
                <a16:creationId xmlns:a16="http://schemas.microsoft.com/office/drawing/2014/main" id="{AC641596-C9E6-634E-918B-5D5ADF42C251}"/>
              </a:ext>
            </a:extLst>
          </p:cNvPr>
          <p:cNvPicPr>
            <a:picLocks noChangeAspect="1"/>
          </p:cNvPicPr>
          <p:nvPr/>
        </p:nvPicPr>
        <p:blipFill>
          <a:blip r:embed="rId2"/>
          <a:stretch>
            <a:fillRect/>
          </a:stretch>
        </p:blipFill>
        <p:spPr>
          <a:xfrm>
            <a:off x="798996" y="1504704"/>
            <a:ext cx="5186485" cy="1570555"/>
          </a:xfrm>
          <a:prstGeom prst="rect">
            <a:avLst/>
          </a:prstGeom>
        </p:spPr>
      </p:pic>
      <p:pic>
        <p:nvPicPr>
          <p:cNvPr id="8" name="Image 7">
            <a:extLst>
              <a:ext uri="{FF2B5EF4-FFF2-40B4-BE49-F238E27FC236}">
                <a16:creationId xmlns:a16="http://schemas.microsoft.com/office/drawing/2014/main" id="{8C2AD5EF-6DA1-9146-BDED-B048D68C6489}"/>
              </a:ext>
            </a:extLst>
          </p:cNvPr>
          <p:cNvPicPr>
            <a:picLocks noChangeAspect="1"/>
          </p:cNvPicPr>
          <p:nvPr/>
        </p:nvPicPr>
        <p:blipFill>
          <a:blip r:embed="rId3"/>
          <a:stretch>
            <a:fillRect/>
          </a:stretch>
        </p:blipFill>
        <p:spPr>
          <a:xfrm>
            <a:off x="6232940" y="1458170"/>
            <a:ext cx="5707170" cy="4251456"/>
          </a:xfrm>
          <a:prstGeom prst="rect">
            <a:avLst/>
          </a:prstGeom>
        </p:spPr>
      </p:pic>
      <p:sp>
        <p:nvSpPr>
          <p:cNvPr id="11" name="Rectangle : avec coins arrondis en diagonale 10">
            <a:extLst>
              <a:ext uri="{FF2B5EF4-FFF2-40B4-BE49-F238E27FC236}">
                <a16:creationId xmlns:a16="http://schemas.microsoft.com/office/drawing/2014/main" id="{8133EB9E-FD6C-7D49-8D9F-B6014A7AFC3C}"/>
              </a:ext>
            </a:extLst>
          </p:cNvPr>
          <p:cNvSpPr/>
          <p:nvPr/>
        </p:nvSpPr>
        <p:spPr>
          <a:xfrm>
            <a:off x="1466108" y="3326755"/>
            <a:ext cx="4248894" cy="1702594"/>
          </a:xfrm>
          <a:prstGeom prst="round2DiagRect">
            <a:avLst/>
          </a:prstGeom>
          <a:solidFill>
            <a:schemeClr val="bg1"/>
          </a:solidFill>
          <a:ln w="57150">
            <a:solidFill>
              <a:srgbClr val="F69F0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fr-FR" sz="1600" dirty="0">
                <a:solidFill>
                  <a:schemeClr val="tx1">
                    <a:lumMod val="75000"/>
                    <a:lumOff val="25000"/>
                  </a:schemeClr>
                </a:solidFill>
              </a:rPr>
              <a:t>$&gt;</a:t>
            </a:r>
            <a:r>
              <a:rPr lang="fr-FR" sz="1600" dirty="0">
                <a:solidFill>
                  <a:srgbClr val="00B0F0"/>
                </a:solidFill>
              </a:rPr>
              <a:t> ./</a:t>
            </a:r>
            <a:r>
              <a:rPr lang="fr-FR" sz="1600" dirty="0" err="1">
                <a:solidFill>
                  <a:srgbClr val="00B0F0"/>
                </a:solidFill>
              </a:rPr>
              <a:t>vendor</a:t>
            </a:r>
            <a:r>
              <a:rPr lang="fr-FR" sz="1600" dirty="0">
                <a:solidFill>
                  <a:srgbClr val="00B0F0"/>
                </a:solidFill>
              </a:rPr>
              <a:t>/bin/</a:t>
            </a:r>
            <a:r>
              <a:rPr lang="fr-FR" sz="1600" dirty="0" err="1">
                <a:solidFill>
                  <a:srgbClr val="00B0F0"/>
                </a:solidFill>
              </a:rPr>
              <a:t>phpunit</a:t>
            </a:r>
            <a:r>
              <a:rPr lang="fr-FR" sz="1600" dirty="0">
                <a:solidFill>
                  <a:srgbClr val="00B0F0"/>
                </a:solidFill>
              </a:rPr>
              <a:t> </a:t>
            </a:r>
            <a:r>
              <a:rPr lang="fr-FR" sz="1600" dirty="0" err="1">
                <a:solidFill>
                  <a:srgbClr val="92D050"/>
                </a:solidFill>
              </a:rPr>
              <a:t>MathAppTest.php</a:t>
            </a:r>
            <a:endParaRPr lang="fr-FR" sz="1600" dirty="0">
              <a:solidFill>
                <a:srgbClr val="92D050"/>
              </a:solidFill>
            </a:endParaRPr>
          </a:p>
          <a:p>
            <a:endParaRPr lang="fr-FR" sz="1300" dirty="0">
              <a:solidFill>
                <a:schemeClr val="tx1">
                  <a:lumMod val="75000"/>
                  <a:lumOff val="25000"/>
                </a:schemeClr>
              </a:solidFill>
            </a:endParaRPr>
          </a:p>
          <a:p>
            <a:r>
              <a:rPr lang="fr-FR" sz="1300" dirty="0">
                <a:solidFill>
                  <a:schemeClr val="tx1">
                    <a:lumMod val="75000"/>
                    <a:lumOff val="25000"/>
                  </a:schemeClr>
                </a:solidFill>
              </a:rPr>
              <a:t>.                                                                   1 / 1 (100%)</a:t>
            </a:r>
          </a:p>
          <a:p>
            <a:endParaRPr lang="fr-FR" sz="1300" dirty="0">
              <a:solidFill>
                <a:schemeClr val="tx1">
                  <a:lumMod val="75000"/>
                  <a:lumOff val="25000"/>
                </a:schemeClr>
              </a:solidFill>
            </a:endParaRPr>
          </a:p>
          <a:p>
            <a:r>
              <a:rPr lang="fr-FR" sz="1300" dirty="0">
                <a:solidFill>
                  <a:schemeClr val="tx1">
                    <a:lumMod val="75000"/>
                    <a:lumOff val="25000"/>
                  </a:schemeClr>
                </a:solidFill>
              </a:rPr>
              <a:t>Time: 16 ms, Memory: 4.00MB</a:t>
            </a:r>
            <a:br>
              <a:rPr lang="fr-FR" sz="1300" dirty="0">
                <a:solidFill>
                  <a:schemeClr val="tx1">
                    <a:lumMod val="75000"/>
                    <a:lumOff val="25000"/>
                  </a:schemeClr>
                </a:solidFill>
              </a:rPr>
            </a:br>
            <a:endParaRPr lang="fr-FR" sz="1300" dirty="0">
              <a:solidFill>
                <a:schemeClr val="tx1">
                  <a:lumMod val="75000"/>
                  <a:lumOff val="25000"/>
                </a:schemeClr>
              </a:solidFill>
            </a:endParaRPr>
          </a:p>
          <a:p>
            <a:r>
              <a:rPr lang="fr-FR" sz="1300" dirty="0">
                <a:solidFill>
                  <a:schemeClr val="tx1">
                    <a:lumMod val="75000"/>
                    <a:lumOff val="25000"/>
                  </a:schemeClr>
                </a:solidFill>
              </a:rPr>
              <a:t>OK (1 test, 4 assertions)</a:t>
            </a:r>
          </a:p>
        </p:txBody>
      </p:sp>
      <p:sp>
        <p:nvSpPr>
          <p:cNvPr id="12" name="Titre 1">
            <a:extLst>
              <a:ext uri="{FF2B5EF4-FFF2-40B4-BE49-F238E27FC236}">
                <a16:creationId xmlns:a16="http://schemas.microsoft.com/office/drawing/2014/main" id="{1552874D-BB64-FC4F-9FA9-95C1F062363C}"/>
              </a:ext>
            </a:extLst>
          </p:cNvPr>
          <p:cNvSpPr txBox="1">
            <a:spLocks/>
          </p:cNvSpPr>
          <p:nvPr/>
        </p:nvSpPr>
        <p:spPr>
          <a:xfrm>
            <a:off x="914399" y="639677"/>
            <a:ext cx="7214533" cy="520463"/>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200" dirty="0" err="1">
                <a:solidFill>
                  <a:schemeClr val="tx1">
                    <a:lumMod val="75000"/>
                    <a:lumOff val="25000"/>
                  </a:schemeClr>
                </a:solidFill>
              </a:rPr>
              <a:t>PHPUnit</a:t>
            </a:r>
            <a:r>
              <a:rPr lang="en-US" sz="3200" dirty="0">
                <a:solidFill>
                  <a:schemeClr val="tx1">
                    <a:lumMod val="75000"/>
                    <a:lumOff val="25000"/>
                  </a:schemeClr>
                </a:solidFill>
              </a:rPr>
              <a:t> – Class Test Example </a:t>
            </a:r>
          </a:p>
        </p:txBody>
      </p:sp>
    </p:spTree>
    <p:extLst>
      <p:ext uri="{BB962C8B-B14F-4D97-AF65-F5344CB8AC3E}">
        <p14:creationId xmlns:p14="http://schemas.microsoft.com/office/powerpoint/2010/main" val="139612801"/>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12" ma:contentTypeDescription="Crée un document." ma:contentTypeScope="" ma:versionID="6534ae0a11f131844f177bb1c69cfbb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c3f2c039d8f0115b1882c651393ee08d"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47998B-5E2A-42D6-A6E4-6BA4F22737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c2da86-5f62-43da-8d72-7ed239a3d4f2"/>
    <ds:schemaRef ds:uri="5980cb3a-0623-49e8-aa2d-506ecdcc4f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BEEE57-F986-4449-B865-BA62912C838D}">
  <ds:schemaRefs>
    <ds:schemaRef ds:uri="http://schemas.microsoft.com/office/2006/metadata/properties"/>
    <ds:schemaRef ds:uri="http://schemas.microsoft.com/office/infopath/2007/PartnerControls"/>
    <ds:schemaRef ds:uri="5980cb3a-0623-49e8-aa2d-506ecdcc4f68"/>
    <ds:schemaRef ds:uri="1ec2da86-5f62-43da-8d72-7ed239a3d4f2"/>
  </ds:schemaRefs>
</ds:datastoreItem>
</file>

<file path=customXml/itemProps3.xml><?xml version="1.0" encoding="utf-8"?>
<ds:datastoreItem xmlns:ds="http://schemas.openxmlformats.org/officeDocument/2006/customXml" ds:itemID="{4E648114-423B-4A8E-AF3C-F154C2EFFD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{8C47296F-407D-8E4B-9E26-CD4A3C37002F}tf10001072</Template>
  <TotalTime>2295</TotalTime>
  <Words>2421</Words>
  <Application>Microsoft Office PowerPoint</Application>
  <PresentationFormat>Grand écran</PresentationFormat>
  <Paragraphs>292</Paragraphs>
  <Slides>23</Slides>
  <Notes>0</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Cadrage</vt:lpstr>
      <vt:lpstr>Test &amp; debug</vt:lpstr>
      <vt:lpstr>Dans ce module</vt:lpstr>
      <vt:lpstr>Unit Test</vt:lpstr>
      <vt:lpstr>Unit Test</vt:lpstr>
      <vt:lpstr>Unit Test</vt:lpstr>
      <vt:lpstr>Unit Test</vt:lpstr>
      <vt:lpstr>Unit Test</vt:lpstr>
      <vt:lpstr>Unit Test</vt:lpstr>
      <vt:lpstr>Unit Test</vt:lpstr>
      <vt:lpstr>Exercice</vt:lpstr>
      <vt:lpstr>Unit Test</vt:lpstr>
      <vt:lpstr>Unit Test</vt:lpstr>
      <vt:lpstr>Unit Test</vt:lpstr>
      <vt:lpstr>Unit Test</vt:lpstr>
      <vt:lpstr>Unit Test</vt:lpstr>
      <vt:lpstr>Unit Test</vt:lpstr>
      <vt:lpstr>Unit Test</vt:lpstr>
      <vt:lpstr>Unit Test</vt:lpstr>
      <vt:lpstr>Unit Test</vt:lpstr>
      <vt:lpstr>Unit Test</vt:lpstr>
      <vt:lpstr>Unit Test</vt:lpstr>
      <vt:lpstr>Exercice</vt:lpstr>
      <vt:lpstr>TEST &amp; Debug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OULAD HAMMOUCH-MAYER Mehdi</dc:creator>
  <cp:lastModifiedBy>OULAD HAMMOUCH-MAYER Mehdi</cp:lastModifiedBy>
  <cp:revision>312</cp:revision>
  <dcterms:created xsi:type="dcterms:W3CDTF">2021-01-10T19:11:48Z</dcterms:created>
  <dcterms:modified xsi:type="dcterms:W3CDTF">2023-03-30T10:07:02Z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0x0101005434446308C6F04EA105D5E9182B8AE8</vt:lpwstr>
  </property>
  <property fmtid="{D5CDD505-2E9C-101B-9397-08002B2CF9AE}" pid="3" name="MediaServiceImageTags">
    <vt:lpwstr/>
  </property>
</Properties>
</file>