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4" r:id="rId6"/>
    <p:sldId id="257" r:id="rId7"/>
    <p:sldId id="267" r:id="rId8"/>
    <p:sldId id="270" r:id="rId9"/>
    <p:sldId id="265" r:id="rId10"/>
    <p:sldId id="269" r:id="rId11"/>
    <p:sldId id="268" r:id="rId12"/>
    <p:sldId id="262" r:id="rId13"/>
    <p:sldId id="26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57" autoAdjust="0"/>
  </p:normalViewPr>
  <p:slideViewPr>
    <p:cSldViewPr>
      <p:cViewPr varScale="1">
        <p:scale>
          <a:sx n="81" d="100"/>
          <a:sy n="81" d="100"/>
        </p:scale>
        <p:origin x="41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508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13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38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4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6635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4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3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34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0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3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68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04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1368" userDrawn="1">
          <p15:clr>
            <a:srgbClr val="F26B43"/>
          </p15:clr>
        </p15:guide>
        <p15:guide id="13" pos="9216" userDrawn="1">
          <p15:clr>
            <a:srgbClr val="F26B43"/>
          </p15:clr>
        </p15:guide>
        <p15:guide id="14" pos="1248" userDrawn="1">
          <p15:clr>
            <a:srgbClr val="F26B43"/>
          </p15:clr>
        </p15:guide>
        <p15:guide id="15" pos="1152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go/getplayer-win" TargetMode="External"/><Relationship Id="rId2" Type="http://schemas.openxmlformats.org/officeDocument/2006/relationships/hyperlink" Target="https://releases.ubuntu.com/18.04/ubuntu-18.04.5-live-server-amd64.is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rallels.com/directdownload/pd/?mode=tria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irection-web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38004" y="1480929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fr-FR" sz="7000" b="1" dirty="0"/>
              <a:t>Serveur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38004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Introduction à APACHE</a:t>
            </a:r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447" name="Picture 423" descr="C:\Users\Tom\AppData\Local\Microsoft\Windows\Temporary Internet Files\Content.IE5\54P6HUVA\MPj0401302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l="13731" r="17924" b="-3"/>
          <a:stretch/>
        </p:blipFill>
        <p:spPr bwMode="auto">
          <a:xfrm>
            <a:off x="1155560" y="1129353"/>
            <a:ext cx="3914583" cy="45822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112568" cy="576064"/>
          </a:xfrm>
          <a:custGeom>
            <a:avLst/>
            <a:gdLst>
              <a:gd name="connsiteX0" fmla="*/ 0 w 5112568"/>
              <a:gd name="connsiteY0" fmla="*/ 0 h 576064"/>
              <a:gd name="connsiteX1" fmla="*/ 619189 w 5112568"/>
              <a:gd name="connsiteY1" fmla="*/ 0 h 576064"/>
              <a:gd name="connsiteX2" fmla="*/ 1238378 w 5112568"/>
              <a:gd name="connsiteY2" fmla="*/ 0 h 576064"/>
              <a:gd name="connsiteX3" fmla="*/ 1653064 w 5112568"/>
              <a:gd name="connsiteY3" fmla="*/ 0 h 576064"/>
              <a:gd name="connsiteX4" fmla="*/ 2118875 w 5112568"/>
              <a:gd name="connsiteY4" fmla="*/ 0 h 576064"/>
              <a:gd name="connsiteX5" fmla="*/ 2686939 w 5112568"/>
              <a:gd name="connsiteY5" fmla="*/ 0 h 576064"/>
              <a:gd name="connsiteX6" fmla="*/ 3306127 w 5112568"/>
              <a:gd name="connsiteY6" fmla="*/ 0 h 576064"/>
              <a:gd name="connsiteX7" fmla="*/ 3976442 w 5112568"/>
              <a:gd name="connsiteY7" fmla="*/ 0 h 576064"/>
              <a:gd name="connsiteX8" fmla="*/ 4544505 w 5112568"/>
              <a:gd name="connsiteY8" fmla="*/ 0 h 576064"/>
              <a:gd name="connsiteX9" fmla="*/ 5112568 w 5112568"/>
              <a:gd name="connsiteY9" fmla="*/ 0 h 576064"/>
              <a:gd name="connsiteX10" fmla="*/ 5112568 w 5112568"/>
              <a:gd name="connsiteY10" fmla="*/ 576064 h 576064"/>
              <a:gd name="connsiteX11" fmla="*/ 4646756 w 5112568"/>
              <a:gd name="connsiteY11" fmla="*/ 576064 h 576064"/>
              <a:gd name="connsiteX12" fmla="*/ 4180944 w 5112568"/>
              <a:gd name="connsiteY12" fmla="*/ 576064 h 576064"/>
              <a:gd name="connsiteX13" fmla="*/ 3510630 w 5112568"/>
              <a:gd name="connsiteY13" fmla="*/ 576064 h 576064"/>
              <a:gd name="connsiteX14" fmla="*/ 3095944 w 5112568"/>
              <a:gd name="connsiteY14" fmla="*/ 576064 h 576064"/>
              <a:gd name="connsiteX15" fmla="*/ 2579007 w 5112568"/>
              <a:gd name="connsiteY15" fmla="*/ 576064 h 576064"/>
              <a:gd name="connsiteX16" fmla="*/ 2164320 w 5112568"/>
              <a:gd name="connsiteY16" fmla="*/ 576064 h 576064"/>
              <a:gd name="connsiteX17" fmla="*/ 1647383 w 5112568"/>
              <a:gd name="connsiteY17" fmla="*/ 576064 h 576064"/>
              <a:gd name="connsiteX18" fmla="*/ 1028194 w 5112568"/>
              <a:gd name="connsiteY18" fmla="*/ 576064 h 576064"/>
              <a:gd name="connsiteX19" fmla="*/ 0 w 5112568"/>
              <a:gd name="connsiteY19" fmla="*/ 576064 h 576064"/>
              <a:gd name="connsiteX20" fmla="*/ 0 w 5112568"/>
              <a:gd name="connsiteY2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12568" h="576064" fill="none" extrusionOk="0">
                <a:moveTo>
                  <a:pt x="0" y="0"/>
                </a:moveTo>
                <a:cubicBezTo>
                  <a:pt x="273469" y="-44857"/>
                  <a:pt x="482435" y="23155"/>
                  <a:pt x="619189" y="0"/>
                </a:cubicBezTo>
                <a:cubicBezTo>
                  <a:pt x="755943" y="-23155"/>
                  <a:pt x="1056207" y="38130"/>
                  <a:pt x="1238378" y="0"/>
                </a:cubicBezTo>
                <a:cubicBezTo>
                  <a:pt x="1420549" y="-38130"/>
                  <a:pt x="1471252" y="9913"/>
                  <a:pt x="1653064" y="0"/>
                </a:cubicBezTo>
                <a:cubicBezTo>
                  <a:pt x="1834876" y="-9913"/>
                  <a:pt x="2006839" y="39069"/>
                  <a:pt x="2118875" y="0"/>
                </a:cubicBezTo>
                <a:cubicBezTo>
                  <a:pt x="2230911" y="-39069"/>
                  <a:pt x="2478178" y="13926"/>
                  <a:pt x="2686939" y="0"/>
                </a:cubicBezTo>
                <a:cubicBezTo>
                  <a:pt x="2895700" y="-13926"/>
                  <a:pt x="3182107" y="573"/>
                  <a:pt x="3306127" y="0"/>
                </a:cubicBezTo>
                <a:cubicBezTo>
                  <a:pt x="3430147" y="-573"/>
                  <a:pt x="3757766" y="25642"/>
                  <a:pt x="3976442" y="0"/>
                </a:cubicBezTo>
                <a:cubicBezTo>
                  <a:pt x="4195119" y="-25642"/>
                  <a:pt x="4299885" y="64357"/>
                  <a:pt x="4544505" y="0"/>
                </a:cubicBezTo>
                <a:cubicBezTo>
                  <a:pt x="4789125" y="-64357"/>
                  <a:pt x="4865343" y="11545"/>
                  <a:pt x="5112568" y="0"/>
                </a:cubicBezTo>
                <a:cubicBezTo>
                  <a:pt x="5124604" y="280578"/>
                  <a:pt x="5095924" y="405525"/>
                  <a:pt x="5112568" y="576064"/>
                </a:cubicBezTo>
                <a:cubicBezTo>
                  <a:pt x="4927535" y="604857"/>
                  <a:pt x="4865103" y="521133"/>
                  <a:pt x="4646756" y="576064"/>
                </a:cubicBezTo>
                <a:cubicBezTo>
                  <a:pt x="4428409" y="630995"/>
                  <a:pt x="4406859" y="530814"/>
                  <a:pt x="4180944" y="576064"/>
                </a:cubicBezTo>
                <a:cubicBezTo>
                  <a:pt x="3955029" y="621314"/>
                  <a:pt x="3691313" y="534552"/>
                  <a:pt x="3510630" y="576064"/>
                </a:cubicBezTo>
                <a:cubicBezTo>
                  <a:pt x="3329947" y="617576"/>
                  <a:pt x="3260715" y="563118"/>
                  <a:pt x="3095944" y="576064"/>
                </a:cubicBezTo>
                <a:cubicBezTo>
                  <a:pt x="2931173" y="589010"/>
                  <a:pt x="2693784" y="552958"/>
                  <a:pt x="2579007" y="576064"/>
                </a:cubicBezTo>
                <a:cubicBezTo>
                  <a:pt x="2464230" y="599170"/>
                  <a:pt x="2335635" y="565323"/>
                  <a:pt x="2164320" y="576064"/>
                </a:cubicBezTo>
                <a:cubicBezTo>
                  <a:pt x="1993005" y="586805"/>
                  <a:pt x="1889998" y="519971"/>
                  <a:pt x="1647383" y="576064"/>
                </a:cubicBezTo>
                <a:cubicBezTo>
                  <a:pt x="1404768" y="632157"/>
                  <a:pt x="1266915" y="558521"/>
                  <a:pt x="1028194" y="576064"/>
                </a:cubicBezTo>
                <a:cubicBezTo>
                  <a:pt x="789473" y="593607"/>
                  <a:pt x="213359" y="539018"/>
                  <a:pt x="0" y="576064"/>
                </a:cubicBezTo>
                <a:cubicBezTo>
                  <a:pt x="-46031" y="301074"/>
                  <a:pt x="57526" y="121594"/>
                  <a:pt x="0" y="0"/>
                </a:cubicBezTo>
                <a:close/>
              </a:path>
              <a:path w="5112568" h="576064" stroke="0" extrusionOk="0">
                <a:moveTo>
                  <a:pt x="0" y="0"/>
                </a:moveTo>
                <a:cubicBezTo>
                  <a:pt x="162027" y="-50120"/>
                  <a:pt x="524334" y="12051"/>
                  <a:pt x="670314" y="0"/>
                </a:cubicBezTo>
                <a:cubicBezTo>
                  <a:pt x="816294" y="-12051"/>
                  <a:pt x="915274" y="12716"/>
                  <a:pt x="1085001" y="0"/>
                </a:cubicBezTo>
                <a:cubicBezTo>
                  <a:pt x="1254728" y="-12716"/>
                  <a:pt x="1479416" y="799"/>
                  <a:pt x="1653064" y="0"/>
                </a:cubicBezTo>
                <a:cubicBezTo>
                  <a:pt x="1826712" y="-799"/>
                  <a:pt x="1963251" y="31923"/>
                  <a:pt x="2118875" y="0"/>
                </a:cubicBezTo>
                <a:cubicBezTo>
                  <a:pt x="2274499" y="-31923"/>
                  <a:pt x="2434553" y="33337"/>
                  <a:pt x="2686939" y="0"/>
                </a:cubicBezTo>
                <a:cubicBezTo>
                  <a:pt x="2939325" y="-33337"/>
                  <a:pt x="3074808" y="56061"/>
                  <a:pt x="3357253" y="0"/>
                </a:cubicBezTo>
                <a:cubicBezTo>
                  <a:pt x="3639698" y="-56061"/>
                  <a:pt x="3891221" y="16174"/>
                  <a:pt x="4027567" y="0"/>
                </a:cubicBezTo>
                <a:cubicBezTo>
                  <a:pt x="4163913" y="-16174"/>
                  <a:pt x="4597209" y="123823"/>
                  <a:pt x="5112568" y="0"/>
                </a:cubicBezTo>
                <a:cubicBezTo>
                  <a:pt x="5125589" y="200261"/>
                  <a:pt x="5076005" y="300859"/>
                  <a:pt x="5112568" y="576064"/>
                </a:cubicBezTo>
                <a:cubicBezTo>
                  <a:pt x="4981077" y="605999"/>
                  <a:pt x="4673275" y="510450"/>
                  <a:pt x="4493379" y="576064"/>
                </a:cubicBezTo>
                <a:cubicBezTo>
                  <a:pt x="4313483" y="641678"/>
                  <a:pt x="4108332" y="553642"/>
                  <a:pt x="3874190" y="576064"/>
                </a:cubicBezTo>
                <a:cubicBezTo>
                  <a:pt x="3640048" y="598486"/>
                  <a:pt x="3428330" y="547119"/>
                  <a:pt x="3306127" y="576064"/>
                </a:cubicBezTo>
                <a:cubicBezTo>
                  <a:pt x="3183924" y="605009"/>
                  <a:pt x="3008363" y="530943"/>
                  <a:pt x="2738064" y="576064"/>
                </a:cubicBezTo>
                <a:cubicBezTo>
                  <a:pt x="2467765" y="621185"/>
                  <a:pt x="2430607" y="524182"/>
                  <a:pt x="2272252" y="576064"/>
                </a:cubicBezTo>
                <a:cubicBezTo>
                  <a:pt x="2113897" y="627946"/>
                  <a:pt x="2009812" y="542163"/>
                  <a:pt x="1857566" y="576064"/>
                </a:cubicBezTo>
                <a:cubicBezTo>
                  <a:pt x="1705320" y="609965"/>
                  <a:pt x="1624157" y="571949"/>
                  <a:pt x="1442880" y="576064"/>
                </a:cubicBezTo>
                <a:cubicBezTo>
                  <a:pt x="1261603" y="580179"/>
                  <a:pt x="983396" y="517520"/>
                  <a:pt x="823692" y="576064"/>
                </a:cubicBezTo>
                <a:cubicBezTo>
                  <a:pt x="663988" y="634608"/>
                  <a:pt x="171716" y="520287"/>
                  <a:pt x="0" y="576064"/>
                </a:cubicBezTo>
                <a:cubicBezTo>
                  <a:pt x="-34743" y="392786"/>
                  <a:pt x="19972" y="14353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A faire pour la prochaine fois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1055440" y="1628800"/>
            <a:ext cx="10513168" cy="4320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Télécharger l’ISO d’Ubuntu Server 18.04 TLS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hlinkClick r:id="rId2"/>
              </a:rPr>
              <a:t>https://releases.ubuntu.com/18.04/ubuntu-18.04.5-live-server-amd64.iso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WINDOWS 10 ou LINUX : Télécharger VMware Player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hlinkClick r:id="rId3"/>
              </a:rPr>
              <a:t>https://www.vmware.com/go/getplayer-win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MACOS Sierra et + : Télécharger </a:t>
            </a:r>
            <a:r>
              <a:rPr lang="fr-FR" dirty="0" err="1">
                <a:solidFill>
                  <a:schemeClr val="tx1"/>
                </a:solidFill>
              </a:rPr>
              <a:t>Parallels</a:t>
            </a:r>
            <a:r>
              <a:rPr lang="fr-FR" dirty="0">
                <a:solidFill>
                  <a:schemeClr val="tx1"/>
                </a:solidFill>
              </a:rPr>
              <a:t> Version d’essai 14J et installez-la un peu avant le cours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hlinkClick r:id="rId4"/>
              </a:rPr>
              <a:t>https://www.parallels.com/directdownload/pd/?mode=trial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Revoir les lignes de commandes « cd » et « ls » pour comprendre leur mécanisme qui sera indispensable pour le prochain cours.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Sur </a:t>
            </a:r>
            <a:r>
              <a:rPr lang="fr-FR" dirty="0" err="1">
                <a:solidFill>
                  <a:schemeClr val="tx1"/>
                </a:solidFill>
              </a:rPr>
              <a:t>GitBash</a:t>
            </a:r>
            <a:r>
              <a:rPr lang="fr-FR" dirty="0">
                <a:solidFill>
                  <a:schemeClr val="tx1"/>
                </a:solidFill>
              </a:rPr>
              <a:t> ou Terminal : Découvrir les commandes « </a:t>
            </a:r>
            <a:r>
              <a:rPr lang="fr-FR" dirty="0" err="1">
                <a:solidFill>
                  <a:schemeClr val="tx1"/>
                </a:solidFill>
              </a:rPr>
              <a:t>touch</a:t>
            </a:r>
            <a:r>
              <a:rPr lang="fr-FR" dirty="0">
                <a:solidFill>
                  <a:schemeClr val="tx1"/>
                </a:solidFill>
              </a:rPr>
              <a:t> » pour créer un fichier vide et « </a:t>
            </a:r>
            <a:r>
              <a:rPr lang="fr-FR" dirty="0" err="1">
                <a:solidFill>
                  <a:schemeClr val="tx1"/>
                </a:solidFill>
              </a:rPr>
              <a:t>mkdir</a:t>
            </a:r>
            <a:r>
              <a:rPr lang="fr-FR" dirty="0">
                <a:solidFill>
                  <a:schemeClr val="tx1"/>
                </a:solidFill>
              </a:rPr>
              <a:t> » pour créer un dossier.</a:t>
            </a:r>
          </a:p>
        </p:txBody>
      </p:sp>
    </p:spTree>
    <p:extLst>
      <p:ext uri="{BB962C8B-B14F-4D97-AF65-F5344CB8AC3E}">
        <p14:creationId xmlns:p14="http://schemas.microsoft.com/office/powerpoint/2010/main" val="414572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7" name="Picture 423" descr="C:\Users\Tom\AppData\Local\Microsoft\Windows\Temporary Internet Files\Content.IE5\54P6HUVA\MPj0401302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t="14844" b="148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>
                <a:solidFill>
                  <a:srgbClr val="FFFFFF"/>
                </a:solidFill>
              </a:rPr>
              <a:t>Serveur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Introduction à APACHE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Fin du module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0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  <a:custGeom>
            <a:avLst/>
            <a:gdLst>
              <a:gd name="connsiteX0" fmla="*/ 0 w 5400600"/>
              <a:gd name="connsiteY0" fmla="*/ 0 h 576064"/>
              <a:gd name="connsiteX1" fmla="*/ 594066 w 5400600"/>
              <a:gd name="connsiteY1" fmla="*/ 0 h 576064"/>
              <a:gd name="connsiteX2" fmla="*/ 1026114 w 5400600"/>
              <a:gd name="connsiteY2" fmla="*/ 0 h 576064"/>
              <a:gd name="connsiteX3" fmla="*/ 1566174 w 5400600"/>
              <a:gd name="connsiteY3" fmla="*/ 0 h 576064"/>
              <a:gd name="connsiteX4" fmla="*/ 2160240 w 5400600"/>
              <a:gd name="connsiteY4" fmla="*/ 0 h 576064"/>
              <a:gd name="connsiteX5" fmla="*/ 2808312 w 5400600"/>
              <a:gd name="connsiteY5" fmla="*/ 0 h 576064"/>
              <a:gd name="connsiteX6" fmla="*/ 3348372 w 5400600"/>
              <a:gd name="connsiteY6" fmla="*/ 0 h 576064"/>
              <a:gd name="connsiteX7" fmla="*/ 3996444 w 5400600"/>
              <a:gd name="connsiteY7" fmla="*/ 0 h 576064"/>
              <a:gd name="connsiteX8" fmla="*/ 4644516 w 5400600"/>
              <a:gd name="connsiteY8" fmla="*/ 0 h 576064"/>
              <a:gd name="connsiteX9" fmla="*/ 5400600 w 5400600"/>
              <a:gd name="connsiteY9" fmla="*/ 0 h 576064"/>
              <a:gd name="connsiteX10" fmla="*/ 5400600 w 5400600"/>
              <a:gd name="connsiteY10" fmla="*/ 576064 h 576064"/>
              <a:gd name="connsiteX11" fmla="*/ 4860540 w 5400600"/>
              <a:gd name="connsiteY11" fmla="*/ 576064 h 576064"/>
              <a:gd name="connsiteX12" fmla="*/ 4482498 w 5400600"/>
              <a:gd name="connsiteY12" fmla="*/ 576064 h 576064"/>
              <a:gd name="connsiteX13" fmla="*/ 3996444 w 5400600"/>
              <a:gd name="connsiteY13" fmla="*/ 576064 h 576064"/>
              <a:gd name="connsiteX14" fmla="*/ 3618402 w 5400600"/>
              <a:gd name="connsiteY14" fmla="*/ 576064 h 576064"/>
              <a:gd name="connsiteX15" fmla="*/ 3132348 w 5400600"/>
              <a:gd name="connsiteY15" fmla="*/ 576064 h 576064"/>
              <a:gd name="connsiteX16" fmla="*/ 2538282 w 5400600"/>
              <a:gd name="connsiteY16" fmla="*/ 576064 h 576064"/>
              <a:gd name="connsiteX17" fmla="*/ 1944216 w 5400600"/>
              <a:gd name="connsiteY17" fmla="*/ 576064 h 576064"/>
              <a:gd name="connsiteX18" fmla="*/ 1296144 w 5400600"/>
              <a:gd name="connsiteY18" fmla="*/ 576064 h 576064"/>
              <a:gd name="connsiteX19" fmla="*/ 810090 w 5400600"/>
              <a:gd name="connsiteY19" fmla="*/ 576064 h 576064"/>
              <a:gd name="connsiteX20" fmla="*/ 0 w 5400600"/>
              <a:gd name="connsiteY20" fmla="*/ 576064 h 576064"/>
              <a:gd name="connsiteX21" fmla="*/ 0 w 5400600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00600" h="576064" fill="none" extrusionOk="0">
                <a:moveTo>
                  <a:pt x="0" y="0"/>
                </a:moveTo>
                <a:cubicBezTo>
                  <a:pt x="124040" y="-20322"/>
                  <a:pt x="344933" y="45574"/>
                  <a:pt x="594066" y="0"/>
                </a:cubicBezTo>
                <a:cubicBezTo>
                  <a:pt x="843199" y="-45574"/>
                  <a:pt x="862875" y="49265"/>
                  <a:pt x="1026114" y="0"/>
                </a:cubicBezTo>
                <a:cubicBezTo>
                  <a:pt x="1189353" y="-49265"/>
                  <a:pt x="1410102" y="27555"/>
                  <a:pt x="1566174" y="0"/>
                </a:cubicBezTo>
                <a:cubicBezTo>
                  <a:pt x="1722246" y="-27555"/>
                  <a:pt x="1965854" y="2198"/>
                  <a:pt x="2160240" y="0"/>
                </a:cubicBezTo>
                <a:cubicBezTo>
                  <a:pt x="2354626" y="-2198"/>
                  <a:pt x="2581214" y="21166"/>
                  <a:pt x="2808312" y="0"/>
                </a:cubicBezTo>
                <a:cubicBezTo>
                  <a:pt x="3035410" y="-21166"/>
                  <a:pt x="3101020" y="43673"/>
                  <a:pt x="3348372" y="0"/>
                </a:cubicBezTo>
                <a:cubicBezTo>
                  <a:pt x="3595724" y="-43673"/>
                  <a:pt x="3735458" y="35774"/>
                  <a:pt x="3996444" y="0"/>
                </a:cubicBezTo>
                <a:cubicBezTo>
                  <a:pt x="4257430" y="-35774"/>
                  <a:pt x="4423337" y="57092"/>
                  <a:pt x="4644516" y="0"/>
                </a:cubicBezTo>
                <a:cubicBezTo>
                  <a:pt x="4865695" y="-57092"/>
                  <a:pt x="5088645" y="8850"/>
                  <a:pt x="5400600" y="0"/>
                </a:cubicBezTo>
                <a:cubicBezTo>
                  <a:pt x="5444216" y="228141"/>
                  <a:pt x="5353710" y="391873"/>
                  <a:pt x="5400600" y="576064"/>
                </a:cubicBezTo>
                <a:cubicBezTo>
                  <a:pt x="5289553" y="622678"/>
                  <a:pt x="5117001" y="552678"/>
                  <a:pt x="4860540" y="576064"/>
                </a:cubicBezTo>
                <a:cubicBezTo>
                  <a:pt x="4604079" y="599450"/>
                  <a:pt x="4576926" y="556457"/>
                  <a:pt x="4482498" y="576064"/>
                </a:cubicBezTo>
                <a:cubicBezTo>
                  <a:pt x="4388070" y="595671"/>
                  <a:pt x="4146607" y="533628"/>
                  <a:pt x="3996444" y="576064"/>
                </a:cubicBezTo>
                <a:cubicBezTo>
                  <a:pt x="3846281" y="618500"/>
                  <a:pt x="3708033" y="540453"/>
                  <a:pt x="3618402" y="576064"/>
                </a:cubicBezTo>
                <a:cubicBezTo>
                  <a:pt x="3528771" y="611675"/>
                  <a:pt x="3340542" y="537455"/>
                  <a:pt x="3132348" y="576064"/>
                </a:cubicBezTo>
                <a:cubicBezTo>
                  <a:pt x="2924154" y="614673"/>
                  <a:pt x="2797876" y="528007"/>
                  <a:pt x="2538282" y="576064"/>
                </a:cubicBezTo>
                <a:cubicBezTo>
                  <a:pt x="2278688" y="624121"/>
                  <a:pt x="2186191" y="538972"/>
                  <a:pt x="1944216" y="576064"/>
                </a:cubicBezTo>
                <a:cubicBezTo>
                  <a:pt x="1702241" y="613156"/>
                  <a:pt x="1481201" y="552967"/>
                  <a:pt x="1296144" y="576064"/>
                </a:cubicBezTo>
                <a:cubicBezTo>
                  <a:pt x="1111087" y="599161"/>
                  <a:pt x="1008647" y="538163"/>
                  <a:pt x="810090" y="576064"/>
                </a:cubicBezTo>
                <a:cubicBezTo>
                  <a:pt x="611533" y="613965"/>
                  <a:pt x="395759" y="559636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400600" h="576064" stroke="0" extrusionOk="0">
                <a:moveTo>
                  <a:pt x="0" y="0"/>
                </a:moveTo>
                <a:cubicBezTo>
                  <a:pt x="323841" y="-58221"/>
                  <a:pt x="340619" y="23979"/>
                  <a:pt x="648072" y="0"/>
                </a:cubicBezTo>
                <a:cubicBezTo>
                  <a:pt x="955525" y="-23979"/>
                  <a:pt x="942548" y="21294"/>
                  <a:pt x="1026114" y="0"/>
                </a:cubicBezTo>
                <a:cubicBezTo>
                  <a:pt x="1109680" y="-21294"/>
                  <a:pt x="1305394" y="62682"/>
                  <a:pt x="1566174" y="0"/>
                </a:cubicBezTo>
                <a:cubicBezTo>
                  <a:pt x="1826954" y="-62682"/>
                  <a:pt x="1851292" y="40295"/>
                  <a:pt x="1998222" y="0"/>
                </a:cubicBezTo>
                <a:cubicBezTo>
                  <a:pt x="2145152" y="-40295"/>
                  <a:pt x="2310195" y="58004"/>
                  <a:pt x="2538282" y="0"/>
                </a:cubicBezTo>
                <a:cubicBezTo>
                  <a:pt x="2766369" y="-58004"/>
                  <a:pt x="2950431" y="39512"/>
                  <a:pt x="3186354" y="0"/>
                </a:cubicBezTo>
                <a:cubicBezTo>
                  <a:pt x="3422277" y="-39512"/>
                  <a:pt x="3696956" y="17717"/>
                  <a:pt x="3834426" y="0"/>
                </a:cubicBezTo>
                <a:cubicBezTo>
                  <a:pt x="3971896" y="-17717"/>
                  <a:pt x="4166477" y="14414"/>
                  <a:pt x="4482498" y="0"/>
                </a:cubicBezTo>
                <a:cubicBezTo>
                  <a:pt x="4798519" y="-14414"/>
                  <a:pt x="4976456" y="53946"/>
                  <a:pt x="5400600" y="0"/>
                </a:cubicBezTo>
                <a:cubicBezTo>
                  <a:pt x="5467448" y="248113"/>
                  <a:pt x="5358843" y="459506"/>
                  <a:pt x="5400600" y="576064"/>
                </a:cubicBezTo>
                <a:cubicBezTo>
                  <a:pt x="5102647" y="618685"/>
                  <a:pt x="4906823" y="522025"/>
                  <a:pt x="4752528" y="576064"/>
                </a:cubicBezTo>
                <a:cubicBezTo>
                  <a:pt x="4598233" y="630103"/>
                  <a:pt x="4443455" y="514261"/>
                  <a:pt x="4212468" y="576064"/>
                </a:cubicBezTo>
                <a:cubicBezTo>
                  <a:pt x="3981481" y="637867"/>
                  <a:pt x="3863740" y="535087"/>
                  <a:pt x="3672408" y="576064"/>
                </a:cubicBezTo>
                <a:cubicBezTo>
                  <a:pt x="3481076" y="617041"/>
                  <a:pt x="3425092" y="532186"/>
                  <a:pt x="3240360" y="576064"/>
                </a:cubicBezTo>
                <a:cubicBezTo>
                  <a:pt x="3055628" y="619942"/>
                  <a:pt x="3037071" y="562492"/>
                  <a:pt x="2862318" y="576064"/>
                </a:cubicBezTo>
                <a:cubicBezTo>
                  <a:pt x="2687565" y="589636"/>
                  <a:pt x="2583387" y="539962"/>
                  <a:pt x="2484276" y="576064"/>
                </a:cubicBezTo>
                <a:cubicBezTo>
                  <a:pt x="2385165" y="612166"/>
                  <a:pt x="2082355" y="561364"/>
                  <a:pt x="1890210" y="576064"/>
                </a:cubicBezTo>
                <a:cubicBezTo>
                  <a:pt x="1698065" y="590764"/>
                  <a:pt x="1466616" y="540903"/>
                  <a:pt x="1296144" y="576064"/>
                </a:cubicBezTo>
                <a:cubicBezTo>
                  <a:pt x="1125672" y="611225"/>
                  <a:pt x="836705" y="498475"/>
                  <a:pt x="648072" y="576064"/>
                </a:cubicBezTo>
                <a:cubicBezTo>
                  <a:pt x="459439" y="653653"/>
                  <a:pt x="194700" y="530258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Dans </a:t>
            </a:r>
            <a:r>
              <a:rPr lang="en-US" dirty="0" err="1"/>
              <a:t>ce</a:t>
            </a:r>
            <a:r>
              <a:rPr lang="en-US" dirty="0"/>
              <a:t> module</a:t>
            </a:r>
          </a:p>
        </p:txBody>
      </p:sp>
      <p:sp>
        <p:nvSpPr>
          <p:cNvPr id="10" name="ZoneTexte 4">
            <a:extLst>
              <a:ext uri="{FF2B5EF4-FFF2-40B4-BE49-F238E27FC236}">
                <a16:creationId xmlns:a16="http://schemas.microsoft.com/office/drawing/2014/main" id="{C4B91CC3-5FA3-4B32-A8ED-B9E63E2F70CA}"/>
              </a:ext>
            </a:extLst>
          </p:cNvPr>
          <p:cNvSpPr txBox="1"/>
          <p:nvPr/>
        </p:nvSpPr>
        <p:spPr>
          <a:xfrm>
            <a:off x="1981200" y="2348880"/>
            <a:ext cx="9601200" cy="4015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Server Web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Apache HTTPD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Server Windows VS Linux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Un </a:t>
            </a:r>
            <a:r>
              <a:rPr lang="fr-FR" sz="2400" dirty="0">
                <a:solidFill>
                  <a:schemeClr val="tx2"/>
                </a:solidFill>
              </a:rPr>
              <a:t>aparté</a:t>
            </a:r>
            <a:r>
              <a:rPr lang="en-US" sz="2400" dirty="0">
                <a:solidFill>
                  <a:schemeClr val="tx2"/>
                </a:solidFill>
              </a:rPr>
              <a:t> sur le Cloud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Wamp et les </a:t>
            </a:r>
            <a:r>
              <a:rPr lang="en-US" sz="2400" dirty="0" err="1">
                <a:solidFill>
                  <a:schemeClr val="tx2"/>
                </a:solidFill>
              </a:rPr>
              <a:t>vhosts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Place à la pratique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9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5" y="1110883"/>
            <a:ext cx="2089072" cy="535038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 Server Web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C8F2CE-08CF-4970-B1C7-FF5E759C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537867"/>
            <a:ext cx="7127287" cy="39556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B91CC3-5FA3-4B32-A8ED-B9E63E2F70CA}"/>
              </a:ext>
            </a:extLst>
          </p:cNvPr>
          <p:cNvSpPr txBox="1"/>
          <p:nvPr/>
        </p:nvSpPr>
        <p:spPr>
          <a:xfrm>
            <a:off x="8568711" y="1815197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2"/>
                </a:solidFill>
              </a:rPr>
              <a:t>Ecoute</a:t>
            </a:r>
            <a:r>
              <a:rPr lang="en-US" sz="1600" dirty="0">
                <a:solidFill>
                  <a:schemeClr val="tx2"/>
                </a:solidFill>
              </a:rPr>
              <a:t> les ports 80, 443 et </a:t>
            </a:r>
            <a:r>
              <a:rPr lang="fr-FR" sz="1600" dirty="0">
                <a:solidFill>
                  <a:schemeClr val="tx2"/>
                </a:solidFill>
              </a:rPr>
              <a:t>ceux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tx2"/>
                </a:solidFill>
              </a:rPr>
              <a:t>choisi</a:t>
            </a:r>
            <a:r>
              <a:rPr lang="en-US" sz="1600" dirty="0">
                <a:solidFill>
                  <a:schemeClr val="tx2"/>
                </a:solidFill>
              </a:rPr>
              <a:t> sur le </a:t>
            </a:r>
            <a:r>
              <a:rPr lang="fr-FR" sz="1600" dirty="0">
                <a:solidFill>
                  <a:schemeClr val="tx2"/>
                </a:solidFill>
              </a:rPr>
              <a:t>serveur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2"/>
                </a:solidFill>
              </a:rPr>
              <a:t>Répond</a:t>
            </a:r>
            <a:r>
              <a:rPr lang="en-US" sz="1600" dirty="0">
                <a:solidFill>
                  <a:schemeClr val="tx2"/>
                </a:solidFill>
              </a:rPr>
              <a:t> aux </a:t>
            </a:r>
            <a:r>
              <a:rPr lang="fr-FR" sz="1600" dirty="0">
                <a:solidFill>
                  <a:schemeClr val="tx2"/>
                </a:solidFill>
              </a:rPr>
              <a:t>requêtes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tx2"/>
                </a:solidFill>
              </a:rPr>
              <a:t>HTTP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2"/>
                </a:solidFill>
              </a:rPr>
              <a:t>Gère la couche SSL (HTTPS)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2"/>
                </a:solidFill>
              </a:rPr>
              <a:t>Gère les versions HTTP, la compressions, le cache, le CORS et bien d’autres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2"/>
                </a:solidFill>
              </a:rPr>
              <a:t>Apache – Ancien mais puissant pour des serveurs Monolithique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2"/>
                </a:solidFill>
              </a:rPr>
              <a:t>Nginx – Plus jeune, performant et populaire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IIS – Pour du Microsoft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…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2"/>
                </a:solidFill>
              </a:rPr>
              <a:t>Serveur dans le Cloud</a:t>
            </a: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  <a:buChar char="Ø"/>
            </a:pPr>
            <a:endParaRPr lang="en-US" sz="1600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  <a:buChar char="Ø"/>
            </a:pPr>
            <a:endParaRPr lang="en-US" sz="1600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3310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5" y="1110883"/>
            <a:ext cx="1808037" cy="445910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 Server Web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D2807D-A743-4089-B365-291D0A5C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18" y="316197"/>
            <a:ext cx="5600578" cy="62256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B91CC3-5FA3-4B32-A8ED-B9E63E2F70CA}"/>
              </a:ext>
            </a:extLst>
          </p:cNvPr>
          <p:cNvSpPr txBox="1"/>
          <p:nvPr/>
        </p:nvSpPr>
        <p:spPr>
          <a:xfrm>
            <a:off x="8625506" y="2027596"/>
            <a:ext cx="337515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1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chemeClr val="tx2"/>
                </a:solidFill>
              </a:rPr>
              <a:t>Apache, Nginx sont leader du marché</a:t>
            </a:r>
          </a:p>
          <a:p>
            <a:pPr marL="285750" lvl="1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2"/>
              </a:solidFill>
            </a:endParaRPr>
          </a:p>
          <a:p>
            <a:pPr marL="285750" lvl="1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400" b="1" dirty="0"/>
              <a:t>Nginx Web </a:t>
            </a:r>
            <a:r>
              <a:rPr lang="fr-FR" sz="1400" dirty="0">
                <a:solidFill>
                  <a:schemeClr val="tx2"/>
                </a:solidFill>
              </a:rPr>
              <a:t>pour les plus grands sites. </a:t>
            </a:r>
          </a:p>
          <a:p>
            <a:pPr marL="285750" lvl="1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2"/>
                </a:solidFill>
              </a:rPr>
              <a:t>Nginx se veut plus moderne et performant en volumétrie en fournissant des services à la pointe du web. Mais des services parfois payants.</a:t>
            </a:r>
          </a:p>
          <a:p>
            <a:pPr marL="285750" lvl="1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2"/>
              </a:solidFill>
            </a:endParaRPr>
          </a:p>
          <a:p>
            <a:pPr marL="285750" lvl="1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chemeClr val="tx2"/>
                </a:solidFill>
              </a:rPr>
              <a:t>Apache HTTPD</a:t>
            </a:r>
            <a:r>
              <a:rPr lang="fr-FR" sz="1400" dirty="0">
                <a:solidFill>
                  <a:schemeClr val="tx2"/>
                </a:solidFill>
              </a:rPr>
              <a:t> pour les anciens sites se dit plus classique et basique.</a:t>
            </a:r>
          </a:p>
          <a:p>
            <a:pPr marL="285750" lvl="1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2"/>
                </a:solidFill>
              </a:rPr>
              <a:t>La Fondation Apache fourni de nombreuse autres software comme des solution Big Data et a établie des normes et des certifications reconnu dans le monde</a:t>
            </a: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  <a:buChar char="Ø"/>
            </a:pPr>
            <a:endParaRPr lang="fr-FR" sz="1400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948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404664"/>
            <a:ext cx="2304256" cy="445910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 Apache HTTPD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B91CC3-5FA3-4B32-A8ED-B9E63E2F70CA}"/>
              </a:ext>
            </a:extLst>
          </p:cNvPr>
          <p:cNvSpPr txBox="1"/>
          <p:nvPr/>
        </p:nvSpPr>
        <p:spPr>
          <a:xfrm>
            <a:off x="1415480" y="1340768"/>
            <a:ext cx="8496944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r>
              <a:rPr lang="fr-FR" dirty="0"/>
              <a:t>Créer en 1995 dans un cadre universitaire</a:t>
            </a:r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r>
              <a:rPr lang="fr-FR" dirty="0"/>
              <a:t>Projet collaboratif de Apache Software </a:t>
            </a:r>
            <a:r>
              <a:rPr lang="fr-FR" dirty="0" err="1"/>
              <a:t>Foundation</a:t>
            </a:r>
            <a:endParaRPr lang="fr-FR" dirty="0"/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r>
              <a:rPr lang="fr-FR" dirty="0"/>
              <a:t>Open source et gratuit</a:t>
            </a:r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r>
              <a:rPr lang="fr-FR" dirty="0"/>
              <a:t>En 2020 : la banche Stable est 2.4.x</a:t>
            </a:r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r>
              <a:rPr lang="fr-FR" dirty="0"/>
              <a:t>Supporte les normes récentes comme TLS (1.3) ou HTTP/2</a:t>
            </a:r>
          </a:p>
          <a:p>
            <a:pPr lvl="1">
              <a:buSzPct val="75000"/>
            </a:pPr>
            <a:endParaRPr lang="fr-FR" sz="1400" dirty="0">
              <a:solidFill>
                <a:schemeClr val="tx2"/>
              </a:solidFill>
            </a:endParaRPr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r>
              <a:rPr lang="fr-FR" dirty="0"/>
              <a:t>Utilise le .</a:t>
            </a:r>
            <a:r>
              <a:rPr lang="fr-FR" dirty="0" err="1"/>
              <a:t>htaccess</a:t>
            </a:r>
            <a:endParaRPr lang="fr-FR" dirty="0"/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r>
              <a:rPr lang="fr-FR" dirty="0"/>
              <a:t>Configuration Apache ou .</a:t>
            </a:r>
            <a:r>
              <a:rPr lang="fr-FR" dirty="0" err="1"/>
              <a:t>htaccess</a:t>
            </a:r>
            <a:r>
              <a:rPr lang="fr-FR" dirty="0"/>
              <a:t> ?</a:t>
            </a:r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2"/>
              </a:solidFill>
            </a:endParaRPr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2"/>
              </a:solidFill>
            </a:endParaRP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fr-FR" sz="1400" dirty="0">
              <a:solidFill>
                <a:schemeClr val="tx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9C637F-15A4-4703-8687-54DA03E82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4192912"/>
            <a:ext cx="5664397" cy="21595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DD1C4A-A878-4571-8339-B83C05621C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404664"/>
            <a:ext cx="4918106" cy="24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4896544" cy="576064"/>
          </a:xfrm>
          <a:custGeom>
            <a:avLst/>
            <a:gdLst>
              <a:gd name="connsiteX0" fmla="*/ 0 w 4896544"/>
              <a:gd name="connsiteY0" fmla="*/ 0 h 576064"/>
              <a:gd name="connsiteX1" fmla="*/ 593026 w 4896544"/>
              <a:gd name="connsiteY1" fmla="*/ 0 h 576064"/>
              <a:gd name="connsiteX2" fmla="*/ 1186052 w 4896544"/>
              <a:gd name="connsiteY2" fmla="*/ 0 h 576064"/>
              <a:gd name="connsiteX3" fmla="*/ 1583216 w 4896544"/>
              <a:gd name="connsiteY3" fmla="*/ 0 h 576064"/>
              <a:gd name="connsiteX4" fmla="*/ 2029345 w 4896544"/>
              <a:gd name="connsiteY4" fmla="*/ 0 h 576064"/>
              <a:gd name="connsiteX5" fmla="*/ 2573406 w 4896544"/>
              <a:gd name="connsiteY5" fmla="*/ 0 h 576064"/>
              <a:gd name="connsiteX6" fmla="*/ 3166432 w 4896544"/>
              <a:gd name="connsiteY6" fmla="*/ 0 h 576064"/>
              <a:gd name="connsiteX7" fmla="*/ 3808423 w 4896544"/>
              <a:gd name="connsiteY7" fmla="*/ 0 h 576064"/>
              <a:gd name="connsiteX8" fmla="*/ 4352484 w 4896544"/>
              <a:gd name="connsiteY8" fmla="*/ 0 h 576064"/>
              <a:gd name="connsiteX9" fmla="*/ 4896544 w 4896544"/>
              <a:gd name="connsiteY9" fmla="*/ 0 h 576064"/>
              <a:gd name="connsiteX10" fmla="*/ 4896544 w 4896544"/>
              <a:gd name="connsiteY10" fmla="*/ 576064 h 576064"/>
              <a:gd name="connsiteX11" fmla="*/ 4450414 w 4896544"/>
              <a:gd name="connsiteY11" fmla="*/ 576064 h 576064"/>
              <a:gd name="connsiteX12" fmla="*/ 4004285 w 4896544"/>
              <a:gd name="connsiteY12" fmla="*/ 576064 h 576064"/>
              <a:gd name="connsiteX13" fmla="*/ 3362294 w 4896544"/>
              <a:gd name="connsiteY13" fmla="*/ 576064 h 576064"/>
              <a:gd name="connsiteX14" fmla="*/ 2965129 w 4896544"/>
              <a:gd name="connsiteY14" fmla="*/ 576064 h 576064"/>
              <a:gd name="connsiteX15" fmla="*/ 2470034 w 4896544"/>
              <a:gd name="connsiteY15" fmla="*/ 576064 h 576064"/>
              <a:gd name="connsiteX16" fmla="*/ 2072870 w 4896544"/>
              <a:gd name="connsiteY16" fmla="*/ 576064 h 576064"/>
              <a:gd name="connsiteX17" fmla="*/ 1577775 w 4896544"/>
              <a:gd name="connsiteY17" fmla="*/ 576064 h 576064"/>
              <a:gd name="connsiteX18" fmla="*/ 984749 w 4896544"/>
              <a:gd name="connsiteY18" fmla="*/ 576064 h 576064"/>
              <a:gd name="connsiteX19" fmla="*/ 0 w 4896544"/>
              <a:gd name="connsiteY19" fmla="*/ 576064 h 576064"/>
              <a:gd name="connsiteX20" fmla="*/ 0 w 4896544"/>
              <a:gd name="connsiteY2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96544" h="576064" fill="none" extrusionOk="0">
                <a:moveTo>
                  <a:pt x="0" y="0"/>
                </a:moveTo>
                <a:cubicBezTo>
                  <a:pt x="281307" y="-44697"/>
                  <a:pt x="327848" y="14910"/>
                  <a:pt x="593026" y="0"/>
                </a:cubicBezTo>
                <a:cubicBezTo>
                  <a:pt x="858204" y="-14910"/>
                  <a:pt x="956466" y="15521"/>
                  <a:pt x="1186052" y="0"/>
                </a:cubicBezTo>
                <a:cubicBezTo>
                  <a:pt x="1415638" y="-15521"/>
                  <a:pt x="1448200" y="44325"/>
                  <a:pt x="1583216" y="0"/>
                </a:cubicBezTo>
                <a:cubicBezTo>
                  <a:pt x="1718232" y="-44325"/>
                  <a:pt x="1862609" y="40190"/>
                  <a:pt x="2029345" y="0"/>
                </a:cubicBezTo>
                <a:cubicBezTo>
                  <a:pt x="2196081" y="-40190"/>
                  <a:pt x="2386311" y="53355"/>
                  <a:pt x="2573406" y="0"/>
                </a:cubicBezTo>
                <a:cubicBezTo>
                  <a:pt x="2760501" y="-53355"/>
                  <a:pt x="2904702" y="43833"/>
                  <a:pt x="3166432" y="0"/>
                </a:cubicBezTo>
                <a:cubicBezTo>
                  <a:pt x="3428162" y="-43833"/>
                  <a:pt x="3617316" y="13967"/>
                  <a:pt x="3808423" y="0"/>
                </a:cubicBezTo>
                <a:cubicBezTo>
                  <a:pt x="3999530" y="-13967"/>
                  <a:pt x="4140527" y="6488"/>
                  <a:pt x="4352484" y="0"/>
                </a:cubicBezTo>
                <a:cubicBezTo>
                  <a:pt x="4564441" y="-6488"/>
                  <a:pt x="4667657" y="43639"/>
                  <a:pt x="4896544" y="0"/>
                </a:cubicBezTo>
                <a:cubicBezTo>
                  <a:pt x="4908580" y="280578"/>
                  <a:pt x="4879900" y="405525"/>
                  <a:pt x="4896544" y="576064"/>
                </a:cubicBezTo>
                <a:cubicBezTo>
                  <a:pt x="4729467" y="624582"/>
                  <a:pt x="4631867" y="547159"/>
                  <a:pt x="4450414" y="576064"/>
                </a:cubicBezTo>
                <a:cubicBezTo>
                  <a:pt x="4268961" y="604969"/>
                  <a:pt x="4110841" y="571432"/>
                  <a:pt x="4004285" y="576064"/>
                </a:cubicBezTo>
                <a:cubicBezTo>
                  <a:pt x="3897729" y="580696"/>
                  <a:pt x="3564057" y="525159"/>
                  <a:pt x="3362294" y="576064"/>
                </a:cubicBezTo>
                <a:cubicBezTo>
                  <a:pt x="3160531" y="626969"/>
                  <a:pt x="3088376" y="539383"/>
                  <a:pt x="2965129" y="576064"/>
                </a:cubicBezTo>
                <a:cubicBezTo>
                  <a:pt x="2841883" y="612745"/>
                  <a:pt x="2655427" y="575918"/>
                  <a:pt x="2470034" y="576064"/>
                </a:cubicBezTo>
                <a:cubicBezTo>
                  <a:pt x="2284642" y="576210"/>
                  <a:pt x="2152718" y="547112"/>
                  <a:pt x="2072870" y="576064"/>
                </a:cubicBezTo>
                <a:cubicBezTo>
                  <a:pt x="1993022" y="605016"/>
                  <a:pt x="1743947" y="562223"/>
                  <a:pt x="1577775" y="576064"/>
                </a:cubicBezTo>
                <a:cubicBezTo>
                  <a:pt x="1411603" y="589905"/>
                  <a:pt x="1255242" y="563461"/>
                  <a:pt x="984749" y="576064"/>
                </a:cubicBezTo>
                <a:cubicBezTo>
                  <a:pt x="714256" y="588667"/>
                  <a:pt x="269720" y="573034"/>
                  <a:pt x="0" y="576064"/>
                </a:cubicBezTo>
                <a:cubicBezTo>
                  <a:pt x="-46031" y="301074"/>
                  <a:pt x="57526" y="121594"/>
                  <a:pt x="0" y="0"/>
                </a:cubicBezTo>
                <a:close/>
              </a:path>
              <a:path w="4896544" h="576064" stroke="0" extrusionOk="0">
                <a:moveTo>
                  <a:pt x="0" y="0"/>
                </a:moveTo>
                <a:cubicBezTo>
                  <a:pt x="279276" y="-40231"/>
                  <a:pt x="472842" y="60239"/>
                  <a:pt x="641991" y="0"/>
                </a:cubicBezTo>
                <a:cubicBezTo>
                  <a:pt x="811140" y="-60239"/>
                  <a:pt x="938768" y="44420"/>
                  <a:pt x="1039155" y="0"/>
                </a:cubicBezTo>
                <a:cubicBezTo>
                  <a:pt x="1139542" y="-44420"/>
                  <a:pt x="1450680" y="15784"/>
                  <a:pt x="1583216" y="0"/>
                </a:cubicBezTo>
                <a:cubicBezTo>
                  <a:pt x="1715752" y="-15784"/>
                  <a:pt x="1916677" y="16387"/>
                  <a:pt x="2029345" y="0"/>
                </a:cubicBezTo>
                <a:cubicBezTo>
                  <a:pt x="2142013" y="-16387"/>
                  <a:pt x="2391599" y="14866"/>
                  <a:pt x="2573406" y="0"/>
                </a:cubicBezTo>
                <a:cubicBezTo>
                  <a:pt x="2755213" y="-14866"/>
                  <a:pt x="2985012" y="59250"/>
                  <a:pt x="3215397" y="0"/>
                </a:cubicBezTo>
                <a:cubicBezTo>
                  <a:pt x="3445782" y="-59250"/>
                  <a:pt x="3578767" y="7825"/>
                  <a:pt x="3857389" y="0"/>
                </a:cubicBezTo>
                <a:cubicBezTo>
                  <a:pt x="4136011" y="-7825"/>
                  <a:pt x="4478389" y="106700"/>
                  <a:pt x="4896544" y="0"/>
                </a:cubicBezTo>
                <a:cubicBezTo>
                  <a:pt x="4909565" y="200261"/>
                  <a:pt x="4859981" y="300859"/>
                  <a:pt x="4896544" y="576064"/>
                </a:cubicBezTo>
                <a:cubicBezTo>
                  <a:pt x="4710178" y="614358"/>
                  <a:pt x="4564704" y="549619"/>
                  <a:pt x="4303518" y="576064"/>
                </a:cubicBezTo>
                <a:cubicBezTo>
                  <a:pt x="4042332" y="602509"/>
                  <a:pt x="3829632" y="533539"/>
                  <a:pt x="3710492" y="576064"/>
                </a:cubicBezTo>
                <a:cubicBezTo>
                  <a:pt x="3591352" y="618589"/>
                  <a:pt x="3337902" y="523232"/>
                  <a:pt x="3166432" y="576064"/>
                </a:cubicBezTo>
                <a:cubicBezTo>
                  <a:pt x="2994962" y="628896"/>
                  <a:pt x="2756531" y="551176"/>
                  <a:pt x="2622371" y="576064"/>
                </a:cubicBezTo>
                <a:cubicBezTo>
                  <a:pt x="2488211" y="600952"/>
                  <a:pt x="2308799" y="530839"/>
                  <a:pt x="2176242" y="576064"/>
                </a:cubicBezTo>
                <a:cubicBezTo>
                  <a:pt x="2043685" y="621289"/>
                  <a:pt x="1896619" y="570793"/>
                  <a:pt x="1779078" y="576064"/>
                </a:cubicBezTo>
                <a:cubicBezTo>
                  <a:pt x="1661537" y="581335"/>
                  <a:pt x="1471104" y="570307"/>
                  <a:pt x="1381914" y="576064"/>
                </a:cubicBezTo>
                <a:cubicBezTo>
                  <a:pt x="1292724" y="581821"/>
                  <a:pt x="941641" y="539486"/>
                  <a:pt x="788888" y="576064"/>
                </a:cubicBezTo>
                <a:cubicBezTo>
                  <a:pt x="636135" y="612642"/>
                  <a:pt x="370198" y="524342"/>
                  <a:pt x="0" y="576064"/>
                </a:cubicBezTo>
                <a:cubicBezTo>
                  <a:pt x="-34743" y="392786"/>
                  <a:pt x="19972" y="14353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Server Windows VS Linux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B91CC3-5FA3-4B32-A8ED-B9E63E2F70CA}"/>
              </a:ext>
            </a:extLst>
          </p:cNvPr>
          <p:cNvSpPr txBox="1"/>
          <p:nvPr/>
        </p:nvSpPr>
        <p:spPr>
          <a:xfrm>
            <a:off x="1370233" y="1196752"/>
            <a:ext cx="10801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r>
              <a:rPr lang="fr-FR" dirty="0"/>
              <a:t>Windows Server – Licence et Services puissant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Pour de grosses sociétés, pour de la privatisation ou un contrôle personnalisé et sécurisé en interne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Des licences plus ou moins onéreuses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Plutôt simple à configurer et à maintenir 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Services Microsoft : boite à outils pour serveur</a:t>
            </a:r>
          </a:p>
          <a:p>
            <a:pPr marL="1200150" lvl="2" indent="-28575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DNS</a:t>
            </a:r>
          </a:p>
          <a:p>
            <a:pPr marL="1200150" lvl="2" indent="-28575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Stockage sous plusieurs formes</a:t>
            </a:r>
          </a:p>
          <a:p>
            <a:pPr marL="1200150" lvl="2" indent="-28575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Softwares Office intégrés et privatisés</a:t>
            </a:r>
          </a:p>
          <a:p>
            <a:pPr marL="1200150" lvl="2" indent="-28575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Bureau à distance</a:t>
            </a:r>
          </a:p>
          <a:p>
            <a:pPr marL="1200150" lvl="2" indent="-28575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Récemment : intégration avec Microsoft Azure Cloud pour rester dans la course</a:t>
            </a:r>
          </a:p>
          <a:p>
            <a:pPr marL="1200150" lvl="2" indent="-28575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SzPct val="125000"/>
              <a:buFont typeface="Wingdings" panose="05000000000000000000" pitchFamily="2" charset="2"/>
              <a:buChar char="§"/>
            </a:pPr>
            <a:r>
              <a:rPr lang="fr-FR" dirty="0"/>
              <a:t>UNIX – Gratuit* et illimité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Du plus petit au plus grand (Google, Amazon, Baidu, …)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Des services généralement Open Source et gratuit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Du support professionnel mais payant ou une aide communautaire gratuite mais sans garantie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Sans illimite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Plus épuré que Windows mais plus d’interventions et de manipulations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Personnalisable à souhait : apparition de très nombreuses versions plus ou moins publique (Ubuntu, Red Hat, CentOS, Debian, …)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endParaRPr lang="fr-FR" dirty="0"/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SzPct val="75000"/>
            </a:pPr>
            <a:endParaRPr lang="fr-FR" dirty="0"/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SzPct val="75000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43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320" y="267006"/>
            <a:ext cx="8373624" cy="927440"/>
          </a:xfrm>
          <a:custGeom>
            <a:avLst/>
            <a:gdLst>
              <a:gd name="connsiteX0" fmla="*/ 0 w 4176464"/>
              <a:gd name="connsiteY0" fmla="*/ 0 h 576064"/>
              <a:gd name="connsiteX1" fmla="*/ 471344 w 4176464"/>
              <a:gd name="connsiteY1" fmla="*/ 0 h 576064"/>
              <a:gd name="connsiteX2" fmla="*/ 1026217 w 4176464"/>
              <a:gd name="connsiteY2" fmla="*/ 0 h 576064"/>
              <a:gd name="connsiteX3" fmla="*/ 1497561 w 4176464"/>
              <a:gd name="connsiteY3" fmla="*/ 0 h 576064"/>
              <a:gd name="connsiteX4" fmla="*/ 2135963 w 4176464"/>
              <a:gd name="connsiteY4" fmla="*/ 0 h 576064"/>
              <a:gd name="connsiteX5" fmla="*/ 2774365 w 4176464"/>
              <a:gd name="connsiteY5" fmla="*/ 0 h 576064"/>
              <a:gd name="connsiteX6" fmla="*/ 3245709 w 4176464"/>
              <a:gd name="connsiteY6" fmla="*/ 0 h 576064"/>
              <a:gd name="connsiteX7" fmla="*/ 4176464 w 4176464"/>
              <a:gd name="connsiteY7" fmla="*/ 0 h 576064"/>
              <a:gd name="connsiteX8" fmla="*/ 4176464 w 4176464"/>
              <a:gd name="connsiteY8" fmla="*/ 576064 h 576064"/>
              <a:gd name="connsiteX9" fmla="*/ 3621591 w 4176464"/>
              <a:gd name="connsiteY9" fmla="*/ 576064 h 576064"/>
              <a:gd name="connsiteX10" fmla="*/ 2941424 w 4176464"/>
              <a:gd name="connsiteY10" fmla="*/ 576064 h 576064"/>
              <a:gd name="connsiteX11" fmla="*/ 2303022 w 4176464"/>
              <a:gd name="connsiteY11" fmla="*/ 576064 h 576064"/>
              <a:gd name="connsiteX12" fmla="*/ 1664619 w 4176464"/>
              <a:gd name="connsiteY12" fmla="*/ 576064 h 576064"/>
              <a:gd name="connsiteX13" fmla="*/ 1193275 w 4176464"/>
              <a:gd name="connsiteY13" fmla="*/ 576064 h 576064"/>
              <a:gd name="connsiteX14" fmla="*/ 721932 w 4176464"/>
              <a:gd name="connsiteY14" fmla="*/ 576064 h 576064"/>
              <a:gd name="connsiteX15" fmla="*/ 0 w 4176464"/>
              <a:gd name="connsiteY15" fmla="*/ 576064 h 576064"/>
              <a:gd name="connsiteX16" fmla="*/ 0 w 4176464"/>
              <a:gd name="connsiteY16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76464" h="576064" fill="none" extrusionOk="0">
                <a:moveTo>
                  <a:pt x="0" y="0"/>
                </a:moveTo>
                <a:cubicBezTo>
                  <a:pt x="145721" y="-24527"/>
                  <a:pt x="285348" y="5152"/>
                  <a:pt x="471344" y="0"/>
                </a:cubicBezTo>
                <a:cubicBezTo>
                  <a:pt x="657340" y="-5152"/>
                  <a:pt x="842024" y="55690"/>
                  <a:pt x="1026217" y="0"/>
                </a:cubicBezTo>
                <a:cubicBezTo>
                  <a:pt x="1210410" y="-55690"/>
                  <a:pt x="1389451" y="52224"/>
                  <a:pt x="1497561" y="0"/>
                </a:cubicBezTo>
                <a:cubicBezTo>
                  <a:pt x="1605671" y="-52224"/>
                  <a:pt x="1951950" y="39677"/>
                  <a:pt x="2135963" y="0"/>
                </a:cubicBezTo>
                <a:cubicBezTo>
                  <a:pt x="2319976" y="-39677"/>
                  <a:pt x="2600174" y="51191"/>
                  <a:pt x="2774365" y="0"/>
                </a:cubicBezTo>
                <a:cubicBezTo>
                  <a:pt x="2948556" y="-51191"/>
                  <a:pt x="3012033" y="24770"/>
                  <a:pt x="3245709" y="0"/>
                </a:cubicBezTo>
                <a:cubicBezTo>
                  <a:pt x="3479385" y="-24770"/>
                  <a:pt x="3792421" y="69367"/>
                  <a:pt x="4176464" y="0"/>
                </a:cubicBezTo>
                <a:cubicBezTo>
                  <a:pt x="4192114" y="142847"/>
                  <a:pt x="4148349" y="433737"/>
                  <a:pt x="4176464" y="576064"/>
                </a:cubicBezTo>
                <a:cubicBezTo>
                  <a:pt x="3900758" y="618389"/>
                  <a:pt x="3832420" y="545499"/>
                  <a:pt x="3621591" y="576064"/>
                </a:cubicBezTo>
                <a:cubicBezTo>
                  <a:pt x="3410762" y="606629"/>
                  <a:pt x="3215197" y="546035"/>
                  <a:pt x="2941424" y="576064"/>
                </a:cubicBezTo>
                <a:cubicBezTo>
                  <a:pt x="2667651" y="606093"/>
                  <a:pt x="2618525" y="532732"/>
                  <a:pt x="2303022" y="576064"/>
                </a:cubicBezTo>
                <a:cubicBezTo>
                  <a:pt x="1987519" y="619396"/>
                  <a:pt x="1944921" y="502803"/>
                  <a:pt x="1664619" y="576064"/>
                </a:cubicBezTo>
                <a:cubicBezTo>
                  <a:pt x="1384317" y="649325"/>
                  <a:pt x="1307621" y="572648"/>
                  <a:pt x="1193275" y="576064"/>
                </a:cubicBezTo>
                <a:cubicBezTo>
                  <a:pt x="1078929" y="579480"/>
                  <a:pt x="892827" y="544638"/>
                  <a:pt x="721932" y="576064"/>
                </a:cubicBezTo>
                <a:cubicBezTo>
                  <a:pt x="551037" y="607490"/>
                  <a:pt x="154787" y="556967"/>
                  <a:pt x="0" y="576064"/>
                </a:cubicBezTo>
                <a:cubicBezTo>
                  <a:pt x="-37100" y="316507"/>
                  <a:pt x="48978" y="258614"/>
                  <a:pt x="0" y="0"/>
                </a:cubicBezTo>
                <a:close/>
              </a:path>
              <a:path w="4176464" h="576064" stroke="0" extrusionOk="0">
                <a:moveTo>
                  <a:pt x="0" y="0"/>
                </a:moveTo>
                <a:cubicBezTo>
                  <a:pt x="286411" y="-33792"/>
                  <a:pt x="475459" y="73728"/>
                  <a:pt x="680167" y="0"/>
                </a:cubicBezTo>
                <a:cubicBezTo>
                  <a:pt x="884875" y="-73728"/>
                  <a:pt x="948159" y="33889"/>
                  <a:pt x="1151511" y="0"/>
                </a:cubicBezTo>
                <a:cubicBezTo>
                  <a:pt x="1354863" y="-33889"/>
                  <a:pt x="1621423" y="34243"/>
                  <a:pt x="1748149" y="0"/>
                </a:cubicBezTo>
                <a:cubicBezTo>
                  <a:pt x="1874875" y="-34243"/>
                  <a:pt x="2055121" y="54731"/>
                  <a:pt x="2261257" y="0"/>
                </a:cubicBezTo>
                <a:cubicBezTo>
                  <a:pt x="2467393" y="-54731"/>
                  <a:pt x="2621941" y="19710"/>
                  <a:pt x="2857895" y="0"/>
                </a:cubicBezTo>
                <a:cubicBezTo>
                  <a:pt x="3093849" y="-19710"/>
                  <a:pt x="3223010" y="46613"/>
                  <a:pt x="3538062" y="0"/>
                </a:cubicBezTo>
                <a:cubicBezTo>
                  <a:pt x="3853114" y="-46613"/>
                  <a:pt x="4042384" y="66499"/>
                  <a:pt x="4176464" y="0"/>
                </a:cubicBezTo>
                <a:cubicBezTo>
                  <a:pt x="4239818" y="165602"/>
                  <a:pt x="4115605" y="381826"/>
                  <a:pt x="4176464" y="576064"/>
                </a:cubicBezTo>
                <a:cubicBezTo>
                  <a:pt x="4011658" y="621922"/>
                  <a:pt x="3810145" y="573320"/>
                  <a:pt x="3705120" y="576064"/>
                </a:cubicBezTo>
                <a:cubicBezTo>
                  <a:pt x="3600095" y="578808"/>
                  <a:pt x="3394633" y="528574"/>
                  <a:pt x="3192012" y="576064"/>
                </a:cubicBezTo>
                <a:cubicBezTo>
                  <a:pt x="2989391" y="623554"/>
                  <a:pt x="2771176" y="556515"/>
                  <a:pt x="2553609" y="576064"/>
                </a:cubicBezTo>
                <a:cubicBezTo>
                  <a:pt x="2336042" y="595613"/>
                  <a:pt x="2131950" y="516955"/>
                  <a:pt x="1956972" y="576064"/>
                </a:cubicBezTo>
                <a:cubicBezTo>
                  <a:pt x="1781994" y="635173"/>
                  <a:pt x="1639912" y="566013"/>
                  <a:pt x="1360334" y="576064"/>
                </a:cubicBezTo>
                <a:cubicBezTo>
                  <a:pt x="1080756" y="586115"/>
                  <a:pt x="1080148" y="521048"/>
                  <a:pt x="847226" y="576064"/>
                </a:cubicBezTo>
                <a:cubicBezTo>
                  <a:pt x="614304" y="631080"/>
                  <a:pt x="172470" y="536160"/>
                  <a:pt x="0" y="576064"/>
                </a:cubicBezTo>
                <a:cubicBezTo>
                  <a:pt x="-41666" y="408439"/>
                  <a:pt x="61331" y="27639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 dirty="0"/>
              <a:t> Un </a:t>
            </a:r>
            <a:r>
              <a:rPr lang="en-US" sz="4500" cap="all" dirty="0" err="1"/>
              <a:t>aparté</a:t>
            </a:r>
            <a:r>
              <a:rPr lang="en-US" sz="4500" cap="all" dirty="0"/>
              <a:t> sur le Cloud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1B6421-B564-447F-8FF8-A7F790A0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1730" y="1311025"/>
            <a:ext cx="7861746" cy="442223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C6FB59-9079-48F2-BEE1-FD5F2403BEB6}"/>
              </a:ext>
            </a:extLst>
          </p:cNvPr>
          <p:cNvSpPr/>
          <p:nvPr/>
        </p:nvSpPr>
        <p:spPr>
          <a:xfrm>
            <a:off x="8738101" y="2074854"/>
            <a:ext cx="2804736" cy="6632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CLOUD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651742A-EC29-41BD-8D16-DB8570CE27FD}"/>
              </a:ext>
            </a:extLst>
          </p:cNvPr>
          <p:cNvSpPr/>
          <p:nvPr/>
        </p:nvSpPr>
        <p:spPr>
          <a:xfrm>
            <a:off x="8752165" y="3428425"/>
            <a:ext cx="2804736" cy="6632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Micro-services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54C2FB-D997-4242-8471-7F336D752AFF}"/>
              </a:ext>
            </a:extLst>
          </p:cNvPr>
          <p:cNvSpPr/>
          <p:nvPr/>
        </p:nvSpPr>
        <p:spPr>
          <a:xfrm>
            <a:off x="8752165" y="4781996"/>
            <a:ext cx="2804736" cy="6632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err="1"/>
              <a:t>Serverless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40755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87" y="657014"/>
            <a:ext cx="4765947" cy="778214"/>
          </a:xfrm>
          <a:custGeom>
            <a:avLst/>
            <a:gdLst>
              <a:gd name="connsiteX0" fmla="*/ 0 w 4896544"/>
              <a:gd name="connsiteY0" fmla="*/ 0 h 576064"/>
              <a:gd name="connsiteX1" fmla="*/ 593026 w 4896544"/>
              <a:gd name="connsiteY1" fmla="*/ 0 h 576064"/>
              <a:gd name="connsiteX2" fmla="*/ 1186052 w 4896544"/>
              <a:gd name="connsiteY2" fmla="*/ 0 h 576064"/>
              <a:gd name="connsiteX3" fmla="*/ 1583216 w 4896544"/>
              <a:gd name="connsiteY3" fmla="*/ 0 h 576064"/>
              <a:gd name="connsiteX4" fmla="*/ 2029345 w 4896544"/>
              <a:gd name="connsiteY4" fmla="*/ 0 h 576064"/>
              <a:gd name="connsiteX5" fmla="*/ 2573406 w 4896544"/>
              <a:gd name="connsiteY5" fmla="*/ 0 h 576064"/>
              <a:gd name="connsiteX6" fmla="*/ 3166432 w 4896544"/>
              <a:gd name="connsiteY6" fmla="*/ 0 h 576064"/>
              <a:gd name="connsiteX7" fmla="*/ 3808423 w 4896544"/>
              <a:gd name="connsiteY7" fmla="*/ 0 h 576064"/>
              <a:gd name="connsiteX8" fmla="*/ 4352484 w 4896544"/>
              <a:gd name="connsiteY8" fmla="*/ 0 h 576064"/>
              <a:gd name="connsiteX9" fmla="*/ 4896544 w 4896544"/>
              <a:gd name="connsiteY9" fmla="*/ 0 h 576064"/>
              <a:gd name="connsiteX10" fmla="*/ 4896544 w 4896544"/>
              <a:gd name="connsiteY10" fmla="*/ 576064 h 576064"/>
              <a:gd name="connsiteX11" fmla="*/ 4450414 w 4896544"/>
              <a:gd name="connsiteY11" fmla="*/ 576064 h 576064"/>
              <a:gd name="connsiteX12" fmla="*/ 4004285 w 4896544"/>
              <a:gd name="connsiteY12" fmla="*/ 576064 h 576064"/>
              <a:gd name="connsiteX13" fmla="*/ 3362294 w 4896544"/>
              <a:gd name="connsiteY13" fmla="*/ 576064 h 576064"/>
              <a:gd name="connsiteX14" fmla="*/ 2965129 w 4896544"/>
              <a:gd name="connsiteY14" fmla="*/ 576064 h 576064"/>
              <a:gd name="connsiteX15" fmla="*/ 2470034 w 4896544"/>
              <a:gd name="connsiteY15" fmla="*/ 576064 h 576064"/>
              <a:gd name="connsiteX16" fmla="*/ 2072870 w 4896544"/>
              <a:gd name="connsiteY16" fmla="*/ 576064 h 576064"/>
              <a:gd name="connsiteX17" fmla="*/ 1577775 w 4896544"/>
              <a:gd name="connsiteY17" fmla="*/ 576064 h 576064"/>
              <a:gd name="connsiteX18" fmla="*/ 984749 w 4896544"/>
              <a:gd name="connsiteY18" fmla="*/ 576064 h 576064"/>
              <a:gd name="connsiteX19" fmla="*/ 0 w 4896544"/>
              <a:gd name="connsiteY19" fmla="*/ 576064 h 576064"/>
              <a:gd name="connsiteX20" fmla="*/ 0 w 4896544"/>
              <a:gd name="connsiteY2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96544" h="576064" fill="none" extrusionOk="0">
                <a:moveTo>
                  <a:pt x="0" y="0"/>
                </a:moveTo>
                <a:cubicBezTo>
                  <a:pt x="281307" y="-44697"/>
                  <a:pt x="327848" y="14910"/>
                  <a:pt x="593026" y="0"/>
                </a:cubicBezTo>
                <a:cubicBezTo>
                  <a:pt x="858204" y="-14910"/>
                  <a:pt x="956466" y="15521"/>
                  <a:pt x="1186052" y="0"/>
                </a:cubicBezTo>
                <a:cubicBezTo>
                  <a:pt x="1415638" y="-15521"/>
                  <a:pt x="1448200" y="44325"/>
                  <a:pt x="1583216" y="0"/>
                </a:cubicBezTo>
                <a:cubicBezTo>
                  <a:pt x="1718232" y="-44325"/>
                  <a:pt x="1862609" y="40190"/>
                  <a:pt x="2029345" y="0"/>
                </a:cubicBezTo>
                <a:cubicBezTo>
                  <a:pt x="2196081" y="-40190"/>
                  <a:pt x="2386311" y="53355"/>
                  <a:pt x="2573406" y="0"/>
                </a:cubicBezTo>
                <a:cubicBezTo>
                  <a:pt x="2760501" y="-53355"/>
                  <a:pt x="2904702" y="43833"/>
                  <a:pt x="3166432" y="0"/>
                </a:cubicBezTo>
                <a:cubicBezTo>
                  <a:pt x="3428162" y="-43833"/>
                  <a:pt x="3617316" y="13967"/>
                  <a:pt x="3808423" y="0"/>
                </a:cubicBezTo>
                <a:cubicBezTo>
                  <a:pt x="3999530" y="-13967"/>
                  <a:pt x="4140527" y="6488"/>
                  <a:pt x="4352484" y="0"/>
                </a:cubicBezTo>
                <a:cubicBezTo>
                  <a:pt x="4564441" y="-6488"/>
                  <a:pt x="4667657" y="43639"/>
                  <a:pt x="4896544" y="0"/>
                </a:cubicBezTo>
                <a:cubicBezTo>
                  <a:pt x="4908580" y="280578"/>
                  <a:pt x="4879900" y="405525"/>
                  <a:pt x="4896544" y="576064"/>
                </a:cubicBezTo>
                <a:cubicBezTo>
                  <a:pt x="4729467" y="624582"/>
                  <a:pt x="4631867" y="547159"/>
                  <a:pt x="4450414" y="576064"/>
                </a:cubicBezTo>
                <a:cubicBezTo>
                  <a:pt x="4268961" y="604969"/>
                  <a:pt x="4110841" y="571432"/>
                  <a:pt x="4004285" y="576064"/>
                </a:cubicBezTo>
                <a:cubicBezTo>
                  <a:pt x="3897729" y="580696"/>
                  <a:pt x="3564057" y="525159"/>
                  <a:pt x="3362294" y="576064"/>
                </a:cubicBezTo>
                <a:cubicBezTo>
                  <a:pt x="3160531" y="626969"/>
                  <a:pt x="3088376" y="539383"/>
                  <a:pt x="2965129" y="576064"/>
                </a:cubicBezTo>
                <a:cubicBezTo>
                  <a:pt x="2841883" y="612745"/>
                  <a:pt x="2655427" y="575918"/>
                  <a:pt x="2470034" y="576064"/>
                </a:cubicBezTo>
                <a:cubicBezTo>
                  <a:pt x="2284642" y="576210"/>
                  <a:pt x="2152718" y="547112"/>
                  <a:pt x="2072870" y="576064"/>
                </a:cubicBezTo>
                <a:cubicBezTo>
                  <a:pt x="1993022" y="605016"/>
                  <a:pt x="1743947" y="562223"/>
                  <a:pt x="1577775" y="576064"/>
                </a:cubicBezTo>
                <a:cubicBezTo>
                  <a:pt x="1411603" y="589905"/>
                  <a:pt x="1255242" y="563461"/>
                  <a:pt x="984749" y="576064"/>
                </a:cubicBezTo>
                <a:cubicBezTo>
                  <a:pt x="714256" y="588667"/>
                  <a:pt x="269720" y="573034"/>
                  <a:pt x="0" y="576064"/>
                </a:cubicBezTo>
                <a:cubicBezTo>
                  <a:pt x="-46031" y="301074"/>
                  <a:pt x="57526" y="121594"/>
                  <a:pt x="0" y="0"/>
                </a:cubicBezTo>
                <a:close/>
              </a:path>
              <a:path w="4896544" h="576064" stroke="0" extrusionOk="0">
                <a:moveTo>
                  <a:pt x="0" y="0"/>
                </a:moveTo>
                <a:cubicBezTo>
                  <a:pt x="279276" y="-40231"/>
                  <a:pt x="472842" y="60239"/>
                  <a:pt x="641991" y="0"/>
                </a:cubicBezTo>
                <a:cubicBezTo>
                  <a:pt x="811140" y="-60239"/>
                  <a:pt x="938768" y="44420"/>
                  <a:pt x="1039155" y="0"/>
                </a:cubicBezTo>
                <a:cubicBezTo>
                  <a:pt x="1139542" y="-44420"/>
                  <a:pt x="1450680" y="15784"/>
                  <a:pt x="1583216" y="0"/>
                </a:cubicBezTo>
                <a:cubicBezTo>
                  <a:pt x="1715752" y="-15784"/>
                  <a:pt x="1916677" y="16387"/>
                  <a:pt x="2029345" y="0"/>
                </a:cubicBezTo>
                <a:cubicBezTo>
                  <a:pt x="2142013" y="-16387"/>
                  <a:pt x="2391599" y="14866"/>
                  <a:pt x="2573406" y="0"/>
                </a:cubicBezTo>
                <a:cubicBezTo>
                  <a:pt x="2755213" y="-14866"/>
                  <a:pt x="2985012" y="59250"/>
                  <a:pt x="3215397" y="0"/>
                </a:cubicBezTo>
                <a:cubicBezTo>
                  <a:pt x="3445782" y="-59250"/>
                  <a:pt x="3578767" y="7825"/>
                  <a:pt x="3857389" y="0"/>
                </a:cubicBezTo>
                <a:cubicBezTo>
                  <a:pt x="4136011" y="-7825"/>
                  <a:pt x="4478389" y="106700"/>
                  <a:pt x="4896544" y="0"/>
                </a:cubicBezTo>
                <a:cubicBezTo>
                  <a:pt x="4909565" y="200261"/>
                  <a:pt x="4859981" y="300859"/>
                  <a:pt x="4896544" y="576064"/>
                </a:cubicBezTo>
                <a:cubicBezTo>
                  <a:pt x="4710178" y="614358"/>
                  <a:pt x="4564704" y="549619"/>
                  <a:pt x="4303518" y="576064"/>
                </a:cubicBezTo>
                <a:cubicBezTo>
                  <a:pt x="4042332" y="602509"/>
                  <a:pt x="3829632" y="533539"/>
                  <a:pt x="3710492" y="576064"/>
                </a:cubicBezTo>
                <a:cubicBezTo>
                  <a:pt x="3591352" y="618589"/>
                  <a:pt x="3337902" y="523232"/>
                  <a:pt x="3166432" y="576064"/>
                </a:cubicBezTo>
                <a:cubicBezTo>
                  <a:pt x="2994962" y="628896"/>
                  <a:pt x="2756531" y="551176"/>
                  <a:pt x="2622371" y="576064"/>
                </a:cubicBezTo>
                <a:cubicBezTo>
                  <a:pt x="2488211" y="600952"/>
                  <a:pt x="2308799" y="530839"/>
                  <a:pt x="2176242" y="576064"/>
                </a:cubicBezTo>
                <a:cubicBezTo>
                  <a:pt x="2043685" y="621289"/>
                  <a:pt x="1896619" y="570793"/>
                  <a:pt x="1779078" y="576064"/>
                </a:cubicBezTo>
                <a:cubicBezTo>
                  <a:pt x="1661537" y="581335"/>
                  <a:pt x="1471104" y="570307"/>
                  <a:pt x="1381914" y="576064"/>
                </a:cubicBezTo>
                <a:cubicBezTo>
                  <a:pt x="1292724" y="581821"/>
                  <a:pt x="941641" y="539486"/>
                  <a:pt x="788888" y="576064"/>
                </a:cubicBezTo>
                <a:cubicBezTo>
                  <a:pt x="636135" y="612642"/>
                  <a:pt x="370198" y="524342"/>
                  <a:pt x="0" y="576064"/>
                </a:cubicBezTo>
                <a:cubicBezTo>
                  <a:pt x="-34743" y="392786"/>
                  <a:pt x="19972" y="143539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Wamp et les </a:t>
            </a:r>
            <a:r>
              <a:rPr lang="en-US" dirty="0" err="1">
                <a:solidFill>
                  <a:schemeClr val="bg1"/>
                </a:solidFill>
              </a:rPr>
              <a:t>vhosts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B91CC3-5FA3-4B32-A8ED-B9E63E2F70CA}"/>
              </a:ext>
            </a:extLst>
          </p:cNvPr>
          <p:cNvSpPr txBox="1"/>
          <p:nvPr/>
        </p:nvSpPr>
        <p:spPr>
          <a:xfrm>
            <a:off x="615069" y="2184594"/>
            <a:ext cx="4010296" cy="3472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500" dirty="0" err="1">
                <a:solidFill>
                  <a:schemeClr val="bg1"/>
                </a:solidFill>
              </a:rPr>
              <a:t>Wamp</a:t>
            </a:r>
            <a:r>
              <a:rPr lang="fr-FR" sz="1500" dirty="0">
                <a:solidFill>
                  <a:schemeClr val="bg1"/>
                </a:solidFill>
              </a:rPr>
              <a:t>, </a:t>
            </a:r>
            <a:r>
              <a:rPr lang="fr-FR" sz="1500" dirty="0" err="1">
                <a:solidFill>
                  <a:schemeClr val="bg1"/>
                </a:solidFill>
              </a:rPr>
              <a:t>Mamp</a:t>
            </a:r>
            <a:r>
              <a:rPr lang="fr-FR" sz="1500" dirty="0">
                <a:solidFill>
                  <a:schemeClr val="bg1"/>
                </a:solidFill>
              </a:rPr>
              <a:t> et </a:t>
            </a:r>
            <a:r>
              <a:rPr lang="fr-FR" sz="1500" dirty="0" err="1">
                <a:solidFill>
                  <a:schemeClr val="bg1"/>
                </a:solidFill>
              </a:rPr>
              <a:t>Lamp</a:t>
            </a:r>
            <a:r>
              <a:rPr lang="fr-FR" sz="1500" dirty="0">
                <a:solidFill>
                  <a:schemeClr val="bg1"/>
                </a:solidFill>
              </a:rPr>
              <a:t> sont de faux serveurs locaux pour des testes et du développement. </a:t>
            </a:r>
          </a:p>
          <a:p>
            <a:pPr marL="742950" lvl="1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chemeClr val="bg1"/>
                </a:solidFill>
              </a:rPr>
              <a:t>Ils fournissent quelques configurations par GUI pour un confort supplémentaire. </a:t>
            </a:r>
          </a:p>
          <a:p>
            <a:pPr marL="742950" lvl="1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chemeClr val="bg1"/>
                </a:solidFill>
              </a:rPr>
              <a:t>Leur comportement varie selon les versions et en aucun cas ils ne doivent servir d’exemple pour un environnement de production.</a:t>
            </a:r>
          </a:p>
          <a:p>
            <a:pPr lvl="1" defTabSz="914400">
              <a:lnSpc>
                <a:spcPct val="94000"/>
              </a:lnSpc>
              <a:spcAft>
                <a:spcPts val="200"/>
              </a:spcAft>
              <a:buSzPct val="75000"/>
            </a:pPr>
            <a:endParaRPr lang="fr-FR" sz="1500" dirty="0">
              <a:solidFill>
                <a:schemeClr val="bg1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125000"/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/>
                </a:solidFill>
              </a:rPr>
              <a:t>Des domaines virtuels personnalisables</a:t>
            </a:r>
          </a:p>
          <a:p>
            <a:pPr marL="644652" lvl="1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chemeClr val="bg1"/>
                </a:solidFill>
              </a:rPr>
              <a:t>Plusieurs domaines sur 1 seul serveur</a:t>
            </a:r>
          </a:p>
          <a:p>
            <a:pPr marL="644652" lvl="1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chemeClr val="bg1"/>
                </a:solidFill>
              </a:rPr>
              <a:t>Accès par des ports personnalisés</a:t>
            </a:r>
          </a:p>
          <a:p>
            <a:pPr marL="644652" lvl="1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chemeClr val="bg1"/>
                </a:solidFill>
              </a:rPr>
              <a:t>Configuration spécifique à un domaine pour un contrôle des accès</a:t>
            </a:r>
          </a:p>
          <a:p>
            <a:pPr marL="644652" lvl="1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chemeClr val="bg1"/>
                </a:solidFill>
              </a:rPr>
              <a:t>Avec </a:t>
            </a:r>
            <a:r>
              <a:rPr lang="fr-FR" sz="1500" dirty="0" err="1">
                <a:solidFill>
                  <a:schemeClr val="bg1"/>
                </a:solidFill>
              </a:rPr>
              <a:t>Wamp</a:t>
            </a:r>
            <a:r>
              <a:rPr lang="fr-FR" sz="1500" dirty="0">
                <a:solidFill>
                  <a:schemeClr val="bg1"/>
                </a:solidFill>
              </a:rPr>
              <a:t> pour du local</a:t>
            </a:r>
          </a:p>
          <a:p>
            <a:pPr marL="644652" lvl="1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Ø"/>
            </a:pPr>
            <a:endParaRPr lang="fr-FR" sz="1500" dirty="0">
              <a:solidFill>
                <a:schemeClr val="bg1"/>
              </a:solidFill>
            </a:endParaRPr>
          </a:p>
          <a:p>
            <a:pPr marL="644652" lvl="1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Ø"/>
            </a:pP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3AAC20-B6E2-4D37-AE39-BF0586EA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83" y="548680"/>
            <a:ext cx="5384074" cy="267857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B367491-0D64-4D7C-96E2-A0C5DCC2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83" y="3964055"/>
            <a:ext cx="5384074" cy="20572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D0A530-6EE9-4104-942E-9B3AC570E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61" y="3648393"/>
            <a:ext cx="5384074" cy="2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112568" cy="576064"/>
          </a:xfrm>
          <a:custGeom>
            <a:avLst/>
            <a:gdLst>
              <a:gd name="connsiteX0" fmla="*/ 0 w 5112568"/>
              <a:gd name="connsiteY0" fmla="*/ 0 h 576064"/>
              <a:gd name="connsiteX1" fmla="*/ 619189 w 5112568"/>
              <a:gd name="connsiteY1" fmla="*/ 0 h 576064"/>
              <a:gd name="connsiteX2" fmla="*/ 1238378 w 5112568"/>
              <a:gd name="connsiteY2" fmla="*/ 0 h 576064"/>
              <a:gd name="connsiteX3" fmla="*/ 1653064 w 5112568"/>
              <a:gd name="connsiteY3" fmla="*/ 0 h 576064"/>
              <a:gd name="connsiteX4" fmla="*/ 2118875 w 5112568"/>
              <a:gd name="connsiteY4" fmla="*/ 0 h 576064"/>
              <a:gd name="connsiteX5" fmla="*/ 2686939 w 5112568"/>
              <a:gd name="connsiteY5" fmla="*/ 0 h 576064"/>
              <a:gd name="connsiteX6" fmla="*/ 3306127 w 5112568"/>
              <a:gd name="connsiteY6" fmla="*/ 0 h 576064"/>
              <a:gd name="connsiteX7" fmla="*/ 3976442 w 5112568"/>
              <a:gd name="connsiteY7" fmla="*/ 0 h 576064"/>
              <a:gd name="connsiteX8" fmla="*/ 4544505 w 5112568"/>
              <a:gd name="connsiteY8" fmla="*/ 0 h 576064"/>
              <a:gd name="connsiteX9" fmla="*/ 5112568 w 5112568"/>
              <a:gd name="connsiteY9" fmla="*/ 0 h 576064"/>
              <a:gd name="connsiteX10" fmla="*/ 5112568 w 5112568"/>
              <a:gd name="connsiteY10" fmla="*/ 576064 h 576064"/>
              <a:gd name="connsiteX11" fmla="*/ 4646756 w 5112568"/>
              <a:gd name="connsiteY11" fmla="*/ 576064 h 576064"/>
              <a:gd name="connsiteX12" fmla="*/ 4180944 w 5112568"/>
              <a:gd name="connsiteY12" fmla="*/ 576064 h 576064"/>
              <a:gd name="connsiteX13" fmla="*/ 3510630 w 5112568"/>
              <a:gd name="connsiteY13" fmla="*/ 576064 h 576064"/>
              <a:gd name="connsiteX14" fmla="*/ 3095944 w 5112568"/>
              <a:gd name="connsiteY14" fmla="*/ 576064 h 576064"/>
              <a:gd name="connsiteX15" fmla="*/ 2579007 w 5112568"/>
              <a:gd name="connsiteY15" fmla="*/ 576064 h 576064"/>
              <a:gd name="connsiteX16" fmla="*/ 2164320 w 5112568"/>
              <a:gd name="connsiteY16" fmla="*/ 576064 h 576064"/>
              <a:gd name="connsiteX17" fmla="*/ 1647383 w 5112568"/>
              <a:gd name="connsiteY17" fmla="*/ 576064 h 576064"/>
              <a:gd name="connsiteX18" fmla="*/ 1028194 w 5112568"/>
              <a:gd name="connsiteY18" fmla="*/ 576064 h 576064"/>
              <a:gd name="connsiteX19" fmla="*/ 0 w 5112568"/>
              <a:gd name="connsiteY19" fmla="*/ 576064 h 576064"/>
              <a:gd name="connsiteX20" fmla="*/ 0 w 5112568"/>
              <a:gd name="connsiteY2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12568" h="576064" fill="none" extrusionOk="0">
                <a:moveTo>
                  <a:pt x="0" y="0"/>
                </a:moveTo>
                <a:cubicBezTo>
                  <a:pt x="273469" y="-44857"/>
                  <a:pt x="482435" y="23155"/>
                  <a:pt x="619189" y="0"/>
                </a:cubicBezTo>
                <a:cubicBezTo>
                  <a:pt x="755943" y="-23155"/>
                  <a:pt x="1056207" y="38130"/>
                  <a:pt x="1238378" y="0"/>
                </a:cubicBezTo>
                <a:cubicBezTo>
                  <a:pt x="1420549" y="-38130"/>
                  <a:pt x="1471252" y="9913"/>
                  <a:pt x="1653064" y="0"/>
                </a:cubicBezTo>
                <a:cubicBezTo>
                  <a:pt x="1834876" y="-9913"/>
                  <a:pt x="2006839" y="39069"/>
                  <a:pt x="2118875" y="0"/>
                </a:cubicBezTo>
                <a:cubicBezTo>
                  <a:pt x="2230911" y="-39069"/>
                  <a:pt x="2478178" y="13926"/>
                  <a:pt x="2686939" y="0"/>
                </a:cubicBezTo>
                <a:cubicBezTo>
                  <a:pt x="2895700" y="-13926"/>
                  <a:pt x="3182107" y="573"/>
                  <a:pt x="3306127" y="0"/>
                </a:cubicBezTo>
                <a:cubicBezTo>
                  <a:pt x="3430147" y="-573"/>
                  <a:pt x="3757766" y="25642"/>
                  <a:pt x="3976442" y="0"/>
                </a:cubicBezTo>
                <a:cubicBezTo>
                  <a:pt x="4195119" y="-25642"/>
                  <a:pt x="4299885" y="64357"/>
                  <a:pt x="4544505" y="0"/>
                </a:cubicBezTo>
                <a:cubicBezTo>
                  <a:pt x="4789125" y="-64357"/>
                  <a:pt x="4865343" y="11545"/>
                  <a:pt x="5112568" y="0"/>
                </a:cubicBezTo>
                <a:cubicBezTo>
                  <a:pt x="5124604" y="280578"/>
                  <a:pt x="5095924" y="405525"/>
                  <a:pt x="5112568" y="576064"/>
                </a:cubicBezTo>
                <a:cubicBezTo>
                  <a:pt x="4927535" y="604857"/>
                  <a:pt x="4865103" y="521133"/>
                  <a:pt x="4646756" y="576064"/>
                </a:cubicBezTo>
                <a:cubicBezTo>
                  <a:pt x="4428409" y="630995"/>
                  <a:pt x="4406859" y="530814"/>
                  <a:pt x="4180944" y="576064"/>
                </a:cubicBezTo>
                <a:cubicBezTo>
                  <a:pt x="3955029" y="621314"/>
                  <a:pt x="3691313" y="534552"/>
                  <a:pt x="3510630" y="576064"/>
                </a:cubicBezTo>
                <a:cubicBezTo>
                  <a:pt x="3329947" y="617576"/>
                  <a:pt x="3260715" y="563118"/>
                  <a:pt x="3095944" y="576064"/>
                </a:cubicBezTo>
                <a:cubicBezTo>
                  <a:pt x="2931173" y="589010"/>
                  <a:pt x="2693784" y="552958"/>
                  <a:pt x="2579007" y="576064"/>
                </a:cubicBezTo>
                <a:cubicBezTo>
                  <a:pt x="2464230" y="599170"/>
                  <a:pt x="2335635" y="565323"/>
                  <a:pt x="2164320" y="576064"/>
                </a:cubicBezTo>
                <a:cubicBezTo>
                  <a:pt x="1993005" y="586805"/>
                  <a:pt x="1889998" y="519971"/>
                  <a:pt x="1647383" y="576064"/>
                </a:cubicBezTo>
                <a:cubicBezTo>
                  <a:pt x="1404768" y="632157"/>
                  <a:pt x="1266915" y="558521"/>
                  <a:pt x="1028194" y="576064"/>
                </a:cubicBezTo>
                <a:cubicBezTo>
                  <a:pt x="789473" y="593607"/>
                  <a:pt x="213359" y="539018"/>
                  <a:pt x="0" y="576064"/>
                </a:cubicBezTo>
                <a:cubicBezTo>
                  <a:pt x="-46031" y="301074"/>
                  <a:pt x="57526" y="121594"/>
                  <a:pt x="0" y="0"/>
                </a:cubicBezTo>
                <a:close/>
              </a:path>
              <a:path w="5112568" h="576064" stroke="0" extrusionOk="0">
                <a:moveTo>
                  <a:pt x="0" y="0"/>
                </a:moveTo>
                <a:cubicBezTo>
                  <a:pt x="162027" y="-50120"/>
                  <a:pt x="524334" y="12051"/>
                  <a:pt x="670314" y="0"/>
                </a:cubicBezTo>
                <a:cubicBezTo>
                  <a:pt x="816294" y="-12051"/>
                  <a:pt x="915274" y="12716"/>
                  <a:pt x="1085001" y="0"/>
                </a:cubicBezTo>
                <a:cubicBezTo>
                  <a:pt x="1254728" y="-12716"/>
                  <a:pt x="1479416" y="799"/>
                  <a:pt x="1653064" y="0"/>
                </a:cubicBezTo>
                <a:cubicBezTo>
                  <a:pt x="1826712" y="-799"/>
                  <a:pt x="1963251" y="31923"/>
                  <a:pt x="2118875" y="0"/>
                </a:cubicBezTo>
                <a:cubicBezTo>
                  <a:pt x="2274499" y="-31923"/>
                  <a:pt x="2434553" y="33337"/>
                  <a:pt x="2686939" y="0"/>
                </a:cubicBezTo>
                <a:cubicBezTo>
                  <a:pt x="2939325" y="-33337"/>
                  <a:pt x="3074808" y="56061"/>
                  <a:pt x="3357253" y="0"/>
                </a:cubicBezTo>
                <a:cubicBezTo>
                  <a:pt x="3639698" y="-56061"/>
                  <a:pt x="3891221" y="16174"/>
                  <a:pt x="4027567" y="0"/>
                </a:cubicBezTo>
                <a:cubicBezTo>
                  <a:pt x="4163913" y="-16174"/>
                  <a:pt x="4597209" y="123823"/>
                  <a:pt x="5112568" y="0"/>
                </a:cubicBezTo>
                <a:cubicBezTo>
                  <a:pt x="5125589" y="200261"/>
                  <a:pt x="5076005" y="300859"/>
                  <a:pt x="5112568" y="576064"/>
                </a:cubicBezTo>
                <a:cubicBezTo>
                  <a:pt x="4981077" y="605999"/>
                  <a:pt x="4673275" y="510450"/>
                  <a:pt x="4493379" y="576064"/>
                </a:cubicBezTo>
                <a:cubicBezTo>
                  <a:pt x="4313483" y="641678"/>
                  <a:pt x="4108332" y="553642"/>
                  <a:pt x="3874190" y="576064"/>
                </a:cubicBezTo>
                <a:cubicBezTo>
                  <a:pt x="3640048" y="598486"/>
                  <a:pt x="3428330" y="547119"/>
                  <a:pt x="3306127" y="576064"/>
                </a:cubicBezTo>
                <a:cubicBezTo>
                  <a:pt x="3183924" y="605009"/>
                  <a:pt x="3008363" y="530943"/>
                  <a:pt x="2738064" y="576064"/>
                </a:cubicBezTo>
                <a:cubicBezTo>
                  <a:pt x="2467765" y="621185"/>
                  <a:pt x="2430607" y="524182"/>
                  <a:pt x="2272252" y="576064"/>
                </a:cubicBezTo>
                <a:cubicBezTo>
                  <a:pt x="2113897" y="627946"/>
                  <a:pt x="2009812" y="542163"/>
                  <a:pt x="1857566" y="576064"/>
                </a:cubicBezTo>
                <a:cubicBezTo>
                  <a:pt x="1705320" y="609965"/>
                  <a:pt x="1624157" y="571949"/>
                  <a:pt x="1442880" y="576064"/>
                </a:cubicBezTo>
                <a:cubicBezTo>
                  <a:pt x="1261603" y="580179"/>
                  <a:pt x="983396" y="517520"/>
                  <a:pt x="823692" y="576064"/>
                </a:cubicBezTo>
                <a:cubicBezTo>
                  <a:pt x="663988" y="634608"/>
                  <a:pt x="171716" y="520287"/>
                  <a:pt x="0" y="576064"/>
                </a:cubicBezTo>
                <a:cubicBezTo>
                  <a:pt x="-34743" y="392786"/>
                  <a:pt x="19972" y="14353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1055440" y="1268760"/>
            <a:ext cx="10873208" cy="5256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Créer 2 </a:t>
            </a:r>
            <a:r>
              <a:rPr lang="fr-FR" dirty="0" err="1">
                <a:solidFill>
                  <a:schemeClr val="tx1"/>
                </a:solidFill>
              </a:rPr>
              <a:t>vhosts</a:t>
            </a:r>
            <a:r>
              <a:rPr lang="fr-FR" dirty="0">
                <a:solidFill>
                  <a:schemeClr val="tx1"/>
                </a:solidFill>
              </a:rPr>
              <a:t> « test1.webo » et « test2.webo » pour 2 dossier test1 et test2 dans </a:t>
            </a:r>
            <a:r>
              <a:rPr lang="fr-FR" dirty="0" err="1">
                <a:solidFill>
                  <a:schemeClr val="tx1"/>
                </a:solidFill>
              </a:rPr>
              <a:t>Wamp</a:t>
            </a:r>
            <a:r>
              <a:rPr lang="fr-FR" dirty="0">
                <a:solidFill>
                  <a:schemeClr val="tx1"/>
                </a:solidFill>
              </a:rPr>
              <a:t> (Windows: C:\wamp64\www\... ) (Mac:  /Applications/MAMP/</a:t>
            </a:r>
            <a:r>
              <a:rPr lang="fr-FR" dirty="0" err="1">
                <a:solidFill>
                  <a:schemeClr val="tx1"/>
                </a:solidFill>
              </a:rPr>
              <a:t>htdocs</a:t>
            </a:r>
            <a:r>
              <a:rPr lang="fr-FR" dirty="0">
                <a:solidFill>
                  <a:schemeClr val="tx1"/>
                </a:solidFill>
              </a:rPr>
              <a:t>/… 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Ajouter quelques dossiers vides au choix dans test1.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Utiliser votre navigateur et aller sur le </a:t>
            </a:r>
            <a:r>
              <a:rPr lang="fr-FR" dirty="0" err="1">
                <a:solidFill>
                  <a:schemeClr val="tx1"/>
                </a:solidFill>
              </a:rPr>
              <a:t>vhost</a:t>
            </a:r>
            <a:r>
              <a:rPr lang="fr-FR" dirty="0">
                <a:solidFill>
                  <a:schemeClr val="tx1"/>
                </a:solidFill>
              </a:rPr>
              <a:t> de test1. Vous constatez que l’on voit l’arborescence des dossiers de test1.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En modifiant manuellement le </a:t>
            </a:r>
            <a:r>
              <a:rPr lang="fr-FR" dirty="0" err="1">
                <a:solidFill>
                  <a:schemeClr val="tx1"/>
                </a:solidFill>
              </a:rPr>
              <a:t>vhost</a:t>
            </a:r>
            <a:r>
              <a:rPr lang="fr-FR" dirty="0">
                <a:solidFill>
                  <a:schemeClr val="tx1"/>
                </a:solidFill>
              </a:rPr>
              <a:t> de test1, chercher sur internet comment empêcher que l’utilisateur ne voit l’arborescence.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i="1" dirty="0">
                <a:solidFill>
                  <a:schemeClr val="tx1"/>
                </a:solidFill>
              </a:rPr>
              <a:t>Dans test1, créer un fichier « code-secret.txt </a:t>
            </a:r>
            <a:r>
              <a:rPr lang="fr-FR" dirty="0">
                <a:solidFill>
                  <a:schemeClr val="tx1"/>
                </a:solidFill>
              </a:rPr>
              <a:t>» (Qui contiendra hypothétiquement des codes d’accès). Chercher comment interdire l’accès à ce fichier avec apache.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Dans le dossier test2, créer un fichier « .</a:t>
            </a:r>
            <a:r>
              <a:rPr lang="fr-FR" dirty="0" err="1">
                <a:solidFill>
                  <a:schemeClr val="tx1"/>
                </a:solidFill>
              </a:rPr>
              <a:t>htaccess</a:t>
            </a:r>
            <a:r>
              <a:rPr lang="fr-FR" dirty="0">
                <a:solidFill>
                  <a:schemeClr val="tx1"/>
                </a:solidFill>
              </a:rPr>
              <a:t> »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En utilisant le site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www.redirection-web.net</a:t>
            </a:r>
            <a:r>
              <a:rPr lang="fr-FR" dirty="0">
                <a:solidFill>
                  <a:schemeClr val="tx1"/>
                </a:solidFill>
              </a:rPr>
              <a:t> découvrez comment faire une redirection temporaire dite « 302 » dans le .</a:t>
            </a:r>
            <a:r>
              <a:rPr lang="fr-FR" dirty="0" err="1">
                <a:solidFill>
                  <a:schemeClr val="tx1"/>
                </a:solidFill>
              </a:rPr>
              <a:t>htaccess</a:t>
            </a:r>
            <a:r>
              <a:rPr lang="fr-FR" dirty="0">
                <a:solidFill>
                  <a:schemeClr val="tx1"/>
                </a:solidFill>
              </a:rPr>
              <a:t> et ajouter en une pour rediriger l’utilisateur du domaine « test2.webo » vers « test1.webo ». Après l’avoir essayer, commentez avec « # » la redirection pour la suite des exercices.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Modifier votre redirection temporaire en redirigeant l’utilisateur de « test2.webo/google » à «  https://www.google.com/ ».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Ajouter une redirection permanente cette fois ci entre « test2.webo/temp » et « test2.webo/perm ».</a:t>
            </a:r>
          </a:p>
        </p:txBody>
      </p:sp>
    </p:spTree>
    <p:extLst>
      <p:ext uri="{BB962C8B-B14F-4D97-AF65-F5344CB8AC3E}">
        <p14:creationId xmlns:p14="http://schemas.microsoft.com/office/powerpoint/2010/main" val="1137553628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80cb3a-0623-49e8-aa2d-506ecdcc4f68" xsi:nil="true"/>
    <lcf76f155ced4ddcb4097134ff3c332f xmlns="1ec2da86-5f62-43da-8d72-7ed239a3d4f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34446308C6F04EA105D5E9182B8AE8" ma:contentTypeVersion="12" ma:contentTypeDescription="Crée un document." ma:contentTypeScope="" ma:versionID="6534ae0a11f131844f177bb1c69cfbbb">
  <xsd:schema xmlns:xsd="http://www.w3.org/2001/XMLSchema" xmlns:xs="http://www.w3.org/2001/XMLSchema" xmlns:p="http://schemas.microsoft.com/office/2006/metadata/properties" xmlns:ns2="1ec2da86-5f62-43da-8d72-7ed239a3d4f2" xmlns:ns3="5980cb3a-0623-49e8-aa2d-506ecdcc4f68" targetNamespace="http://schemas.microsoft.com/office/2006/metadata/properties" ma:root="true" ma:fieldsID="c3f2c039d8f0115b1882c651393ee08d" ns2:_="" ns3:_="">
    <xsd:import namespace="1ec2da86-5f62-43da-8d72-7ed239a3d4f2"/>
    <xsd:import namespace="5980cb3a-0623-49e8-aa2d-506ecdcc4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2da86-5f62-43da-8d72-7ed239a3d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0cb3a-0623-49e8-aa2d-506ecdcc4f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745e83-f720-4f6b-849e-1e8fdd91bf79}" ma:internalName="TaxCatchAll" ma:showField="CatchAllData" ma:web="5980cb3a-0623-49e8-aa2d-506ecdcc4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92666D-B295-4A32-A6DB-E3655AFB8379}"/>
</file>

<file path=customXml/itemProps2.xml><?xml version="1.0" encoding="utf-8"?>
<ds:datastoreItem xmlns:ds="http://schemas.openxmlformats.org/officeDocument/2006/customXml" ds:itemID="{7E1E867F-FA57-415D-A27A-319C603E9538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3.xml><?xml version="1.0" encoding="utf-8"?>
<ds:datastoreItem xmlns:ds="http://schemas.openxmlformats.org/officeDocument/2006/customXml" ds:itemID="{00E8558C-757C-465C-843C-F00A29E2166C}"/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864</Words>
  <Application>Microsoft Office PowerPoint</Application>
  <PresentationFormat>Grand écran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Wingdings</vt:lpstr>
      <vt:lpstr>Cadrage</vt:lpstr>
      <vt:lpstr>Serveur WEB</vt:lpstr>
      <vt:lpstr> Dans ce module</vt:lpstr>
      <vt:lpstr> Server Web</vt:lpstr>
      <vt:lpstr> Server Web</vt:lpstr>
      <vt:lpstr> Apache HTTPD</vt:lpstr>
      <vt:lpstr> Server Windows VS Linux</vt:lpstr>
      <vt:lpstr> Un aparté sur le Cloud</vt:lpstr>
      <vt:lpstr> Wamp et les vhosts</vt:lpstr>
      <vt:lpstr> Place à un peu de pratique</vt:lpstr>
      <vt:lpstr>A faire pour la prochaine fois</vt:lpstr>
      <vt:lpstr>Serveur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Serveur WEB</dc:title>
  <dc:creator>OULAD HAMMOUCH-MAYER Mehdi</dc:creator>
  <cp:lastModifiedBy>OULAD HAMMOUCH-MAYER Mehdi</cp:lastModifiedBy>
  <cp:revision>40</cp:revision>
  <dcterms:created xsi:type="dcterms:W3CDTF">2020-11-12T23:39:55Z</dcterms:created>
  <dcterms:modified xsi:type="dcterms:W3CDTF">2021-02-03T22:59:33Z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0x0101005434446308C6F04EA105D5E9182B8AE8</vt:lpwstr>
  </property>
</Properties>
</file>