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customXml/itemProps2.xml" ContentType="application/vnd.openxmlformats-officedocument.customXmlProperties+xml"/>
  <Override PartName="/customXml/itemProps3.xml" ContentType="application/vnd.openxmlformats-officedocument.customXmlPropertie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64" r:id="rId6"/>
    <p:sldId id="274" r:id="rId7"/>
    <p:sldId id="257" r:id="rId8"/>
    <p:sldId id="272" r:id="rId9"/>
    <p:sldId id="267" r:id="rId10"/>
    <p:sldId id="271" r:id="rId11"/>
    <p:sldId id="270" r:id="rId12"/>
    <p:sldId id="277" r:id="rId13"/>
    <p:sldId id="265" r:id="rId14"/>
    <p:sldId id="276" r:id="rId15"/>
    <p:sldId id="269" r:id="rId16"/>
    <p:sldId id="268" r:id="rId17"/>
    <p:sldId id="275" r:id="rId18"/>
    <p:sldId id="262" r:id="rId19"/>
    <p:sldId id="278" r:id="rId20"/>
    <p:sldId id="266"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89" autoAdjust="0"/>
    <p:restoredTop sz="96259" autoAdjust="0"/>
  </p:normalViewPr>
  <p:slideViewPr>
    <p:cSldViewPr>
      <p:cViewPr varScale="1">
        <p:scale>
          <a:sx n="123" d="100"/>
          <a:sy n="123" d="100"/>
        </p:scale>
        <p:origin x="504" y="1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3302334-7E8B-4320-A1E2-4B05AC15A670}" type="datetimeFigureOut">
              <a:rPr lang="fr-FR" smtClean="0"/>
              <a:pPr/>
              <a:t>21/03/2023</a:t>
            </a:fld>
            <a:endParaRPr lang="fr-FR"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fr-FR"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08582E2-60D7-40E7-AECB-CED9E7320F8D}" type="slidenum">
              <a:rPr lang="fr-FR" smtClean="0"/>
              <a:pPr/>
              <a:t>‹N°›</a:t>
            </a:fld>
            <a:endParaRPr lang="fr-FR"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5508054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3302334-7E8B-4320-A1E2-4B05AC15A670}" type="datetimeFigureOut">
              <a:rPr lang="fr-FR" smtClean="0"/>
              <a:pPr/>
              <a:t>21/03/2023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08582E2-60D7-40E7-AECB-CED9E7320F8D}" type="slidenum">
              <a:rPr lang="fr-FR" smtClean="0"/>
              <a:pPr/>
              <a:t>‹N°›</a:t>
            </a:fld>
            <a:endParaRPr lang="fr-FR" dirty="0"/>
          </a:p>
        </p:txBody>
      </p:sp>
    </p:spTree>
    <p:extLst>
      <p:ext uri="{BB962C8B-B14F-4D97-AF65-F5344CB8AC3E}">
        <p14:creationId xmlns:p14="http://schemas.microsoft.com/office/powerpoint/2010/main" val="1238130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3302334-7E8B-4320-A1E2-4B05AC15A670}" type="datetimeFigureOut">
              <a:rPr lang="fr-FR" smtClean="0"/>
              <a:pPr/>
              <a:t>21/03/2023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08582E2-60D7-40E7-AECB-CED9E7320F8D}" type="slidenum">
              <a:rPr lang="fr-FR" smtClean="0"/>
              <a:pPr/>
              <a:t>‹N°›</a:t>
            </a:fld>
            <a:endParaRPr lang="fr-FR" dirty="0"/>
          </a:p>
        </p:txBody>
      </p:sp>
    </p:spTree>
    <p:extLst>
      <p:ext uri="{BB962C8B-B14F-4D97-AF65-F5344CB8AC3E}">
        <p14:creationId xmlns:p14="http://schemas.microsoft.com/office/powerpoint/2010/main" val="2128387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3302334-7E8B-4320-A1E2-4B05AC15A670}" type="datetimeFigureOut">
              <a:rPr lang="fr-FR" smtClean="0"/>
              <a:pPr/>
              <a:t>21/03/2023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108582E2-60D7-40E7-AECB-CED9E7320F8D}" type="slidenum">
              <a:rPr lang="fr-FR" smtClean="0"/>
              <a:pPr/>
              <a:t>‹N°›</a:t>
            </a:fld>
            <a:endParaRPr lang="fr-FR" dirty="0"/>
          </a:p>
        </p:txBody>
      </p:sp>
    </p:spTree>
    <p:extLst>
      <p:ext uri="{BB962C8B-B14F-4D97-AF65-F5344CB8AC3E}">
        <p14:creationId xmlns:p14="http://schemas.microsoft.com/office/powerpoint/2010/main" val="332848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3302334-7E8B-4320-A1E2-4B05AC15A670}" type="datetimeFigureOut">
              <a:rPr lang="fr-FR" smtClean="0"/>
              <a:pPr/>
              <a:t>21/03/2023</a:t>
            </a:fld>
            <a:endParaRPr lang="fr-FR"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fr-FR"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08582E2-60D7-40E7-AECB-CED9E7320F8D}" type="slidenum">
              <a:rPr lang="fr-FR" smtClean="0"/>
              <a:pPr/>
              <a:t>‹N°›</a:t>
            </a:fld>
            <a:endParaRPr lang="fr-FR"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0663533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3302334-7E8B-4320-A1E2-4B05AC15A670}" type="datetimeFigureOut">
              <a:rPr lang="fr-FR" smtClean="0"/>
              <a:pPr/>
              <a:t>21/03/2023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108582E2-60D7-40E7-AECB-CED9E7320F8D}" type="slidenum">
              <a:rPr lang="fr-FR" smtClean="0"/>
              <a:pPr/>
              <a:t>‹N°›</a:t>
            </a:fld>
            <a:endParaRPr lang="fr-FR" dirty="0"/>
          </a:p>
        </p:txBody>
      </p:sp>
    </p:spTree>
    <p:extLst>
      <p:ext uri="{BB962C8B-B14F-4D97-AF65-F5344CB8AC3E}">
        <p14:creationId xmlns:p14="http://schemas.microsoft.com/office/powerpoint/2010/main" val="457425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3302334-7E8B-4320-A1E2-4B05AC15A670}" type="datetimeFigureOut">
              <a:rPr lang="fr-FR" smtClean="0"/>
              <a:pPr/>
              <a:t>21/03/2023</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108582E2-60D7-40E7-AECB-CED9E7320F8D}" type="slidenum">
              <a:rPr lang="fr-FR" smtClean="0"/>
              <a:pPr/>
              <a:t>‹N°›</a:t>
            </a:fld>
            <a:endParaRPr lang="fr-FR" dirty="0"/>
          </a:p>
        </p:txBody>
      </p:sp>
    </p:spTree>
    <p:extLst>
      <p:ext uri="{BB962C8B-B14F-4D97-AF65-F5344CB8AC3E}">
        <p14:creationId xmlns:p14="http://schemas.microsoft.com/office/powerpoint/2010/main" val="2387323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3302334-7E8B-4320-A1E2-4B05AC15A670}" type="datetimeFigureOut">
              <a:rPr lang="fr-FR" smtClean="0"/>
              <a:pPr/>
              <a:t>21/03/2023</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108582E2-60D7-40E7-AECB-CED9E7320F8D}" type="slidenum">
              <a:rPr lang="fr-FR" smtClean="0"/>
              <a:pPr/>
              <a:t>‹N°›</a:t>
            </a:fld>
            <a:endParaRPr lang="fr-FR" dirty="0"/>
          </a:p>
        </p:txBody>
      </p:sp>
    </p:spTree>
    <p:extLst>
      <p:ext uri="{BB962C8B-B14F-4D97-AF65-F5344CB8AC3E}">
        <p14:creationId xmlns:p14="http://schemas.microsoft.com/office/powerpoint/2010/main" val="4152341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302334-7E8B-4320-A1E2-4B05AC15A670}" type="datetimeFigureOut">
              <a:rPr lang="fr-FR" smtClean="0"/>
              <a:pPr/>
              <a:t>21/03/2023</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108582E2-60D7-40E7-AECB-CED9E7320F8D}" type="slidenum">
              <a:rPr lang="fr-FR" smtClean="0"/>
              <a:pPr/>
              <a:t>‹N°›</a:t>
            </a:fld>
            <a:endParaRPr lang="fr-FR" dirty="0"/>
          </a:p>
        </p:txBody>
      </p:sp>
    </p:spTree>
    <p:extLst>
      <p:ext uri="{BB962C8B-B14F-4D97-AF65-F5344CB8AC3E}">
        <p14:creationId xmlns:p14="http://schemas.microsoft.com/office/powerpoint/2010/main" val="3242050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3302334-7E8B-4320-A1E2-4B05AC15A670}" type="datetimeFigureOut">
              <a:rPr lang="fr-FR" smtClean="0"/>
              <a:pPr/>
              <a:t>21/03/2023</a:t>
            </a:fld>
            <a:endParaRPr lang="fr-FR"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08582E2-60D7-40E7-AECB-CED9E7320F8D}" type="slidenum">
              <a:rPr lang="fr-FR" smtClean="0"/>
              <a:pPr/>
              <a:t>‹N°›</a:t>
            </a:fld>
            <a:endParaRPr lang="fr-FR"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1399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3302334-7E8B-4320-A1E2-4B05AC15A670}" type="datetimeFigureOut">
              <a:rPr lang="fr-FR" smtClean="0"/>
              <a:pPr/>
              <a:t>21/03/2023</a:t>
            </a:fld>
            <a:endParaRPr lang="fr-FR"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08582E2-60D7-40E7-AECB-CED9E7320F8D}" type="slidenum">
              <a:rPr lang="fr-FR" smtClean="0"/>
              <a:pPr/>
              <a:t>‹N°›</a:t>
            </a:fld>
            <a:endParaRPr lang="fr-FR"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1685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3302334-7E8B-4320-A1E2-4B05AC15A670}" type="datetimeFigureOut">
              <a:rPr lang="fr-FR" smtClean="0"/>
              <a:pPr/>
              <a:t>21/03/2023</a:t>
            </a:fld>
            <a:endParaRPr lang="fr-FR"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fr-FR"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08582E2-60D7-40E7-AECB-CED9E7320F8D}" type="slidenum">
              <a:rPr lang="fr-FR" smtClean="0"/>
              <a:pPr/>
              <a:t>‹N°›</a:t>
            </a:fld>
            <a:endParaRPr lang="fr-FR"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80412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2" orient="horz" pos="1368" userDrawn="1">
          <p15:clr>
            <a:srgbClr val="F26B43"/>
          </p15:clr>
        </p15:guide>
        <p15:guide id="13" pos="9216" userDrawn="1">
          <p15:clr>
            <a:srgbClr val="F26B43"/>
          </p15:clr>
        </p15:guide>
        <p15:guide id="14" pos="1248" userDrawn="1">
          <p15:clr>
            <a:srgbClr val="F26B43"/>
          </p15:clr>
        </p15:guide>
        <p15:guide id="15" pos="1152" userDrawn="1">
          <p15:clr>
            <a:srgbClr val="F26B43"/>
          </p15:clr>
        </p15:guide>
        <p15:guide id="16" orient="horz" pos="1440" userDrawn="1">
          <p15:clr>
            <a:srgbClr val="F26B43"/>
          </p15:clr>
        </p15:guide>
        <p15:guide id="17" orient="horz" pos="3696" userDrawn="1">
          <p15:clr>
            <a:srgbClr val="F26B43"/>
          </p15:clr>
        </p15:guide>
        <p15:guide id="18" orient="horz" pos="432" userDrawn="1">
          <p15:clr>
            <a:srgbClr val="F26B43"/>
          </p15:clr>
        </p15:guide>
        <p15:guide id="19" orient="horz" pos="1512" userDrawn="1">
          <p15:clr>
            <a:srgbClr val="F26B43"/>
          </p15:clr>
        </p15:guide>
        <p15:guide id="20" pos="6912" userDrawn="1">
          <p15:clr>
            <a:srgbClr val="F26B43"/>
          </p15:clr>
        </p15:guide>
        <p15:guide id="21" pos="936" userDrawn="1">
          <p15:clr>
            <a:srgbClr val="F26B43"/>
          </p15:clr>
        </p15:guide>
        <p15:guide id="22" pos="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redirection-web.ne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vmware.com/go/getplayer-win" TargetMode="External"/><Relationship Id="rId2" Type="http://schemas.openxmlformats.org/officeDocument/2006/relationships/hyperlink" Target="https://releases.ubuntu.com/jammy/ubuntu-22.04.2-live-server-amd64.iso" TargetMode="External"/><Relationship Id="rId1" Type="http://schemas.openxmlformats.org/officeDocument/2006/relationships/slideLayout" Target="../slideLayouts/slideLayout2.xml"/><Relationship Id="rId4" Type="http://schemas.openxmlformats.org/officeDocument/2006/relationships/hyperlink" Target="https://www.parallels.com/directdownload/pd/?mode=trial"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7C04FA5E-9397-403D-8733-45505DDB1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p:cNvSpPr>
            <a:spLocks noGrp="1"/>
          </p:cNvSpPr>
          <p:nvPr>
            <p:ph type="ctrTitle"/>
          </p:nvPr>
        </p:nvSpPr>
        <p:spPr>
          <a:xfrm>
            <a:off x="6138004" y="1480929"/>
            <a:ext cx="5607908" cy="3254321"/>
          </a:xfrm>
        </p:spPr>
        <p:txBody>
          <a:bodyPr>
            <a:normAutofit/>
          </a:bodyPr>
          <a:lstStyle/>
          <a:p>
            <a:pPr algn="l"/>
            <a:r>
              <a:rPr lang="fr-FR" sz="7000" b="1" dirty="0"/>
              <a:t>Serveur WEB</a:t>
            </a:r>
          </a:p>
        </p:txBody>
      </p:sp>
      <p:sp>
        <p:nvSpPr>
          <p:cNvPr id="3" name="Sous-titre 2"/>
          <p:cNvSpPr>
            <a:spLocks noGrp="1"/>
          </p:cNvSpPr>
          <p:nvPr>
            <p:ph type="subTitle" idx="1"/>
          </p:nvPr>
        </p:nvSpPr>
        <p:spPr>
          <a:xfrm>
            <a:off x="6138004" y="4804850"/>
            <a:ext cx="5607906" cy="1086237"/>
          </a:xfrm>
        </p:spPr>
        <p:txBody>
          <a:bodyPr>
            <a:normAutofit/>
          </a:bodyPr>
          <a:lstStyle/>
          <a:p>
            <a:pPr algn="l">
              <a:spcAft>
                <a:spcPts val="600"/>
              </a:spcAft>
            </a:pPr>
            <a:r>
              <a:rPr lang="fr-FR" dirty="0"/>
              <a:t>Introduction aux services web</a:t>
            </a:r>
          </a:p>
        </p:txBody>
      </p:sp>
      <p:sp>
        <p:nvSpPr>
          <p:cNvPr id="110" name="Freeform 6">
            <a:extLst>
              <a:ext uri="{FF2B5EF4-FFF2-40B4-BE49-F238E27FC236}">
                <a16:creationId xmlns:a16="http://schemas.microsoft.com/office/drawing/2014/main" id="{09E1F823-C239-4ACC-923A-5C958E00E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2" name="Freeform 6">
            <a:extLst>
              <a:ext uri="{FF2B5EF4-FFF2-40B4-BE49-F238E27FC236}">
                <a16:creationId xmlns:a16="http://schemas.microsoft.com/office/drawing/2014/main" id="{0817DDF7-06E9-4C7C-84DF-2240A6536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1447" name="Picture 423" descr="C:\Users\Tom\AppData\Local\Microsoft\Windows\Temporary Internet Files\Content.IE5\54P6HUVA\MPj04013020000[1].jpg"/>
          <p:cNvPicPr>
            <a:picLocks noChangeAspect="1" noChangeArrowheads="1"/>
          </p:cNvPicPr>
          <p:nvPr/>
        </p:nvPicPr>
        <p:blipFill rotWithShape="1">
          <a:blip r:embed="rId2" cstate="print"/>
          <a:srcRect l="13731" r="17924" b="-3"/>
          <a:stretch/>
        </p:blipFill>
        <p:spPr bwMode="auto">
          <a:xfrm>
            <a:off x="1155560" y="1129353"/>
            <a:ext cx="3914583" cy="45822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1199456" y="332656"/>
            <a:ext cx="3312368" cy="576064"/>
          </a:xfrm>
          <a:custGeom>
            <a:avLst/>
            <a:gdLst>
              <a:gd name="connsiteX0" fmla="*/ 0 w 3312368"/>
              <a:gd name="connsiteY0" fmla="*/ 0 h 576064"/>
              <a:gd name="connsiteX1" fmla="*/ 618309 w 3312368"/>
              <a:gd name="connsiteY1" fmla="*/ 0 h 576064"/>
              <a:gd name="connsiteX2" fmla="*/ 1170370 w 3312368"/>
              <a:gd name="connsiteY2" fmla="*/ 0 h 576064"/>
              <a:gd name="connsiteX3" fmla="*/ 1623060 w 3312368"/>
              <a:gd name="connsiteY3" fmla="*/ 0 h 576064"/>
              <a:gd name="connsiteX4" fmla="*/ 2141998 w 3312368"/>
              <a:gd name="connsiteY4" fmla="*/ 0 h 576064"/>
              <a:gd name="connsiteX5" fmla="*/ 2594688 w 3312368"/>
              <a:gd name="connsiteY5" fmla="*/ 0 h 576064"/>
              <a:gd name="connsiteX6" fmla="*/ 3312368 w 3312368"/>
              <a:gd name="connsiteY6" fmla="*/ 0 h 576064"/>
              <a:gd name="connsiteX7" fmla="*/ 3312368 w 3312368"/>
              <a:gd name="connsiteY7" fmla="*/ 576064 h 576064"/>
              <a:gd name="connsiteX8" fmla="*/ 2760307 w 3312368"/>
              <a:gd name="connsiteY8" fmla="*/ 576064 h 576064"/>
              <a:gd name="connsiteX9" fmla="*/ 2175122 w 3312368"/>
              <a:gd name="connsiteY9" fmla="*/ 576064 h 576064"/>
              <a:gd name="connsiteX10" fmla="*/ 1556813 w 3312368"/>
              <a:gd name="connsiteY10" fmla="*/ 576064 h 576064"/>
              <a:gd name="connsiteX11" fmla="*/ 1004752 w 3312368"/>
              <a:gd name="connsiteY11" fmla="*/ 576064 h 576064"/>
              <a:gd name="connsiteX12" fmla="*/ 0 w 3312368"/>
              <a:gd name="connsiteY12" fmla="*/ 576064 h 576064"/>
              <a:gd name="connsiteX13" fmla="*/ 0 w 3312368"/>
              <a:gd name="connsiteY13"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12368" h="576064" fill="none" extrusionOk="0">
                <a:moveTo>
                  <a:pt x="0" y="0"/>
                </a:moveTo>
                <a:cubicBezTo>
                  <a:pt x="243143" y="-62767"/>
                  <a:pt x="452205" y="3345"/>
                  <a:pt x="618309" y="0"/>
                </a:cubicBezTo>
                <a:cubicBezTo>
                  <a:pt x="784413" y="-3345"/>
                  <a:pt x="898735" y="30534"/>
                  <a:pt x="1170370" y="0"/>
                </a:cubicBezTo>
                <a:cubicBezTo>
                  <a:pt x="1442005" y="-30534"/>
                  <a:pt x="1408862" y="9945"/>
                  <a:pt x="1623060" y="0"/>
                </a:cubicBezTo>
                <a:cubicBezTo>
                  <a:pt x="1837258" y="-9945"/>
                  <a:pt x="1885382" y="19017"/>
                  <a:pt x="2141998" y="0"/>
                </a:cubicBezTo>
                <a:cubicBezTo>
                  <a:pt x="2398614" y="-19017"/>
                  <a:pt x="2408241" y="11719"/>
                  <a:pt x="2594688" y="0"/>
                </a:cubicBezTo>
                <a:cubicBezTo>
                  <a:pt x="2781135" y="-11719"/>
                  <a:pt x="3139897" y="7974"/>
                  <a:pt x="3312368" y="0"/>
                </a:cubicBezTo>
                <a:cubicBezTo>
                  <a:pt x="3354579" y="137306"/>
                  <a:pt x="3249839" y="364152"/>
                  <a:pt x="3312368" y="576064"/>
                </a:cubicBezTo>
                <a:cubicBezTo>
                  <a:pt x="3066008" y="630473"/>
                  <a:pt x="2889835" y="536897"/>
                  <a:pt x="2760307" y="576064"/>
                </a:cubicBezTo>
                <a:cubicBezTo>
                  <a:pt x="2630779" y="615231"/>
                  <a:pt x="2451929" y="540272"/>
                  <a:pt x="2175122" y="576064"/>
                </a:cubicBezTo>
                <a:cubicBezTo>
                  <a:pt x="1898315" y="611856"/>
                  <a:pt x="1718780" y="519302"/>
                  <a:pt x="1556813" y="576064"/>
                </a:cubicBezTo>
                <a:cubicBezTo>
                  <a:pt x="1394846" y="632826"/>
                  <a:pt x="1221025" y="530264"/>
                  <a:pt x="1004752" y="576064"/>
                </a:cubicBezTo>
                <a:cubicBezTo>
                  <a:pt x="788479" y="621864"/>
                  <a:pt x="362147" y="565238"/>
                  <a:pt x="0" y="576064"/>
                </a:cubicBezTo>
                <a:cubicBezTo>
                  <a:pt x="-19942" y="438149"/>
                  <a:pt x="57092" y="122667"/>
                  <a:pt x="0" y="0"/>
                </a:cubicBezTo>
                <a:close/>
              </a:path>
              <a:path w="3312368" h="576064" stroke="0" extrusionOk="0">
                <a:moveTo>
                  <a:pt x="0" y="0"/>
                </a:moveTo>
                <a:cubicBezTo>
                  <a:pt x="175719" y="-8989"/>
                  <a:pt x="400003" y="24382"/>
                  <a:pt x="618309" y="0"/>
                </a:cubicBezTo>
                <a:cubicBezTo>
                  <a:pt x="836615" y="-24382"/>
                  <a:pt x="911771" y="28351"/>
                  <a:pt x="1070999" y="0"/>
                </a:cubicBezTo>
                <a:cubicBezTo>
                  <a:pt x="1230227" y="-28351"/>
                  <a:pt x="1434135" y="9572"/>
                  <a:pt x="1623060" y="0"/>
                </a:cubicBezTo>
                <a:cubicBezTo>
                  <a:pt x="1811985" y="-9572"/>
                  <a:pt x="1900913" y="43997"/>
                  <a:pt x="2108874" y="0"/>
                </a:cubicBezTo>
                <a:cubicBezTo>
                  <a:pt x="2316835" y="-43997"/>
                  <a:pt x="2534803" y="37657"/>
                  <a:pt x="2660936" y="0"/>
                </a:cubicBezTo>
                <a:cubicBezTo>
                  <a:pt x="2787069" y="-37657"/>
                  <a:pt x="3145840" y="9473"/>
                  <a:pt x="3312368" y="0"/>
                </a:cubicBezTo>
                <a:cubicBezTo>
                  <a:pt x="3363778" y="215155"/>
                  <a:pt x="3289062" y="370794"/>
                  <a:pt x="3312368" y="576064"/>
                </a:cubicBezTo>
                <a:cubicBezTo>
                  <a:pt x="3051428" y="605318"/>
                  <a:pt x="2946447" y="571815"/>
                  <a:pt x="2727183" y="576064"/>
                </a:cubicBezTo>
                <a:cubicBezTo>
                  <a:pt x="2507919" y="580313"/>
                  <a:pt x="2290701" y="564927"/>
                  <a:pt x="2108874" y="576064"/>
                </a:cubicBezTo>
                <a:cubicBezTo>
                  <a:pt x="1927047" y="587201"/>
                  <a:pt x="1785732" y="564277"/>
                  <a:pt x="1623060" y="576064"/>
                </a:cubicBezTo>
                <a:cubicBezTo>
                  <a:pt x="1460388" y="587851"/>
                  <a:pt x="1240436" y="560932"/>
                  <a:pt x="1037875" y="576064"/>
                </a:cubicBezTo>
                <a:cubicBezTo>
                  <a:pt x="835314" y="591196"/>
                  <a:pt x="673677" y="563846"/>
                  <a:pt x="485814" y="576064"/>
                </a:cubicBezTo>
                <a:cubicBezTo>
                  <a:pt x="297951" y="588282"/>
                  <a:pt x="172529" y="527645"/>
                  <a:pt x="0" y="576064"/>
                </a:cubicBezTo>
                <a:cubicBezTo>
                  <a:pt x="-25250" y="421611"/>
                  <a:pt x="50979" y="241982"/>
                  <a:pt x="0" y="0"/>
                </a:cubicBezTo>
                <a:close/>
              </a:path>
            </a:pathLst>
          </a:custGeom>
          <a:ln w="38100">
            <a:solidFill>
              <a:schemeClr val="tx1"/>
            </a:solidFill>
            <a:extLst>
              <a:ext uri="{C807C97D-BFC1-408E-A445-0C87EB9F89A2}">
                <ask:lineSketchStyleProps xmlns:ask="http://schemas.microsoft.com/office/drawing/2018/sketchyshapes" sd="577493948">
                  <ask:type>
                    <ask:lineSketchScribble/>
                  </ask:type>
                </ask:lineSketchStyleProps>
              </a:ext>
            </a:extLst>
          </a:ln>
        </p:spPr>
        <p:txBody>
          <a:bodyPr>
            <a:noAutofit/>
          </a:bodyPr>
          <a:lstStyle/>
          <a:p>
            <a:r>
              <a:rPr lang="fr-FR" sz="3200" dirty="0"/>
              <a:t> Serveur Windows</a:t>
            </a:r>
          </a:p>
        </p:txBody>
      </p:sp>
      <p:sp>
        <p:nvSpPr>
          <p:cNvPr id="5" name="ZoneTexte 4">
            <a:extLst>
              <a:ext uri="{FF2B5EF4-FFF2-40B4-BE49-F238E27FC236}">
                <a16:creationId xmlns:a16="http://schemas.microsoft.com/office/drawing/2014/main" id="{C4B91CC3-5FA3-4B32-A8ED-B9E63E2F70CA}"/>
              </a:ext>
            </a:extLst>
          </p:cNvPr>
          <p:cNvSpPr txBox="1"/>
          <p:nvPr/>
        </p:nvSpPr>
        <p:spPr>
          <a:xfrm>
            <a:off x="1370233" y="1640989"/>
            <a:ext cx="10801200" cy="3416320"/>
          </a:xfrm>
          <a:prstGeom prst="rect">
            <a:avLst/>
          </a:prstGeom>
          <a:noFill/>
        </p:spPr>
        <p:txBody>
          <a:bodyPr wrap="square" rtlCol="0">
            <a:spAutoFit/>
          </a:bodyPr>
          <a:lstStyle/>
          <a:p>
            <a:pPr marL="285750" indent="-285750">
              <a:buSzPct val="125000"/>
              <a:buFont typeface="Wingdings" panose="05000000000000000000" pitchFamily="2" charset="2"/>
              <a:buChar char="§"/>
            </a:pPr>
            <a:r>
              <a:rPr lang="fr-FR" dirty="0"/>
              <a:t>Windows Server – Licence et Services puissant</a:t>
            </a:r>
          </a:p>
          <a:p>
            <a:pPr marL="742950" lvl="1" indent="-285750">
              <a:buSzPct val="75000"/>
              <a:buFont typeface="Wingdings" panose="05000000000000000000" pitchFamily="2" charset="2"/>
              <a:buChar char="Ø"/>
            </a:pPr>
            <a:r>
              <a:rPr lang="fr-FR" dirty="0"/>
              <a:t>Pour de grosses sociétés, pour de la privatisation ou un contrôle personnalisé et sécurisé en interne</a:t>
            </a:r>
          </a:p>
          <a:p>
            <a:pPr marL="742950" lvl="1" indent="-285750">
              <a:buSzPct val="75000"/>
              <a:buFont typeface="Wingdings" panose="05000000000000000000" pitchFamily="2" charset="2"/>
              <a:buChar char="Ø"/>
            </a:pPr>
            <a:r>
              <a:rPr lang="fr-FR" dirty="0"/>
              <a:t>Des licences plus ou moins onéreuses</a:t>
            </a:r>
          </a:p>
          <a:p>
            <a:pPr marL="742950" lvl="1" indent="-285750">
              <a:buSzPct val="75000"/>
              <a:buFont typeface="Wingdings" panose="05000000000000000000" pitchFamily="2" charset="2"/>
              <a:buChar char="Ø"/>
            </a:pPr>
            <a:r>
              <a:rPr lang="fr-FR" dirty="0"/>
              <a:t>Plutôt simple à configurer et à maintenir </a:t>
            </a:r>
          </a:p>
          <a:p>
            <a:pPr marL="742950" lvl="1" indent="-285750">
              <a:buSzPct val="75000"/>
              <a:buFont typeface="Wingdings" panose="05000000000000000000" pitchFamily="2" charset="2"/>
              <a:buChar char="Ø"/>
            </a:pPr>
            <a:r>
              <a:rPr lang="fr-FR" dirty="0"/>
              <a:t>Services Microsoft : boite à outils pour serveur</a:t>
            </a:r>
          </a:p>
          <a:p>
            <a:pPr marL="1200150" lvl="2" indent="-285750">
              <a:buSzPct val="75000"/>
              <a:buFont typeface="Arial" panose="020B0604020202020204" pitchFamily="34" charset="0"/>
              <a:buChar char="•"/>
            </a:pPr>
            <a:r>
              <a:rPr lang="fr-FR" dirty="0"/>
              <a:t>DNS</a:t>
            </a:r>
          </a:p>
          <a:p>
            <a:pPr marL="1200150" lvl="2" indent="-285750">
              <a:buSzPct val="75000"/>
              <a:buFont typeface="Arial" panose="020B0604020202020204" pitchFamily="34" charset="0"/>
              <a:buChar char="•"/>
            </a:pPr>
            <a:r>
              <a:rPr lang="fr-FR" dirty="0"/>
              <a:t>Stockage sous plusieurs formes</a:t>
            </a:r>
          </a:p>
          <a:p>
            <a:pPr marL="1200150" lvl="2" indent="-285750">
              <a:buSzPct val="75000"/>
              <a:buFont typeface="Arial" panose="020B0604020202020204" pitchFamily="34" charset="0"/>
              <a:buChar char="•"/>
            </a:pPr>
            <a:r>
              <a:rPr lang="fr-FR" dirty="0"/>
              <a:t>Softwares Office intégrés et privatisés</a:t>
            </a:r>
          </a:p>
          <a:p>
            <a:pPr marL="1200150" lvl="2" indent="-285750">
              <a:buSzPct val="75000"/>
              <a:buFont typeface="Arial" panose="020B0604020202020204" pitchFamily="34" charset="0"/>
              <a:buChar char="•"/>
            </a:pPr>
            <a:r>
              <a:rPr lang="fr-FR" dirty="0"/>
              <a:t>Bureau à distance</a:t>
            </a:r>
          </a:p>
          <a:p>
            <a:pPr marL="1200150" lvl="2" indent="-285750">
              <a:buSzPct val="75000"/>
              <a:buFont typeface="Arial" panose="020B0604020202020204" pitchFamily="34" charset="0"/>
              <a:buChar char="•"/>
            </a:pPr>
            <a:r>
              <a:rPr lang="fr-FR" dirty="0"/>
              <a:t>Récemment : intégration avec Microsoft Azure Cloud pour rester dans la course</a:t>
            </a:r>
          </a:p>
          <a:p>
            <a:pPr marL="1200150" lvl="2" indent="-285750">
              <a:buSzPct val="75000"/>
              <a:buFont typeface="Arial" panose="020B0604020202020204" pitchFamily="34" charset="0"/>
              <a:buChar char="•"/>
            </a:pPr>
            <a:r>
              <a:rPr lang="fr-FR" dirty="0"/>
              <a:t>…</a:t>
            </a:r>
          </a:p>
          <a:p>
            <a:pPr lvl="1">
              <a:buSzPct val="75000"/>
            </a:pPr>
            <a:endParaRPr lang="fr-FR" dirty="0"/>
          </a:p>
        </p:txBody>
      </p:sp>
      <p:pic>
        <p:nvPicPr>
          <p:cNvPr id="7" name="Image 6">
            <a:extLst>
              <a:ext uri="{FF2B5EF4-FFF2-40B4-BE49-F238E27FC236}">
                <a16:creationId xmlns:a16="http://schemas.microsoft.com/office/drawing/2014/main" id="{D6BE00D6-BA3B-05E4-9AA9-B70C5A8703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8813" y="188640"/>
            <a:ext cx="1080120" cy="1080120"/>
          </a:xfrm>
          <a:prstGeom prst="rect">
            <a:avLst/>
          </a:prstGeom>
        </p:spPr>
      </p:pic>
      <p:pic>
        <p:nvPicPr>
          <p:cNvPr id="11" name="Image 10" descr="Une image contenant logo&#10;&#10;Description générée automatiquement">
            <a:extLst>
              <a:ext uri="{FF2B5EF4-FFF2-40B4-BE49-F238E27FC236}">
                <a16:creationId xmlns:a16="http://schemas.microsoft.com/office/drawing/2014/main" id="{BE800DCE-4732-F610-4425-9F7946974F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6153" y="5022581"/>
            <a:ext cx="1167714" cy="1167714"/>
          </a:xfrm>
          <a:prstGeom prst="rect">
            <a:avLst/>
          </a:prstGeom>
        </p:spPr>
      </p:pic>
      <p:pic>
        <p:nvPicPr>
          <p:cNvPr id="4" name="Image 3" descr="Une image contenant logo&#10;&#10;Description générée automatiquement">
            <a:extLst>
              <a:ext uri="{FF2B5EF4-FFF2-40B4-BE49-F238E27FC236}">
                <a16:creationId xmlns:a16="http://schemas.microsoft.com/office/drawing/2014/main" id="{2654038B-E1AF-2F51-55F4-31F1CD6CCA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3592" y="5054994"/>
            <a:ext cx="1389763" cy="1399153"/>
          </a:xfrm>
          <a:prstGeom prst="rect">
            <a:avLst/>
          </a:prstGeom>
        </p:spPr>
      </p:pic>
      <p:pic>
        <p:nvPicPr>
          <p:cNvPr id="8" name="Image 7" descr="Une image contenant logo&#10;&#10;Description générée automatiquement">
            <a:extLst>
              <a:ext uri="{FF2B5EF4-FFF2-40B4-BE49-F238E27FC236}">
                <a16:creationId xmlns:a16="http://schemas.microsoft.com/office/drawing/2014/main" id="{798563D1-B65A-C675-D57F-8296996692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6665" y="4651141"/>
            <a:ext cx="2206858" cy="2206858"/>
          </a:xfrm>
          <a:prstGeom prst="rect">
            <a:avLst/>
          </a:prstGeom>
        </p:spPr>
      </p:pic>
    </p:spTree>
    <p:extLst>
      <p:ext uri="{BB962C8B-B14F-4D97-AF65-F5344CB8AC3E}">
        <p14:creationId xmlns:p14="http://schemas.microsoft.com/office/powerpoint/2010/main" val="911430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1199456" y="332656"/>
            <a:ext cx="2808312" cy="576064"/>
          </a:xfrm>
          <a:custGeom>
            <a:avLst/>
            <a:gdLst>
              <a:gd name="connsiteX0" fmla="*/ 0 w 2808312"/>
              <a:gd name="connsiteY0" fmla="*/ 0 h 576064"/>
              <a:gd name="connsiteX1" fmla="*/ 561662 w 2808312"/>
              <a:gd name="connsiteY1" fmla="*/ 0 h 576064"/>
              <a:gd name="connsiteX2" fmla="*/ 1039075 w 2808312"/>
              <a:gd name="connsiteY2" fmla="*/ 0 h 576064"/>
              <a:gd name="connsiteX3" fmla="*/ 1516488 w 2808312"/>
              <a:gd name="connsiteY3" fmla="*/ 0 h 576064"/>
              <a:gd name="connsiteX4" fmla="*/ 2050068 w 2808312"/>
              <a:gd name="connsiteY4" fmla="*/ 0 h 576064"/>
              <a:gd name="connsiteX5" fmla="*/ 2808312 w 2808312"/>
              <a:gd name="connsiteY5" fmla="*/ 0 h 576064"/>
              <a:gd name="connsiteX6" fmla="*/ 2808312 w 2808312"/>
              <a:gd name="connsiteY6" fmla="*/ 576064 h 576064"/>
              <a:gd name="connsiteX7" fmla="*/ 2330899 w 2808312"/>
              <a:gd name="connsiteY7" fmla="*/ 576064 h 576064"/>
              <a:gd name="connsiteX8" fmla="*/ 1825403 w 2808312"/>
              <a:gd name="connsiteY8" fmla="*/ 576064 h 576064"/>
              <a:gd name="connsiteX9" fmla="*/ 1235657 w 2808312"/>
              <a:gd name="connsiteY9" fmla="*/ 576064 h 576064"/>
              <a:gd name="connsiteX10" fmla="*/ 730161 w 2808312"/>
              <a:gd name="connsiteY10" fmla="*/ 576064 h 576064"/>
              <a:gd name="connsiteX11" fmla="*/ 0 w 2808312"/>
              <a:gd name="connsiteY11" fmla="*/ 576064 h 576064"/>
              <a:gd name="connsiteX12" fmla="*/ 0 w 2808312"/>
              <a:gd name="connsiteY12"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08312" h="576064" fill="none" extrusionOk="0">
                <a:moveTo>
                  <a:pt x="0" y="0"/>
                </a:moveTo>
                <a:cubicBezTo>
                  <a:pt x="190932" y="-35266"/>
                  <a:pt x="352748" y="12820"/>
                  <a:pt x="561662" y="0"/>
                </a:cubicBezTo>
                <a:cubicBezTo>
                  <a:pt x="770576" y="-12820"/>
                  <a:pt x="894469" y="49386"/>
                  <a:pt x="1039075" y="0"/>
                </a:cubicBezTo>
                <a:cubicBezTo>
                  <a:pt x="1183681" y="-49386"/>
                  <a:pt x="1380811" y="23774"/>
                  <a:pt x="1516488" y="0"/>
                </a:cubicBezTo>
                <a:cubicBezTo>
                  <a:pt x="1652165" y="-23774"/>
                  <a:pt x="1783802" y="54870"/>
                  <a:pt x="2050068" y="0"/>
                </a:cubicBezTo>
                <a:cubicBezTo>
                  <a:pt x="2316334" y="-54870"/>
                  <a:pt x="2634146" y="74964"/>
                  <a:pt x="2808312" y="0"/>
                </a:cubicBezTo>
                <a:cubicBezTo>
                  <a:pt x="2867760" y="121672"/>
                  <a:pt x="2773928" y="356097"/>
                  <a:pt x="2808312" y="576064"/>
                </a:cubicBezTo>
                <a:cubicBezTo>
                  <a:pt x="2635119" y="590628"/>
                  <a:pt x="2462939" y="562670"/>
                  <a:pt x="2330899" y="576064"/>
                </a:cubicBezTo>
                <a:cubicBezTo>
                  <a:pt x="2198859" y="589458"/>
                  <a:pt x="1953743" y="522977"/>
                  <a:pt x="1825403" y="576064"/>
                </a:cubicBezTo>
                <a:cubicBezTo>
                  <a:pt x="1697063" y="629151"/>
                  <a:pt x="1468810" y="563018"/>
                  <a:pt x="1235657" y="576064"/>
                </a:cubicBezTo>
                <a:cubicBezTo>
                  <a:pt x="1002504" y="589110"/>
                  <a:pt x="981883" y="536462"/>
                  <a:pt x="730161" y="576064"/>
                </a:cubicBezTo>
                <a:cubicBezTo>
                  <a:pt x="478439" y="615666"/>
                  <a:pt x="226552" y="560724"/>
                  <a:pt x="0" y="576064"/>
                </a:cubicBezTo>
                <a:cubicBezTo>
                  <a:pt x="-55194" y="304375"/>
                  <a:pt x="32442" y="239830"/>
                  <a:pt x="0" y="0"/>
                </a:cubicBezTo>
                <a:close/>
              </a:path>
              <a:path w="2808312" h="576064" stroke="0" extrusionOk="0">
                <a:moveTo>
                  <a:pt x="0" y="0"/>
                </a:moveTo>
                <a:cubicBezTo>
                  <a:pt x="208086" y="-63274"/>
                  <a:pt x="424279" y="22940"/>
                  <a:pt x="617829" y="0"/>
                </a:cubicBezTo>
                <a:cubicBezTo>
                  <a:pt x="811379" y="-22940"/>
                  <a:pt x="934585" y="47429"/>
                  <a:pt x="1095242" y="0"/>
                </a:cubicBezTo>
                <a:cubicBezTo>
                  <a:pt x="1255899" y="-47429"/>
                  <a:pt x="1420618" y="33481"/>
                  <a:pt x="1656904" y="0"/>
                </a:cubicBezTo>
                <a:cubicBezTo>
                  <a:pt x="1893190" y="-33481"/>
                  <a:pt x="1944498" y="581"/>
                  <a:pt x="2162400" y="0"/>
                </a:cubicBezTo>
                <a:cubicBezTo>
                  <a:pt x="2380302" y="-581"/>
                  <a:pt x="2619563" y="59319"/>
                  <a:pt x="2808312" y="0"/>
                </a:cubicBezTo>
                <a:cubicBezTo>
                  <a:pt x="2855210" y="287030"/>
                  <a:pt x="2741003" y="321426"/>
                  <a:pt x="2808312" y="576064"/>
                </a:cubicBezTo>
                <a:cubicBezTo>
                  <a:pt x="2534577" y="576151"/>
                  <a:pt x="2332762" y="566371"/>
                  <a:pt x="2190483" y="576064"/>
                </a:cubicBezTo>
                <a:cubicBezTo>
                  <a:pt x="2048204" y="585757"/>
                  <a:pt x="1826201" y="525775"/>
                  <a:pt x="1572655" y="576064"/>
                </a:cubicBezTo>
                <a:cubicBezTo>
                  <a:pt x="1319109" y="626353"/>
                  <a:pt x="1178254" y="536933"/>
                  <a:pt x="954826" y="576064"/>
                </a:cubicBezTo>
                <a:cubicBezTo>
                  <a:pt x="731398" y="615195"/>
                  <a:pt x="304382" y="499808"/>
                  <a:pt x="0" y="576064"/>
                </a:cubicBezTo>
                <a:cubicBezTo>
                  <a:pt x="-66934" y="443109"/>
                  <a:pt x="17397" y="205262"/>
                  <a:pt x="0" y="0"/>
                </a:cubicBezTo>
                <a:close/>
              </a:path>
            </a:pathLst>
          </a:custGeom>
          <a:ln w="38100">
            <a:solidFill>
              <a:schemeClr val="tx1"/>
            </a:solidFill>
            <a:extLst>
              <a:ext uri="{C807C97D-BFC1-408E-A445-0C87EB9F89A2}">
                <ask:lineSketchStyleProps xmlns:ask="http://schemas.microsoft.com/office/drawing/2018/sketchyshapes" sd="577493948">
                  <ask:type>
                    <ask:lineSketchScribble/>
                  </ask:type>
                </ask:lineSketchStyleProps>
              </a:ext>
            </a:extLst>
          </a:ln>
        </p:spPr>
        <p:txBody>
          <a:bodyPr>
            <a:noAutofit/>
          </a:bodyPr>
          <a:lstStyle/>
          <a:p>
            <a:r>
              <a:rPr lang="fr-FR" sz="3200" dirty="0"/>
              <a:t> Serveur Linux</a:t>
            </a:r>
          </a:p>
        </p:txBody>
      </p:sp>
      <p:sp>
        <p:nvSpPr>
          <p:cNvPr id="5" name="ZoneTexte 4">
            <a:extLst>
              <a:ext uri="{FF2B5EF4-FFF2-40B4-BE49-F238E27FC236}">
                <a16:creationId xmlns:a16="http://schemas.microsoft.com/office/drawing/2014/main" id="{C4B91CC3-5FA3-4B32-A8ED-B9E63E2F70CA}"/>
              </a:ext>
            </a:extLst>
          </p:cNvPr>
          <p:cNvSpPr txBox="1"/>
          <p:nvPr/>
        </p:nvSpPr>
        <p:spPr>
          <a:xfrm>
            <a:off x="1390800" y="1582340"/>
            <a:ext cx="10801200" cy="2308324"/>
          </a:xfrm>
          <a:prstGeom prst="rect">
            <a:avLst/>
          </a:prstGeom>
          <a:noFill/>
        </p:spPr>
        <p:txBody>
          <a:bodyPr wrap="square" rtlCol="0">
            <a:spAutoFit/>
          </a:bodyPr>
          <a:lstStyle/>
          <a:p>
            <a:pPr marL="285750" indent="-285750">
              <a:buSzPct val="125000"/>
              <a:buFont typeface="Wingdings" panose="05000000000000000000" pitchFamily="2" charset="2"/>
              <a:buChar char="§"/>
            </a:pPr>
            <a:r>
              <a:rPr lang="fr-FR" dirty="0"/>
              <a:t>UNIX – Gratuit* et illimité</a:t>
            </a:r>
          </a:p>
          <a:p>
            <a:pPr marL="742950" lvl="1" indent="-285750">
              <a:buSzPct val="75000"/>
              <a:buFont typeface="Wingdings" panose="05000000000000000000" pitchFamily="2" charset="2"/>
              <a:buChar char="Ø"/>
            </a:pPr>
            <a:r>
              <a:rPr lang="fr-FR" dirty="0"/>
              <a:t>Du plus petit au plus grand (Google, Amazon, Baidu, …)</a:t>
            </a:r>
          </a:p>
          <a:p>
            <a:pPr marL="742950" lvl="1" indent="-285750">
              <a:buSzPct val="75000"/>
              <a:buFont typeface="Wingdings" panose="05000000000000000000" pitchFamily="2" charset="2"/>
              <a:buChar char="Ø"/>
            </a:pPr>
            <a:r>
              <a:rPr lang="fr-FR" dirty="0"/>
              <a:t>Des services généralement Open Source et gratuit</a:t>
            </a:r>
          </a:p>
          <a:p>
            <a:pPr marL="742950" lvl="1" indent="-285750">
              <a:buSzPct val="75000"/>
              <a:buFont typeface="Wingdings" panose="05000000000000000000" pitchFamily="2" charset="2"/>
              <a:buChar char="Ø"/>
            </a:pPr>
            <a:r>
              <a:rPr lang="fr-FR" dirty="0"/>
              <a:t>Du support professionnel mais payant ou une aide communautaire gratuite mais sans garantie</a:t>
            </a:r>
          </a:p>
          <a:p>
            <a:pPr marL="742950" lvl="1" indent="-285750">
              <a:buSzPct val="75000"/>
              <a:buFont typeface="Wingdings" panose="05000000000000000000" pitchFamily="2" charset="2"/>
              <a:buChar char="Ø"/>
            </a:pPr>
            <a:r>
              <a:rPr lang="fr-FR" dirty="0"/>
              <a:t>Sans illimite</a:t>
            </a:r>
          </a:p>
          <a:p>
            <a:pPr marL="742950" lvl="1" indent="-285750">
              <a:buSzPct val="75000"/>
              <a:buFont typeface="Wingdings" panose="05000000000000000000" pitchFamily="2" charset="2"/>
              <a:buChar char="Ø"/>
            </a:pPr>
            <a:r>
              <a:rPr lang="fr-FR" dirty="0"/>
              <a:t>Plus épuré que Windows mais plus d’interventions et de manipulations</a:t>
            </a:r>
          </a:p>
          <a:p>
            <a:pPr marL="742950" lvl="1" indent="-285750">
              <a:buSzPct val="75000"/>
              <a:buFont typeface="Wingdings" panose="05000000000000000000" pitchFamily="2" charset="2"/>
              <a:buChar char="Ø"/>
            </a:pPr>
            <a:r>
              <a:rPr lang="fr-FR" dirty="0"/>
              <a:t>Personnalisable à souhait : apparition de très nombreuses versions plus ou moins publique (Ubuntu, Red Hat, CentOS, Debian, …)</a:t>
            </a:r>
          </a:p>
        </p:txBody>
      </p:sp>
      <p:pic>
        <p:nvPicPr>
          <p:cNvPr id="4" name="Image 3">
            <a:extLst>
              <a:ext uri="{FF2B5EF4-FFF2-40B4-BE49-F238E27FC236}">
                <a16:creationId xmlns:a16="http://schemas.microsoft.com/office/drawing/2014/main" id="{CC05C1DD-6B2B-9358-9ED4-92904B837A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8528" y="201008"/>
            <a:ext cx="1136429" cy="1080120"/>
          </a:xfrm>
          <a:prstGeom prst="rect">
            <a:avLst/>
          </a:prstGeom>
          <a:solidFill>
            <a:srgbClr val="FFC000"/>
          </a:solidFill>
        </p:spPr>
      </p:pic>
      <p:pic>
        <p:nvPicPr>
          <p:cNvPr id="13" name="Image 12" descr="Une image contenant logo&#10;&#10;Description générée automatiquement">
            <a:extLst>
              <a:ext uri="{FF2B5EF4-FFF2-40B4-BE49-F238E27FC236}">
                <a16:creationId xmlns:a16="http://schemas.microsoft.com/office/drawing/2014/main" id="{89EC7D73-2BD6-F114-B4F5-0826ACBD04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1606" y="5156234"/>
            <a:ext cx="1995900" cy="841272"/>
          </a:xfrm>
          <a:prstGeom prst="rect">
            <a:avLst/>
          </a:prstGeom>
        </p:spPr>
      </p:pic>
      <p:pic>
        <p:nvPicPr>
          <p:cNvPr id="2050" name="Picture 2" descr="Ubuntu Logo, symbol, meaning, history, PNG">
            <a:extLst>
              <a:ext uri="{FF2B5EF4-FFF2-40B4-BE49-F238E27FC236}">
                <a16:creationId xmlns:a16="http://schemas.microsoft.com/office/drawing/2014/main" id="{A2C03DE2-D7C1-192F-C279-37DB1CF521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4383" y="4814225"/>
            <a:ext cx="2711624" cy="15252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bian logo | significado del logotipo, png, vector">
            <a:extLst>
              <a:ext uri="{FF2B5EF4-FFF2-40B4-BE49-F238E27FC236}">
                <a16:creationId xmlns:a16="http://schemas.microsoft.com/office/drawing/2014/main" id="{0A0183D1-EB83-F1F7-C15C-6C2128EC088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62884" y="4814225"/>
            <a:ext cx="2341628" cy="1484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202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8"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9"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31" name="Rectangle 30">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3037320" y="267006"/>
            <a:ext cx="8373624" cy="927440"/>
          </a:xfrm>
          <a:custGeom>
            <a:avLst/>
            <a:gdLst>
              <a:gd name="connsiteX0" fmla="*/ 0 w 4176464"/>
              <a:gd name="connsiteY0" fmla="*/ 0 h 576064"/>
              <a:gd name="connsiteX1" fmla="*/ 471344 w 4176464"/>
              <a:gd name="connsiteY1" fmla="*/ 0 h 576064"/>
              <a:gd name="connsiteX2" fmla="*/ 1026217 w 4176464"/>
              <a:gd name="connsiteY2" fmla="*/ 0 h 576064"/>
              <a:gd name="connsiteX3" fmla="*/ 1497561 w 4176464"/>
              <a:gd name="connsiteY3" fmla="*/ 0 h 576064"/>
              <a:gd name="connsiteX4" fmla="*/ 2135963 w 4176464"/>
              <a:gd name="connsiteY4" fmla="*/ 0 h 576064"/>
              <a:gd name="connsiteX5" fmla="*/ 2774365 w 4176464"/>
              <a:gd name="connsiteY5" fmla="*/ 0 h 576064"/>
              <a:gd name="connsiteX6" fmla="*/ 3245709 w 4176464"/>
              <a:gd name="connsiteY6" fmla="*/ 0 h 576064"/>
              <a:gd name="connsiteX7" fmla="*/ 4176464 w 4176464"/>
              <a:gd name="connsiteY7" fmla="*/ 0 h 576064"/>
              <a:gd name="connsiteX8" fmla="*/ 4176464 w 4176464"/>
              <a:gd name="connsiteY8" fmla="*/ 576064 h 576064"/>
              <a:gd name="connsiteX9" fmla="*/ 3621591 w 4176464"/>
              <a:gd name="connsiteY9" fmla="*/ 576064 h 576064"/>
              <a:gd name="connsiteX10" fmla="*/ 2941424 w 4176464"/>
              <a:gd name="connsiteY10" fmla="*/ 576064 h 576064"/>
              <a:gd name="connsiteX11" fmla="*/ 2303022 w 4176464"/>
              <a:gd name="connsiteY11" fmla="*/ 576064 h 576064"/>
              <a:gd name="connsiteX12" fmla="*/ 1664619 w 4176464"/>
              <a:gd name="connsiteY12" fmla="*/ 576064 h 576064"/>
              <a:gd name="connsiteX13" fmla="*/ 1193275 w 4176464"/>
              <a:gd name="connsiteY13" fmla="*/ 576064 h 576064"/>
              <a:gd name="connsiteX14" fmla="*/ 721932 w 4176464"/>
              <a:gd name="connsiteY14" fmla="*/ 576064 h 576064"/>
              <a:gd name="connsiteX15" fmla="*/ 0 w 4176464"/>
              <a:gd name="connsiteY15" fmla="*/ 576064 h 576064"/>
              <a:gd name="connsiteX16" fmla="*/ 0 w 4176464"/>
              <a:gd name="connsiteY16"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76464" h="576064" fill="none" extrusionOk="0">
                <a:moveTo>
                  <a:pt x="0" y="0"/>
                </a:moveTo>
                <a:cubicBezTo>
                  <a:pt x="145721" y="-24527"/>
                  <a:pt x="285348" y="5152"/>
                  <a:pt x="471344" y="0"/>
                </a:cubicBezTo>
                <a:cubicBezTo>
                  <a:pt x="657340" y="-5152"/>
                  <a:pt x="842024" y="55690"/>
                  <a:pt x="1026217" y="0"/>
                </a:cubicBezTo>
                <a:cubicBezTo>
                  <a:pt x="1210410" y="-55690"/>
                  <a:pt x="1389451" y="52224"/>
                  <a:pt x="1497561" y="0"/>
                </a:cubicBezTo>
                <a:cubicBezTo>
                  <a:pt x="1605671" y="-52224"/>
                  <a:pt x="1951950" y="39677"/>
                  <a:pt x="2135963" y="0"/>
                </a:cubicBezTo>
                <a:cubicBezTo>
                  <a:pt x="2319976" y="-39677"/>
                  <a:pt x="2600174" y="51191"/>
                  <a:pt x="2774365" y="0"/>
                </a:cubicBezTo>
                <a:cubicBezTo>
                  <a:pt x="2948556" y="-51191"/>
                  <a:pt x="3012033" y="24770"/>
                  <a:pt x="3245709" y="0"/>
                </a:cubicBezTo>
                <a:cubicBezTo>
                  <a:pt x="3479385" y="-24770"/>
                  <a:pt x="3792421" y="69367"/>
                  <a:pt x="4176464" y="0"/>
                </a:cubicBezTo>
                <a:cubicBezTo>
                  <a:pt x="4192114" y="142847"/>
                  <a:pt x="4148349" y="433737"/>
                  <a:pt x="4176464" y="576064"/>
                </a:cubicBezTo>
                <a:cubicBezTo>
                  <a:pt x="3900758" y="618389"/>
                  <a:pt x="3832420" y="545499"/>
                  <a:pt x="3621591" y="576064"/>
                </a:cubicBezTo>
                <a:cubicBezTo>
                  <a:pt x="3410762" y="606629"/>
                  <a:pt x="3215197" y="546035"/>
                  <a:pt x="2941424" y="576064"/>
                </a:cubicBezTo>
                <a:cubicBezTo>
                  <a:pt x="2667651" y="606093"/>
                  <a:pt x="2618525" y="532732"/>
                  <a:pt x="2303022" y="576064"/>
                </a:cubicBezTo>
                <a:cubicBezTo>
                  <a:pt x="1987519" y="619396"/>
                  <a:pt x="1944921" y="502803"/>
                  <a:pt x="1664619" y="576064"/>
                </a:cubicBezTo>
                <a:cubicBezTo>
                  <a:pt x="1384317" y="649325"/>
                  <a:pt x="1307621" y="572648"/>
                  <a:pt x="1193275" y="576064"/>
                </a:cubicBezTo>
                <a:cubicBezTo>
                  <a:pt x="1078929" y="579480"/>
                  <a:pt x="892827" y="544638"/>
                  <a:pt x="721932" y="576064"/>
                </a:cubicBezTo>
                <a:cubicBezTo>
                  <a:pt x="551037" y="607490"/>
                  <a:pt x="154787" y="556967"/>
                  <a:pt x="0" y="576064"/>
                </a:cubicBezTo>
                <a:cubicBezTo>
                  <a:pt x="-37100" y="316507"/>
                  <a:pt x="48978" y="258614"/>
                  <a:pt x="0" y="0"/>
                </a:cubicBezTo>
                <a:close/>
              </a:path>
              <a:path w="4176464" h="576064" stroke="0" extrusionOk="0">
                <a:moveTo>
                  <a:pt x="0" y="0"/>
                </a:moveTo>
                <a:cubicBezTo>
                  <a:pt x="286411" y="-33792"/>
                  <a:pt x="475459" y="73728"/>
                  <a:pt x="680167" y="0"/>
                </a:cubicBezTo>
                <a:cubicBezTo>
                  <a:pt x="884875" y="-73728"/>
                  <a:pt x="948159" y="33889"/>
                  <a:pt x="1151511" y="0"/>
                </a:cubicBezTo>
                <a:cubicBezTo>
                  <a:pt x="1354863" y="-33889"/>
                  <a:pt x="1621423" y="34243"/>
                  <a:pt x="1748149" y="0"/>
                </a:cubicBezTo>
                <a:cubicBezTo>
                  <a:pt x="1874875" y="-34243"/>
                  <a:pt x="2055121" y="54731"/>
                  <a:pt x="2261257" y="0"/>
                </a:cubicBezTo>
                <a:cubicBezTo>
                  <a:pt x="2467393" y="-54731"/>
                  <a:pt x="2621941" y="19710"/>
                  <a:pt x="2857895" y="0"/>
                </a:cubicBezTo>
                <a:cubicBezTo>
                  <a:pt x="3093849" y="-19710"/>
                  <a:pt x="3223010" y="46613"/>
                  <a:pt x="3538062" y="0"/>
                </a:cubicBezTo>
                <a:cubicBezTo>
                  <a:pt x="3853114" y="-46613"/>
                  <a:pt x="4042384" y="66499"/>
                  <a:pt x="4176464" y="0"/>
                </a:cubicBezTo>
                <a:cubicBezTo>
                  <a:pt x="4239818" y="165602"/>
                  <a:pt x="4115605" y="381826"/>
                  <a:pt x="4176464" y="576064"/>
                </a:cubicBezTo>
                <a:cubicBezTo>
                  <a:pt x="4011658" y="621922"/>
                  <a:pt x="3810145" y="573320"/>
                  <a:pt x="3705120" y="576064"/>
                </a:cubicBezTo>
                <a:cubicBezTo>
                  <a:pt x="3600095" y="578808"/>
                  <a:pt x="3394633" y="528574"/>
                  <a:pt x="3192012" y="576064"/>
                </a:cubicBezTo>
                <a:cubicBezTo>
                  <a:pt x="2989391" y="623554"/>
                  <a:pt x="2771176" y="556515"/>
                  <a:pt x="2553609" y="576064"/>
                </a:cubicBezTo>
                <a:cubicBezTo>
                  <a:pt x="2336042" y="595613"/>
                  <a:pt x="2131950" y="516955"/>
                  <a:pt x="1956972" y="576064"/>
                </a:cubicBezTo>
                <a:cubicBezTo>
                  <a:pt x="1781994" y="635173"/>
                  <a:pt x="1639912" y="566013"/>
                  <a:pt x="1360334" y="576064"/>
                </a:cubicBezTo>
                <a:cubicBezTo>
                  <a:pt x="1080756" y="586115"/>
                  <a:pt x="1080148" y="521048"/>
                  <a:pt x="847226" y="576064"/>
                </a:cubicBezTo>
                <a:cubicBezTo>
                  <a:pt x="614304" y="631080"/>
                  <a:pt x="172470" y="536160"/>
                  <a:pt x="0" y="576064"/>
                </a:cubicBezTo>
                <a:cubicBezTo>
                  <a:pt x="-41666" y="408439"/>
                  <a:pt x="61331" y="276393"/>
                  <a:pt x="0" y="0"/>
                </a:cubicBezTo>
                <a:close/>
              </a:path>
            </a:pathLst>
          </a:custGeom>
          <a:ln>
            <a:noFill/>
            <a:extLst>
              <a:ext uri="{C807C97D-BFC1-408E-A445-0C87EB9F89A2}">
                <ask:lineSketchStyleProps xmlns:ask="http://schemas.microsoft.com/office/drawing/2018/sketchyshapes">
                  <ask:type>
                    <ask:lineSketchNone/>
                  </ask:type>
                </ask:lineSketchStyleProps>
              </a:ext>
            </a:extLst>
          </a:ln>
        </p:spPr>
        <p:txBody>
          <a:bodyPr vert="horz" lIns="91440" tIns="45720" rIns="91440" bIns="45720" rtlCol="0" anchor="b">
            <a:normAutofit/>
          </a:bodyPr>
          <a:lstStyle/>
          <a:p>
            <a:pPr algn="ctr"/>
            <a:r>
              <a:rPr lang="en-US" sz="4500" cap="all" dirty="0"/>
              <a:t> Un aparté sur le Cloud</a:t>
            </a:r>
          </a:p>
        </p:txBody>
      </p:sp>
      <p:sp>
        <p:nvSpPr>
          <p:cNvPr id="33"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35"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4" name="Image 3">
            <a:extLst>
              <a:ext uri="{FF2B5EF4-FFF2-40B4-BE49-F238E27FC236}">
                <a16:creationId xmlns:a16="http://schemas.microsoft.com/office/drawing/2014/main" id="{B81B6421-B564-447F-8FF8-A7F790A0888F}"/>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301730" y="1311025"/>
            <a:ext cx="7861746" cy="4422231"/>
          </a:xfrm>
          <a:prstGeom prst="rect">
            <a:avLst/>
          </a:prstGeom>
        </p:spPr>
      </p:pic>
      <p:sp>
        <p:nvSpPr>
          <p:cNvPr id="6" name="Rectangle : coins arrondis 5">
            <a:extLst>
              <a:ext uri="{FF2B5EF4-FFF2-40B4-BE49-F238E27FC236}">
                <a16:creationId xmlns:a16="http://schemas.microsoft.com/office/drawing/2014/main" id="{A3C6FB59-9079-48F2-BEE1-FD5F2403BEB6}"/>
              </a:ext>
            </a:extLst>
          </p:cNvPr>
          <p:cNvSpPr/>
          <p:nvPr/>
        </p:nvSpPr>
        <p:spPr>
          <a:xfrm>
            <a:off x="8738101" y="2074854"/>
            <a:ext cx="2804736" cy="66322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sz="3000" dirty="0"/>
              <a:t>CLOUD</a:t>
            </a:r>
          </a:p>
        </p:txBody>
      </p:sp>
      <p:sp>
        <p:nvSpPr>
          <p:cNvPr id="7" name="Rectangle : coins arrondis 6">
            <a:extLst>
              <a:ext uri="{FF2B5EF4-FFF2-40B4-BE49-F238E27FC236}">
                <a16:creationId xmlns:a16="http://schemas.microsoft.com/office/drawing/2014/main" id="{B651742A-EC29-41BD-8D16-DB8570CE27FD}"/>
              </a:ext>
            </a:extLst>
          </p:cNvPr>
          <p:cNvSpPr/>
          <p:nvPr/>
        </p:nvSpPr>
        <p:spPr>
          <a:xfrm>
            <a:off x="8752165" y="3428425"/>
            <a:ext cx="2804736" cy="66322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sz="3000" dirty="0"/>
              <a:t>Micro-services</a:t>
            </a:r>
          </a:p>
        </p:txBody>
      </p:sp>
      <p:sp>
        <p:nvSpPr>
          <p:cNvPr id="8" name="Rectangle : coins arrondis 7">
            <a:extLst>
              <a:ext uri="{FF2B5EF4-FFF2-40B4-BE49-F238E27FC236}">
                <a16:creationId xmlns:a16="http://schemas.microsoft.com/office/drawing/2014/main" id="{8354C2FB-D997-4242-8471-7F336D752AFF}"/>
              </a:ext>
            </a:extLst>
          </p:cNvPr>
          <p:cNvSpPr/>
          <p:nvPr/>
        </p:nvSpPr>
        <p:spPr>
          <a:xfrm>
            <a:off x="8752165" y="4781996"/>
            <a:ext cx="2804736" cy="66322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sz="3000" dirty="0" err="1"/>
              <a:t>Serverless</a:t>
            </a:r>
            <a:endParaRPr lang="fr-FR" sz="3000" dirty="0"/>
          </a:p>
        </p:txBody>
      </p:sp>
    </p:spTree>
    <p:extLst>
      <p:ext uri="{BB962C8B-B14F-4D97-AF65-F5344CB8AC3E}">
        <p14:creationId xmlns:p14="http://schemas.microsoft.com/office/powerpoint/2010/main" val="407558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D7D7F0C-622D-4D84-A68D-C1AF54B63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484811" y="476672"/>
            <a:ext cx="2226813" cy="539738"/>
          </a:xfrm>
          <a:custGeom>
            <a:avLst/>
            <a:gdLst>
              <a:gd name="connsiteX0" fmla="*/ 0 w 4896544"/>
              <a:gd name="connsiteY0" fmla="*/ 0 h 576064"/>
              <a:gd name="connsiteX1" fmla="*/ 593026 w 4896544"/>
              <a:gd name="connsiteY1" fmla="*/ 0 h 576064"/>
              <a:gd name="connsiteX2" fmla="*/ 1186052 w 4896544"/>
              <a:gd name="connsiteY2" fmla="*/ 0 h 576064"/>
              <a:gd name="connsiteX3" fmla="*/ 1583216 w 4896544"/>
              <a:gd name="connsiteY3" fmla="*/ 0 h 576064"/>
              <a:gd name="connsiteX4" fmla="*/ 2029345 w 4896544"/>
              <a:gd name="connsiteY4" fmla="*/ 0 h 576064"/>
              <a:gd name="connsiteX5" fmla="*/ 2573406 w 4896544"/>
              <a:gd name="connsiteY5" fmla="*/ 0 h 576064"/>
              <a:gd name="connsiteX6" fmla="*/ 3166432 w 4896544"/>
              <a:gd name="connsiteY6" fmla="*/ 0 h 576064"/>
              <a:gd name="connsiteX7" fmla="*/ 3808423 w 4896544"/>
              <a:gd name="connsiteY7" fmla="*/ 0 h 576064"/>
              <a:gd name="connsiteX8" fmla="*/ 4352484 w 4896544"/>
              <a:gd name="connsiteY8" fmla="*/ 0 h 576064"/>
              <a:gd name="connsiteX9" fmla="*/ 4896544 w 4896544"/>
              <a:gd name="connsiteY9" fmla="*/ 0 h 576064"/>
              <a:gd name="connsiteX10" fmla="*/ 4896544 w 4896544"/>
              <a:gd name="connsiteY10" fmla="*/ 576064 h 576064"/>
              <a:gd name="connsiteX11" fmla="*/ 4450414 w 4896544"/>
              <a:gd name="connsiteY11" fmla="*/ 576064 h 576064"/>
              <a:gd name="connsiteX12" fmla="*/ 4004285 w 4896544"/>
              <a:gd name="connsiteY12" fmla="*/ 576064 h 576064"/>
              <a:gd name="connsiteX13" fmla="*/ 3362294 w 4896544"/>
              <a:gd name="connsiteY13" fmla="*/ 576064 h 576064"/>
              <a:gd name="connsiteX14" fmla="*/ 2965129 w 4896544"/>
              <a:gd name="connsiteY14" fmla="*/ 576064 h 576064"/>
              <a:gd name="connsiteX15" fmla="*/ 2470034 w 4896544"/>
              <a:gd name="connsiteY15" fmla="*/ 576064 h 576064"/>
              <a:gd name="connsiteX16" fmla="*/ 2072870 w 4896544"/>
              <a:gd name="connsiteY16" fmla="*/ 576064 h 576064"/>
              <a:gd name="connsiteX17" fmla="*/ 1577775 w 4896544"/>
              <a:gd name="connsiteY17" fmla="*/ 576064 h 576064"/>
              <a:gd name="connsiteX18" fmla="*/ 984749 w 4896544"/>
              <a:gd name="connsiteY18" fmla="*/ 576064 h 576064"/>
              <a:gd name="connsiteX19" fmla="*/ 0 w 4896544"/>
              <a:gd name="connsiteY19" fmla="*/ 576064 h 576064"/>
              <a:gd name="connsiteX20" fmla="*/ 0 w 4896544"/>
              <a:gd name="connsiteY20"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96544" h="576064" fill="none" extrusionOk="0">
                <a:moveTo>
                  <a:pt x="0" y="0"/>
                </a:moveTo>
                <a:cubicBezTo>
                  <a:pt x="281307" y="-44697"/>
                  <a:pt x="327848" y="14910"/>
                  <a:pt x="593026" y="0"/>
                </a:cubicBezTo>
                <a:cubicBezTo>
                  <a:pt x="858204" y="-14910"/>
                  <a:pt x="956466" y="15521"/>
                  <a:pt x="1186052" y="0"/>
                </a:cubicBezTo>
                <a:cubicBezTo>
                  <a:pt x="1415638" y="-15521"/>
                  <a:pt x="1448200" y="44325"/>
                  <a:pt x="1583216" y="0"/>
                </a:cubicBezTo>
                <a:cubicBezTo>
                  <a:pt x="1718232" y="-44325"/>
                  <a:pt x="1862609" y="40190"/>
                  <a:pt x="2029345" y="0"/>
                </a:cubicBezTo>
                <a:cubicBezTo>
                  <a:pt x="2196081" y="-40190"/>
                  <a:pt x="2386311" y="53355"/>
                  <a:pt x="2573406" y="0"/>
                </a:cubicBezTo>
                <a:cubicBezTo>
                  <a:pt x="2760501" y="-53355"/>
                  <a:pt x="2904702" y="43833"/>
                  <a:pt x="3166432" y="0"/>
                </a:cubicBezTo>
                <a:cubicBezTo>
                  <a:pt x="3428162" y="-43833"/>
                  <a:pt x="3617316" y="13967"/>
                  <a:pt x="3808423" y="0"/>
                </a:cubicBezTo>
                <a:cubicBezTo>
                  <a:pt x="3999530" y="-13967"/>
                  <a:pt x="4140527" y="6488"/>
                  <a:pt x="4352484" y="0"/>
                </a:cubicBezTo>
                <a:cubicBezTo>
                  <a:pt x="4564441" y="-6488"/>
                  <a:pt x="4667657" y="43639"/>
                  <a:pt x="4896544" y="0"/>
                </a:cubicBezTo>
                <a:cubicBezTo>
                  <a:pt x="4908580" y="280578"/>
                  <a:pt x="4879900" y="405525"/>
                  <a:pt x="4896544" y="576064"/>
                </a:cubicBezTo>
                <a:cubicBezTo>
                  <a:pt x="4729467" y="624582"/>
                  <a:pt x="4631867" y="547159"/>
                  <a:pt x="4450414" y="576064"/>
                </a:cubicBezTo>
                <a:cubicBezTo>
                  <a:pt x="4268961" y="604969"/>
                  <a:pt x="4110841" y="571432"/>
                  <a:pt x="4004285" y="576064"/>
                </a:cubicBezTo>
                <a:cubicBezTo>
                  <a:pt x="3897729" y="580696"/>
                  <a:pt x="3564057" y="525159"/>
                  <a:pt x="3362294" y="576064"/>
                </a:cubicBezTo>
                <a:cubicBezTo>
                  <a:pt x="3160531" y="626969"/>
                  <a:pt x="3088376" y="539383"/>
                  <a:pt x="2965129" y="576064"/>
                </a:cubicBezTo>
                <a:cubicBezTo>
                  <a:pt x="2841883" y="612745"/>
                  <a:pt x="2655427" y="575918"/>
                  <a:pt x="2470034" y="576064"/>
                </a:cubicBezTo>
                <a:cubicBezTo>
                  <a:pt x="2284642" y="576210"/>
                  <a:pt x="2152718" y="547112"/>
                  <a:pt x="2072870" y="576064"/>
                </a:cubicBezTo>
                <a:cubicBezTo>
                  <a:pt x="1993022" y="605016"/>
                  <a:pt x="1743947" y="562223"/>
                  <a:pt x="1577775" y="576064"/>
                </a:cubicBezTo>
                <a:cubicBezTo>
                  <a:pt x="1411603" y="589905"/>
                  <a:pt x="1255242" y="563461"/>
                  <a:pt x="984749" y="576064"/>
                </a:cubicBezTo>
                <a:cubicBezTo>
                  <a:pt x="714256" y="588667"/>
                  <a:pt x="269720" y="573034"/>
                  <a:pt x="0" y="576064"/>
                </a:cubicBezTo>
                <a:cubicBezTo>
                  <a:pt x="-46031" y="301074"/>
                  <a:pt x="57526" y="121594"/>
                  <a:pt x="0" y="0"/>
                </a:cubicBezTo>
                <a:close/>
              </a:path>
              <a:path w="4896544" h="576064" stroke="0" extrusionOk="0">
                <a:moveTo>
                  <a:pt x="0" y="0"/>
                </a:moveTo>
                <a:cubicBezTo>
                  <a:pt x="279276" y="-40231"/>
                  <a:pt x="472842" y="60239"/>
                  <a:pt x="641991" y="0"/>
                </a:cubicBezTo>
                <a:cubicBezTo>
                  <a:pt x="811140" y="-60239"/>
                  <a:pt x="938768" y="44420"/>
                  <a:pt x="1039155" y="0"/>
                </a:cubicBezTo>
                <a:cubicBezTo>
                  <a:pt x="1139542" y="-44420"/>
                  <a:pt x="1450680" y="15784"/>
                  <a:pt x="1583216" y="0"/>
                </a:cubicBezTo>
                <a:cubicBezTo>
                  <a:pt x="1715752" y="-15784"/>
                  <a:pt x="1916677" y="16387"/>
                  <a:pt x="2029345" y="0"/>
                </a:cubicBezTo>
                <a:cubicBezTo>
                  <a:pt x="2142013" y="-16387"/>
                  <a:pt x="2391599" y="14866"/>
                  <a:pt x="2573406" y="0"/>
                </a:cubicBezTo>
                <a:cubicBezTo>
                  <a:pt x="2755213" y="-14866"/>
                  <a:pt x="2985012" y="59250"/>
                  <a:pt x="3215397" y="0"/>
                </a:cubicBezTo>
                <a:cubicBezTo>
                  <a:pt x="3445782" y="-59250"/>
                  <a:pt x="3578767" y="7825"/>
                  <a:pt x="3857389" y="0"/>
                </a:cubicBezTo>
                <a:cubicBezTo>
                  <a:pt x="4136011" y="-7825"/>
                  <a:pt x="4478389" y="106700"/>
                  <a:pt x="4896544" y="0"/>
                </a:cubicBezTo>
                <a:cubicBezTo>
                  <a:pt x="4909565" y="200261"/>
                  <a:pt x="4859981" y="300859"/>
                  <a:pt x="4896544" y="576064"/>
                </a:cubicBezTo>
                <a:cubicBezTo>
                  <a:pt x="4710178" y="614358"/>
                  <a:pt x="4564704" y="549619"/>
                  <a:pt x="4303518" y="576064"/>
                </a:cubicBezTo>
                <a:cubicBezTo>
                  <a:pt x="4042332" y="602509"/>
                  <a:pt x="3829632" y="533539"/>
                  <a:pt x="3710492" y="576064"/>
                </a:cubicBezTo>
                <a:cubicBezTo>
                  <a:pt x="3591352" y="618589"/>
                  <a:pt x="3337902" y="523232"/>
                  <a:pt x="3166432" y="576064"/>
                </a:cubicBezTo>
                <a:cubicBezTo>
                  <a:pt x="2994962" y="628896"/>
                  <a:pt x="2756531" y="551176"/>
                  <a:pt x="2622371" y="576064"/>
                </a:cubicBezTo>
                <a:cubicBezTo>
                  <a:pt x="2488211" y="600952"/>
                  <a:pt x="2308799" y="530839"/>
                  <a:pt x="2176242" y="576064"/>
                </a:cubicBezTo>
                <a:cubicBezTo>
                  <a:pt x="2043685" y="621289"/>
                  <a:pt x="1896619" y="570793"/>
                  <a:pt x="1779078" y="576064"/>
                </a:cubicBezTo>
                <a:cubicBezTo>
                  <a:pt x="1661537" y="581335"/>
                  <a:pt x="1471104" y="570307"/>
                  <a:pt x="1381914" y="576064"/>
                </a:cubicBezTo>
                <a:cubicBezTo>
                  <a:pt x="1292724" y="581821"/>
                  <a:pt x="941641" y="539486"/>
                  <a:pt x="788888" y="576064"/>
                </a:cubicBezTo>
                <a:cubicBezTo>
                  <a:pt x="636135" y="612642"/>
                  <a:pt x="370198" y="524342"/>
                  <a:pt x="0" y="576064"/>
                </a:cubicBezTo>
                <a:cubicBezTo>
                  <a:pt x="-34743" y="392786"/>
                  <a:pt x="19972" y="143539"/>
                  <a:pt x="0" y="0"/>
                </a:cubicBezTo>
                <a:close/>
              </a:path>
            </a:pathLst>
          </a:custGeom>
          <a:ln>
            <a:solidFill>
              <a:schemeClr val="bg1"/>
            </a:solidFill>
          </a:ln>
        </p:spPr>
        <p:txBody>
          <a:bodyPr vert="horz" lIns="91440" tIns="45720" rIns="91440" bIns="45720" rtlCol="0" anchor="t">
            <a:normAutofit fontScale="90000"/>
          </a:bodyPr>
          <a:lstStyle/>
          <a:p>
            <a:r>
              <a:rPr lang="en-US" sz="3600" dirty="0">
                <a:solidFill>
                  <a:schemeClr val="bg1"/>
                </a:solidFill>
              </a:rPr>
              <a:t> Les </a:t>
            </a:r>
            <a:r>
              <a:rPr lang="en-US" sz="3600" dirty="0" err="1">
                <a:solidFill>
                  <a:schemeClr val="bg1"/>
                </a:solidFill>
              </a:rPr>
              <a:t>vHosts</a:t>
            </a:r>
            <a:endParaRPr lang="en-US" sz="3600" dirty="0">
              <a:solidFill>
                <a:schemeClr val="bg1"/>
              </a:solidFill>
            </a:endParaRPr>
          </a:p>
        </p:txBody>
      </p:sp>
      <p:sp>
        <p:nvSpPr>
          <p:cNvPr id="5" name="ZoneTexte 4">
            <a:extLst>
              <a:ext uri="{FF2B5EF4-FFF2-40B4-BE49-F238E27FC236}">
                <a16:creationId xmlns:a16="http://schemas.microsoft.com/office/drawing/2014/main" id="{C4B91CC3-5FA3-4B32-A8ED-B9E63E2F70CA}"/>
              </a:ext>
            </a:extLst>
          </p:cNvPr>
          <p:cNvSpPr txBox="1"/>
          <p:nvPr/>
        </p:nvSpPr>
        <p:spPr>
          <a:xfrm>
            <a:off x="479376" y="1492706"/>
            <a:ext cx="4464496" cy="4960630"/>
          </a:xfrm>
          <a:prstGeom prst="rect">
            <a:avLst/>
          </a:prstGeom>
        </p:spPr>
        <p:txBody>
          <a:bodyPr vert="horz" lIns="91440" tIns="45720" rIns="91440" bIns="45720" rtlCol="0">
            <a:normAutofit/>
          </a:bodyPr>
          <a:lstStyle/>
          <a:p>
            <a:pPr marL="285750" indent="-285750" defTabSz="914400">
              <a:lnSpc>
                <a:spcPct val="94000"/>
              </a:lnSpc>
              <a:spcAft>
                <a:spcPts val="200"/>
              </a:spcAft>
              <a:buSzPct val="125000"/>
              <a:buFont typeface="Wingdings" panose="05000000000000000000" pitchFamily="2" charset="2"/>
              <a:buChar char="§"/>
            </a:pPr>
            <a:r>
              <a:rPr lang="fr-FR" sz="1500" dirty="0">
                <a:solidFill>
                  <a:schemeClr val="bg1"/>
                </a:solidFill>
              </a:rPr>
              <a:t>Les </a:t>
            </a:r>
            <a:r>
              <a:rPr lang="fr-FR" sz="1500" dirty="0" err="1">
                <a:solidFill>
                  <a:schemeClr val="bg1"/>
                </a:solidFill>
              </a:rPr>
              <a:t>vhosts</a:t>
            </a:r>
            <a:r>
              <a:rPr lang="fr-FR" sz="1500" dirty="0">
                <a:solidFill>
                  <a:schemeClr val="bg1"/>
                </a:solidFill>
              </a:rPr>
              <a:t> sont des hôtes virtuels. Un « nom hôte » est simplement un nom affecté à une machine sur un réseau. </a:t>
            </a:r>
          </a:p>
          <a:p>
            <a:pPr marL="285750" indent="-285750" defTabSz="914400">
              <a:lnSpc>
                <a:spcPct val="94000"/>
              </a:lnSpc>
              <a:spcAft>
                <a:spcPts val="200"/>
              </a:spcAft>
              <a:buSzPct val="125000"/>
              <a:buFont typeface="Wingdings" panose="05000000000000000000" pitchFamily="2" charset="2"/>
              <a:buChar char="§"/>
            </a:pPr>
            <a:r>
              <a:rPr lang="fr-FR" sz="1500" dirty="0">
                <a:solidFill>
                  <a:schemeClr val="bg1"/>
                </a:solidFill>
              </a:rPr>
              <a:t>Un nom de domaine sert aussi de nom d’hôte. En utilisant un domaine qui cible une IP, un service web peut relier le domaine à une application sur le serveur. C’est ce qu’on appel un </a:t>
            </a:r>
            <a:r>
              <a:rPr lang="fr-FR" sz="1500" dirty="0" err="1">
                <a:solidFill>
                  <a:schemeClr val="bg1"/>
                </a:solidFill>
              </a:rPr>
              <a:t>vHost</a:t>
            </a:r>
            <a:r>
              <a:rPr lang="fr-FR" sz="1500" dirty="0">
                <a:solidFill>
                  <a:schemeClr val="bg1"/>
                </a:solidFill>
              </a:rPr>
              <a:t>.</a:t>
            </a:r>
          </a:p>
          <a:p>
            <a:pPr marL="285750" indent="-285750" defTabSz="914400">
              <a:lnSpc>
                <a:spcPct val="94000"/>
              </a:lnSpc>
              <a:spcAft>
                <a:spcPts val="200"/>
              </a:spcAft>
              <a:buSzPct val="125000"/>
              <a:buFont typeface="Wingdings" panose="05000000000000000000" pitchFamily="2" charset="2"/>
              <a:buChar char="§"/>
            </a:pPr>
            <a:endParaRPr lang="fr-FR" sz="1500" dirty="0">
              <a:solidFill>
                <a:schemeClr val="bg1"/>
              </a:solidFill>
            </a:endParaRPr>
          </a:p>
          <a:p>
            <a:pPr marL="285750" indent="-285750" defTabSz="914400">
              <a:lnSpc>
                <a:spcPct val="94000"/>
              </a:lnSpc>
              <a:spcAft>
                <a:spcPts val="200"/>
              </a:spcAft>
              <a:buSzPct val="125000"/>
              <a:buFont typeface="Wingdings" panose="05000000000000000000" pitchFamily="2" charset="2"/>
              <a:buChar char="§"/>
            </a:pPr>
            <a:r>
              <a:rPr lang="fr-FR" sz="1500" dirty="0">
                <a:solidFill>
                  <a:schemeClr val="bg1"/>
                </a:solidFill>
              </a:rPr>
              <a:t>Ces hôtes/domaines virtuels permettent:</a:t>
            </a:r>
          </a:p>
          <a:p>
            <a:pPr marL="644652" lvl="1" indent="-285750" defTabSz="914400">
              <a:lnSpc>
                <a:spcPct val="94000"/>
              </a:lnSpc>
              <a:spcAft>
                <a:spcPts val="200"/>
              </a:spcAft>
              <a:buSzPct val="75000"/>
              <a:buFont typeface="Wingdings" panose="05000000000000000000" pitchFamily="2" charset="2"/>
              <a:buChar char="Ø"/>
            </a:pPr>
            <a:r>
              <a:rPr lang="fr-FR" sz="1500" dirty="0">
                <a:solidFill>
                  <a:schemeClr val="bg1"/>
                </a:solidFill>
              </a:rPr>
              <a:t>Avoir plusieurs domaines sur 1 seul serveur</a:t>
            </a:r>
          </a:p>
          <a:p>
            <a:pPr marL="644652" lvl="1" indent="-285750" defTabSz="914400">
              <a:lnSpc>
                <a:spcPct val="94000"/>
              </a:lnSpc>
              <a:spcAft>
                <a:spcPts val="200"/>
              </a:spcAft>
              <a:buSzPct val="75000"/>
              <a:buFont typeface="Wingdings" panose="05000000000000000000" pitchFamily="2" charset="2"/>
              <a:buChar char="Ø"/>
            </a:pPr>
            <a:r>
              <a:rPr lang="fr-FR" sz="1500" dirty="0">
                <a:solidFill>
                  <a:schemeClr val="bg1"/>
                </a:solidFill>
              </a:rPr>
              <a:t>Gérer l’écoute des ports virtuels à utiliser</a:t>
            </a:r>
          </a:p>
          <a:p>
            <a:pPr marL="644652" lvl="1" indent="-285750" defTabSz="914400">
              <a:lnSpc>
                <a:spcPct val="94000"/>
              </a:lnSpc>
              <a:spcAft>
                <a:spcPts val="200"/>
              </a:spcAft>
              <a:buSzPct val="75000"/>
              <a:buFont typeface="Wingdings" panose="05000000000000000000" pitchFamily="2" charset="2"/>
              <a:buChar char="Ø"/>
            </a:pPr>
            <a:r>
              <a:rPr lang="fr-FR" sz="1500" dirty="0">
                <a:solidFill>
                  <a:schemeClr val="bg1"/>
                </a:solidFill>
              </a:rPr>
              <a:t>Configuration un contrôle des accès</a:t>
            </a:r>
          </a:p>
          <a:p>
            <a:pPr marL="644652" lvl="1" indent="-285750" defTabSz="914400">
              <a:lnSpc>
                <a:spcPct val="94000"/>
              </a:lnSpc>
              <a:spcAft>
                <a:spcPts val="200"/>
              </a:spcAft>
              <a:buSzPct val="75000"/>
              <a:buFont typeface="Wingdings" panose="05000000000000000000" pitchFamily="2" charset="2"/>
              <a:buChar char="Ø"/>
            </a:pPr>
            <a:r>
              <a:rPr lang="fr-FR" sz="1500" dirty="0">
                <a:solidFill>
                  <a:schemeClr val="bg1"/>
                </a:solidFill>
              </a:rPr>
              <a:t>Définir les comportements de l’application à certaines requêtes</a:t>
            </a:r>
          </a:p>
          <a:p>
            <a:pPr marL="285750" indent="-285750" defTabSz="914400">
              <a:lnSpc>
                <a:spcPct val="94000"/>
              </a:lnSpc>
              <a:spcAft>
                <a:spcPts val="200"/>
              </a:spcAft>
              <a:buSzPct val="125000"/>
              <a:buFont typeface="Wingdings" panose="05000000000000000000" pitchFamily="2" charset="2"/>
              <a:buChar char="§"/>
            </a:pPr>
            <a:endParaRPr lang="fr-FR" sz="1500" dirty="0">
              <a:solidFill>
                <a:schemeClr val="bg1"/>
              </a:solidFill>
            </a:endParaRPr>
          </a:p>
          <a:p>
            <a:pPr marL="285750" indent="-285750" defTabSz="914400">
              <a:lnSpc>
                <a:spcPct val="94000"/>
              </a:lnSpc>
              <a:spcAft>
                <a:spcPts val="200"/>
              </a:spcAft>
              <a:buSzPct val="125000"/>
              <a:buFont typeface="Wingdings" panose="05000000000000000000" pitchFamily="2" charset="2"/>
              <a:buChar char="§"/>
            </a:pPr>
            <a:r>
              <a:rPr lang="fr-FR" sz="1500" dirty="0">
                <a:solidFill>
                  <a:schemeClr val="bg1"/>
                </a:solidFill>
              </a:rPr>
              <a:t>Les liens DNS en local peuvent être configuré :</a:t>
            </a:r>
          </a:p>
          <a:p>
            <a:pPr marL="644652" lvl="1" indent="-285750" defTabSz="914400">
              <a:lnSpc>
                <a:spcPct val="94000"/>
              </a:lnSpc>
              <a:spcAft>
                <a:spcPts val="200"/>
              </a:spcAft>
              <a:buSzPct val="75000"/>
              <a:buFont typeface="Wingdings" panose="05000000000000000000" pitchFamily="2" charset="2"/>
              <a:buChar char="Ø"/>
            </a:pPr>
            <a:r>
              <a:rPr lang="fr-FR" sz="1500" dirty="0">
                <a:solidFill>
                  <a:schemeClr val="bg1"/>
                </a:solidFill>
              </a:rPr>
              <a:t>Sur Windows dans le fichier:       « C:\Windows\System32\Drivers\</a:t>
            </a:r>
            <a:r>
              <a:rPr lang="fr-FR" sz="1500" dirty="0" err="1">
                <a:solidFill>
                  <a:schemeClr val="bg1"/>
                </a:solidFill>
              </a:rPr>
              <a:t>etc</a:t>
            </a:r>
            <a:r>
              <a:rPr lang="fr-FR" sz="1500" dirty="0">
                <a:solidFill>
                  <a:schemeClr val="bg1"/>
                </a:solidFill>
              </a:rPr>
              <a:t>\hosts »</a:t>
            </a:r>
          </a:p>
          <a:p>
            <a:pPr marL="644652" lvl="1" indent="-285750" defTabSz="914400">
              <a:lnSpc>
                <a:spcPct val="94000"/>
              </a:lnSpc>
              <a:spcAft>
                <a:spcPts val="200"/>
              </a:spcAft>
              <a:buSzPct val="75000"/>
              <a:buFont typeface="Wingdings" panose="05000000000000000000" pitchFamily="2" charset="2"/>
              <a:buChar char="Ø"/>
            </a:pPr>
            <a:r>
              <a:rPr lang="fr-FR" sz="1500" dirty="0">
                <a:solidFill>
                  <a:schemeClr val="bg1"/>
                </a:solidFill>
              </a:rPr>
              <a:t>Sur Linux et Mac dans le fichier:           « /</a:t>
            </a:r>
            <a:r>
              <a:rPr lang="fr-FR" sz="1500" dirty="0" err="1">
                <a:solidFill>
                  <a:schemeClr val="bg1"/>
                </a:solidFill>
              </a:rPr>
              <a:t>etc</a:t>
            </a:r>
            <a:r>
              <a:rPr lang="fr-FR" sz="1500" dirty="0">
                <a:solidFill>
                  <a:schemeClr val="bg1"/>
                </a:solidFill>
              </a:rPr>
              <a:t>/hosts » </a:t>
            </a:r>
          </a:p>
        </p:txBody>
      </p:sp>
      <p:sp>
        <p:nvSpPr>
          <p:cNvPr id="12" name="Rectangle 11">
            <a:extLst>
              <a:ext uri="{FF2B5EF4-FFF2-40B4-BE49-F238E27FC236}">
                <a16:creationId xmlns:a16="http://schemas.microsoft.com/office/drawing/2014/main" id="{02A2E7B6-CE50-4B96-A981-2A0250732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Image 3">
            <a:extLst>
              <a:ext uri="{FF2B5EF4-FFF2-40B4-BE49-F238E27FC236}">
                <a16:creationId xmlns:a16="http://schemas.microsoft.com/office/drawing/2014/main" id="{2A3AAC20-B6E2-4D37-AE39-BF0586EA4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5088" y="115189"/>
            <a:ext cx="5384074" cy="2678577"/>
          </a:xfrm>
          <a:prstGeom prst="rect">
            <a:avLst/>
          </a:prstGeom>
        </p:spPr>
      </p:pic>
      <p:sp>
        <p:nvSpPr>
          <p:cNvPr id="7" name="Rectangle : coins arrondis 6">
            <a:extLst>
              <a:ext uri="{FF2B5EF4-FFF2-40B4-BE49-F238E27FC236}">
                <a16:creationId xmlns:a16="http://schemas.microsoft.com/office/drawing/2014/main" id="{AC44BDE3-4130-AD80-072D-71AA431235DC}"/>
              </a:ext>
            </a:extLst>
          </p:cNvPr>
          <p:cNvSpPr/>
          <p:nvPr/>
        </p:nvSpPr>
        <p:spPr>
          <a:xfrm>
            <a:off x="5800906" y="2950575"/>
            <a:ext cx="4010296" cy="1222650"/>
          </a:xfrm>
          <a:prstGeom prst="roundRect">
            <a:avLst>
              <a:gd name="adj" fmla="val 2018"/>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0" lang="fr-FR" altLang="fr-FR" sz="1400" b="0" i="0" u="none" strike="noStrike" cap="none" normalizeH="0" baseline="0" noProof="1">
                <a:ln>
                  <a:noFill/>
                </a:ln>
                <a:solidFill>
                  <a:srgbClr val="F8F8F8"/>
                </a:solidFill>
                <a:effectLst/>
                <a:latin typeface="Arial Unicode MS"/>
              </a:rPr>
              <a:t>&lt;</a:t>
            </a:r>
            <a:r>
              <a:rPr kumimoji="0" lang="fr-FR" altLang="fr-FR" sz="1400" b="0" i="0" u="none" strike="noStrike" cap="none" normalizeH="0" baseline="0" noProof="1">
                <a:ln>
                  <a:noFill/>
                </a:ln>
                <a:solidFill>
                  <a:srgbClr val="FBDE2D"/>
                </a:solidFill>
                <a:effectLst/>
                <a:latin typeface="Arial Unicode MS"/>
              </a:rPr>
              <a:t>VirtualHost </a:t>
            </a:r>
            <a:r>
              <a:rPr kumimoji="0" lang="fr-FR" altLang="fr-FR" sz="1400" b="0" i="0" u="none" strike="noStrike" cap="none" normalizeH="0" baseline="0" noProof="1">
                <a:ln>
                  <a:noFill/>
                </a:ln>
                <a:solidFill>
                  <a:srgbClr val="61CE3C"/>
                </a:solidFill>
                <a:effectLst/>
                <a:latin typeface="Arial Unicode MS"/>
              </a:rPr>
              <a:t>172.20.30.40:80</a:t>
            </a:r>
            <a:r>
              <a:rPr kumimoji="0" lang="fr-FR" altLang="fr-FR" sz="1400" b="0" i="0" u="none" strike="noStrike" cap="none" normalizeH="0" baseline="0" noProof="1">
                <a:ln>
                  <a:noFill/>
                </a:ln>
                <a:solidFill>
                  <a:srgbClr val="F8F8F8"/>
                </a:solidFill>
                <a:effectLst/>
                <a:latin typeface="Arial Unicode MS"/>
              </a:rPr>
              <a:t>&gt;</a:t>
            </a:r>
            <a:br>
              <a:rPr kumimoji="0" lang="fr-FR" altLang="fr-FR" sz="1400" b="0" i="0" u="none" strike="noStrike" cap="none" normalizeH="0" baseline="0" noProof="1">
                <a:ln>
                  <a:noFill/>
                </a:ln>
                <a:solidFill>
                  <a:srgbClr val="F8F8F8"/>
                </a:solidFill>
                <a:effectLst/>
                <a:latin typeface="Arial Unicode MS"/>
              </a:rPr>
            </a:br>
            <a:r>
              <a:rPr kumimoji="0" lang="fr-FR" altLang="fr-FR" sz="1400" b="0" i="0" u="none" strike="noStrike" cap="none" normalizeH="0" baseline="0" noProof="1">
                <a:ln>
                  <a:noFill/>
                </a:ln>
                <a:solidFill>
                  <a:srgbClr val="F8F8F8"/>
                </a:solidFill>
                <a:effectLst/>
                <a:latin typeface="Arial Unicode MS"/>
              </a:rPr>
              <a:t>    </a:t>
            </a:r>
            <a:r>
              <a:rPr kumimoji="0" lang="fr-FR" altLang="fr-FR" sz="1400" b="0" i="0" u="none" strike="noStrike" cap="none" normalizeH="0" baseline="0" noProof="1">
                <a:ln>
                  <a:noFill/>
                </a:ln>
                <a:solidFill>
                  <a:srgbClr val="FBDE2D"/>
                </a:solidFill>
                <a:effectLst/>
                <a:latin typeface="Arial Unicode MS"/>
              </a:rPr>
              <a:t>ServerName </a:t>
            </a:r>
            <a:r>
              <a:rPr kumimoji="0" lang="fr-FR" altLang="fr-FR" sz="1400" b="0" i="0" u="none" strike="noStrike" cap="none" normalizeH="0" baseline="0" noProof="1">
                <a:ln>
                  <a:noFill/>
                </a:ln>
                <a:solidFill>
                  <a:srgbClr val="61CE3C"/>
                </a:solidFill>
                <a:effectLst/>
                <a:latin typeface="Arial Unicode MS"/>
              </a:rPr>
              <a:t>www.example.com</a:t>
            </a:r>
            <a:br>
              <a:rPr kumimoji="0" lang="fr-FR" altLang="fr-FR" sz="1400" b="0" i="0" u="none" strike="noStrike" cap="none" normalizeH="0" baseline="0" noProof="1">
                <a:ln>
                  <a:noFill/>
                </a:ln>
                <a:solidFill>
                  <a:srgbClr val="61CE3C"/>
                </a:solidFill>
                <a:effectLst/>
                <a:latin typeface="Arial Unicode MS"/>
              </a:rPr>
            </a:br>
            <a:r>
              <a:rPr kumimoji="0" lang="fr-FR" altLang="fr-FR" sz="1400" b="0" i="0" u="none" strike="noStrike" cap="none" normalizeH="0" baseline="0" noProof="1">
                <a:ln>
                  <a:noFill/>
                </a:ln>
                <a:solidFill>
                  <a:srgbClr val="61CE3C"/>
                </a:solidFill>
                <a:effectLst/>
                <a:latin typeface="Arial Unicode MS"/>
              </a:rPr>
              <a:t>    </a:t>
            </a:r>
            <a:r>
              <a:rPr kumimoji="0" lang="fr-FR" altLang="fr-FR" sz="1400" b="0" i="0" u="none" strike="noStrike" cap="none" normalizeH="0" baseline="0" noProof="1">
                <a:ln>
                  <a:noFill/>
                </a:ln>
                <a:solidFill>
                  <a:srgbClr val="FBDE2D"/>
                </a:solidFill>
                <a:effectLst/>
                <a:latin typeface="Arial Unicode MS"/>
              </a:rPr>
              <a:t>DocumentRoot </a:t>
            </a:r>
            <a:r>
              <a:rPr kumimoji="0" lang="fr-FR" altLang="fr-FR" sz="1400" b="0" i="0" u="none" strike="noStrike" cap="none" normalizeH="0" baseline="0" noProof="1">
                <a:ln>
                  <a:noFill/>
                </a:ln>
                <a:solidFill>
                  <a:srgbClr val="F8F8F8"/>
                </a:solidFill>
                <a:effectLst/>
                <a:latin typeface="Arial Unicode MS"/>
              </a:rPr>
              <a:t>"</a:t>
            </a:r>
            <a:r>
              <a:rPr kumimoji="0" lang="fr-FR" altLang="fr-FR" sz="1400" b="0" i="0" u="none" strike="noStrike" cap="none" normalizeH="0" baseline="0" noProof="1">
                <a:ln>
                  <a:noFill/>
                </a:ln>
                <a:solidFill>
                  <a:srgbClr val="61CE3C"/>
                </a:solidFill>
                <a:effectLst/>
                <a:latin typeface="Arial Unicode MS"/>
              </a:rPr>
              <a:t>/www/var/example-app/</a:t>
            </a:r>
            <a:r>
              <a:rPr kumimoji="0" lang="fr-FR" altLang="fr-FR" sz="1400" b="0" i="0" u="none" strike="noStrike" cap="none" normalizeH="0" baseline="0" noProof="1">
                <a:ln>
                  <a:noFill/>
                </a:ln>
                <a:solidFill>
                  <a:srgbClr val="F8F8F8"/>
                </a:solidFill>
                <a:effectLst/>
                <a:latin typeface="Arial Unicode MS"/>
              </a:rPr>
              <a:t>"</a:t>
            </a:r>
            <a:br>
              <a:rPr kumimoji="0" lang="fr-FR" altLang="fr-FR" sz="1400" b="0" i="0" u="none" strike="noStrike" cap="none" normalizeH="0" baseline="0" noProof="1">
                <a:ln>
                  <a:noFill/>
                </a:ln>
                <a:solidFill>
                  <a:srgbClr val="F8F8F8"/>
                </a:solidFill>
                <a:effectLst/>
                <a:latin typeface="Arial Unicode MS"/>
              </a:rPr>
            </a:br>
            <a:r>
              <a:rPr kumimoji="0" lang="fr-FR" altLang="fr-FR" sz="1400" b="0" i="0" u="none" strike="noStrike" cap="none" normalizeH="0" baseline="0" noProof="1">
                <a:ln>
                  <a:noFill/>
                </a:ln>
                <a:solidFill>
                  <a:srgbClr val="F8F8F8"/>
                </a:solidFill>
                <a:effectLst/>
                <a:latin typeface="Arial Unicode MS"/>
              </a:rPr>
              <a:t>    ...</a:t>
            </a:r>
            <a:br>
              <a:rPr kumimoji="0" lang="fr-FR" altLang="fr-FR" sz="1400" b="0" i="0" u="none" strike="noStrike" cap="none" normalizeH="0" baseline="0" noProof="1">
                <a:ln>
                  <a:noFill/>
                </a:ln>
                <a:solidFill>
                  <a:srgbClr val="F8F8F8"/>
                </a:solidFill>
                <a:effectLst/>
                <a:latin typeface="Arial Unicode MS"/>
              </a:rPr>
            </a:br>
            <a:r>
              <a:rPr kumimoji="0" lang="fr-FR" altLang="fr-FR" sz="1400" b="0" i="0" u="none" strike="noStrike" cap="none" normalizeH="0" baseline="0" noProof="1">
                <a:ln>
                  <a:noFill/>
                </a:ln>
                <a:solidFill>
                  <a:srgbClr val="F8F8F8"/>
                </a:solidFill>
                <a:effectLst/>
                <a:latin typeface="Arial Unicode MS"/>
              </a:rPr>
              <a:t>&lt;/</a:t>
            </a:r>
            <a:r>
              <a:rPr kumimoji="0" lang="fr-FR" altLang="fr-FR" sz="1400" b="0" i="0" u="none" strike="noStrike" cap="none" normalizeH="0" baseline="0" noProof="1">
                <a:ln>
                  <a:noFill/>
                </a:ln>
                <a:solidFill>
                  <a:srgbClr val="FBDE2D"/>
                </a:solidFill>
                <a:effectLst/>
                <a:latin typeface="Arial Unicode MS"/>
              </a:rPr>
              <a:t>VirtualHost</a:t>
            </a:r>
            <a:r>
              <a:rPr kumimoji="0" lang="fr-FR" altLang="fr-FR" sz="1400" b="0" i="0" u="none" strike="noStrike" cap="none" normalizeH="0" baseline="0" noProof="1">
                <a:ln>
                  <a:noFill/>
                </a:ln>
                <a:solidFill>
                  <a:srgbClr val="F8F8F8"/>
                </a:solidFill>
                <a:effectLst/>
                <a:latin typeface="Arial Unicode MS"/>
              </a:rPr>
              <a:t>&gt;</a:t>
            </a:r>
            <a:endParaRPr kumimoji="0" lang="fr-FR" altLang="fr-FR" sz="3200" b="0" i="0" u="none" strike="noStrike" cap="none" normalizeH="0" baseline="0" noProof="1">
              <a:ln>
                <a:noFill/>
              </a:ln>
              <a:solidFill>
                <a:schemeClr val="tx1"/>
              </a:solidFill>
              <a:effectLst/>
              <a:latin typeface="Arial" panose="020B0604020202020204" pitchFamily="34" charset="0"/>
            </a:endParaRPr>
          </a:p>
        </p:txBody>
      </p:sp>
      <p:sp>
        <p:nvSpPr>
          <p:cNvPr id="13" name="Rectangle : coins arrondis 12">
            <a:extLst>
              <a:ext uri="{FF2B5EF4-FFF2-40B4-BE49-F238E27FC236}">
                <a16:creationId xmlns:a16="http://schemas.microsoft.com/office/drawing/2014/main" id="{2FDA2EA8-161B-ACB2-F8DB-0DBBCC2FC19E}"/>
              </a:ext>
            </a:extLst>
          </p:cNvPr>
          <p:cNvSpPr/>
          <p:nvPr/>
        </p:nvSpPr>
        <p:spPr>
          <a:xfrm>
            <a:off x="7464152" y="3742663"/>
            <a:ext cx="4010296" cy="1222650"/>
          </a:xfrm>
          <a:prstGeom prst="roundRect">
            <a:avLst>
              <a:gd name="adj" fmla="val 2018"/>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noProof="1">
                <a:ln>
                  <a:noFill/>
                </a:ln>
                <a:solidFill>
                  <a:srgbClr val="F8F8F8"/>
                </a:solidFill>
                <a:effectLst/>
                <a:latin typeface="Arial Unicode MS"/>
              </a:rPr>
              <a:t>&lt;</a:t>
            </a:r>
            <a:r>
              <a:rPr kumimoji="0" lang="fr-FR" altLang="fr-FR" sz="1400" b="0" i="0" u="none" strike="noStrike" cap="none" normalizeH="0" baseline="0" noProof="1">
                <a:ln>
                  <a:noFill/>
                </a:ln>
                <a:solidFill>
                  <a:srgbClr val="FBDE2D"/>
                </a:solidFill>
                <a:effectLst/>
                <a:latin typeface="Arial Unicode MS"/>
              </a:rPr>
              <a:t>VirtualHost </a:t>
            </a:r>
            <a:r>
              <a:rPr kumimoji="0" lang="fr-FR" altLang="fr-FR" sz="1400" b="0" i="0" u="none" strike="noStrike" cap="none" normalizeH="0" baseline="0" noProof="1">
                <a:ln>
                  <a:noFill/>
                </a:ln>
                <a:solidFill>
                  <a:srgbClr val="61CE3C"/>
                </a:solidFill>
                <a:effectLst/>
                <a:latin typeface="Arial Unicode MS"/>
              </a:rPr>
              <a:t>172.20.30.40:443</a:t>
            </a:r>
            <a:r>
              <a:rPr kumimoji="0" lang="fr-FR" altLang="fr-FR" sz="1400" b="0" i="0" u="none" strike="noStrike" cap="none" normalizeH="0" baseline="0" noProof="1">
                <a:ln>
                  <a:noFill/>
                </a:ln>
                <a:solidFill>
                  <a:srgbClr val="F8F8F8"/>
                </a:solidFill>
                <a:effectLst/>
                <a:latin typeface="Arial Unicode MS"/>
              </a:rPr>
              <a:t>&gt;</a:t>
            </a:r>
            <a:br>
              <a:rPr kumimoji="0" lang="fr-FR" altLang="fr-FR" sz="1400" b="0" i="0" u="none" strike="noStrike" cap="none" normalizeH="0" baseline="0" noProof="1">
                <a:ln>
                  <a:noFill/>
                </a:ln>
                <a:solidFill>
                  <a:srgbClr val="F8F8F8"/>
                </a:solidFill>
                <a:effectLst/>
                <a:latin typeface="Arial Unicode MS"/>
              </a:rPr>
            </a:br>
            <a:r>
              <a:rPr kumimoji="0" lang="fr-FR" altLang="fr-FR" sz="1400" b="0" i="0" u="none" strike="noStrike" cap="none" normalizeH="0" baseline="0" noProof="1">
                <a:ln>
                  <a:noFill/>
                </a:ln>
                <a:solidFill>
                  <a:srgbClr val="F8F8F8"/>
                </a:solidFill>
                <a:effectLst/>
                <a:latin typeface="Arial Unicode MS"/>
              </a:rPr>
              <a:t>    </a:t>
            </a:r>
            <a:r>
              <a:rPr kumimoji="0" lang="fr-FR" altLang="fr-FR" sz="1400" b="0" i="0" u="none" strike="noStrike" cap="none" normalizeH="0" baseline="0" noProof="1">
                <a:ln>
                  <a:noFill/>
                </a:ln>
                <a:solidFill>
                  <a:srgbClr val="FBDE2D"/>
                </a:solidFill>
                <a:effectLst/>
                <a:latin typeface="Arial Unicode MS"/>
              </a:rPr>
              <a:t>ServerName </a:t>
            </a:r>
            <a:r>
              <a:rPr kumimoji="0" lang="fr-FR" altLang="fr-FR" sz="1400" b="0" i="0" u="none" strike="noStrike" cap="none" normalizeH="0" baseline="0" noProof="1">
                <a:ln>
                  <a:noFill/>
                </a:ln>
                <a:solidFill>
                  <a:srgbClr val="61CE3C"/>
                </a:solidFill>
                <a:effectLst/>
                <a:latin typeface="Arial Unicode MS"/>
              </a:rPr>
              <a:t>www.example.com</a:t>
            </a:r>
            <a:br>
              <a:rPr kumimoji="0" lang="fr-FR" altLang="fr-FR" sz="1400" b="0" i="0" u="none" strike="noStrike" cap="none" normalizeH="0" baseline="0" noProof="1">
                <a:ln>
                  <a:noFill/>
                </a:ln>
                <a:solidFill>
                  <a:srgbClr val="61CE3C"/>
                </a:solidFill>
                <a:effectLst/>
                <a:latin typeface="Arial Unicode MS"/>
              </a:rPr>
            </a:br>
            <a:r>
              <a:rPr kumimoji="0" lang="fr-FR" altLang="fr-FR" sz="1400" b="0" i="0" u="none" strike="noStrike" cap="none" normalizeH="0" baseline="0" noProof="1">
                <a:ln>
                  <a:noFill/>
                </a:ln>
                <a:solidFill>
                  <a:srgbClr val="61CE3C"/>
                </a:solidFill>
                <a:effectLst/>
                <a:latin typeface="Arial Unicode MS"/>
              </a:rPr>
              <a:t>    </a:t>
            </a:r>
            <a:r>
              <a:rPr kumimoji="0" lang="fr-FR" altLang="fr-FR" sz="1400" b="0" i="0" u="none" strike="noStrike" cap="none" normalizeH="0" baseline="0" noProof="1">
                <a:ln>
                  <a:noFill/>
                </a:ln>
                <a:solidFill>
                  <a:srgbClr val="FBDE2D"/>
                </a:solidFill>
                <a:effectLst/>
                <a:latin typeface="Arial Unicode MS"/>
              </a:rPr>
              <a:t>DocumentRoot </a:t>
            </a:r>
            <a:r>
              <a:rPr kumimoji="0" lang="fr-FR" altLang="fr-FR" sz="1400" b="0" i="0" u="none" strike="noStrike" cap="none" normalizeH="0" baseline="0" noProof="1">
                <a:ln>
                  <a:noFill/>
                </a:ln>
                <a:solidFill>
                  <a:srgbClr val="F8F8F8"/>
                </a:solidFill>
                <a:effectLst/>
                <a:latin typeface="Arial Unicode MS"/>
              </a:rPr>
              <a:t>"</a:t>
            </a:r>
            <a:r>
              <a:rPr kumimoji="0" lang="fr-FR" altLang="fr-FR" sz="1400" b="0" i="0" u="none" strike="noStrike" cap="none" normalizeH="0" baseline="0" noProof="1">
                <a:ln>
                  <a:noFill/>
                </a:ln>
                <a:solidFill>
                  <a:srgbClr val="61CE3C"/>
                </a:solidFill>
                <a:effectLst/>
                <a:latin typeface="Arial Unicode MS"/>
              </a:rPr>
              <a:t>/www/var/example-app/</a:t>
            </a:r>
            <a:r>
              <a:rPr kumimoji="0" lang="fr-FR" altLang="fr-FR" sz="1400" b="0" i="0" u="none" strike="noStrike" cap="none" normalizeH="0" baseline="0" noProof="1">
                <a:ln>
                  <a:noFill/>
                </a:ln>
                <a:solidFill>
                  <a:srgbClr val="F8F8F8"/>
                </a:solidFill>
                <a:effectLst/>
                <a:latin typeface="Arial Unicode MS"/>
              </a:rPr>
              <a:t>"</a:t>
            </a:r>
            <a:br>
              <a:rPr kumimoji="0" lang="fr-FR" altLang="fr-FR" sz="1400" b="0" i="0" u="none" strike="noStrike" cap="none" normalizeH="0" baseline="0" noProof="1">
                <a:ln>
                  <a:noFill/>
                </a:ln>
                <a:solidFill>
                  <a:srgbClr val="F8F8F8"/>
                </a:solidFill>
                <a:effectLst/>
                <a:latin typeface="Arial Unicode MS"/>
              </a:rPr>
            </a:br>
            <a:r>
              <a:rPr kumimoji="0" lang="fr-FR" altLang="fr-FR" sz="1400" b="0" i="0" u="none" strike="noStrike" cap="none" normalizeH="0" baseline="0" noProof="1">
                <a:ln>
                  <a:noFill/>
                </a:ln>
                <a:solidFill>
                  <a:srgbClr val="F8F8F8"/>
                </a:solidFill>
                <a:effectLst/>
                <a:latin typeface="Arial Unicode MS"/>
              </a:rPr>
              <a:t>    ...</a:t>
            </a:r>
            <a:br>
              <a:rPr kumimoji="0" lang="fr-FR" altLang="fr-FR" sz="1400" b="0" i="0" u="none" strike="noStrike" cap="none" normalizeH="0" baseline="0" noProof="1">
                <a:ln>
                  <a:noFill/>
                </a:ln>
                <a:solidFill>
                  <a:srgbClr val="F8F8F8"/>
                </a:solidFill>
                <a:effectLst/>
                <a:latin typeface="Arial Unicode MS"/>
              </a:rPr>
            </a:br>
            <a:r>
              <a:rPr kumimoji="0" lang="fr-FR" altLang="fr-FR" sz="1400" b="0" i="0" u="none" strike="noStrike" cap="none" normalizeH="0" baseline="0" noProof="1">
                <a:ln>
                  <a:noFill/>
                </a:ln>
                <a:solidFill>
                  <a:srgbClr val="F8F8F8"/>
                </a:solidFill>
                <a:effectLst/>
                <a:latin typeface="Arial Unicode MS"/>
              </a:rPr>
              <a:t>&lt;/</a:t>
            </a:r>
            <a:r>
              <a:rPr kumimoji="0" lang="fr-FR" altLang="fr-FR" sz="1400" b="0" i="0" u="none" strike="noStrike" cap="none" normalizeH="0" baseline="0" noProof="1">
                <a:ln>
                  <a:noFill/>
                </a:ln>
                <a:solidFill>
                  <a:srgbClr val="FBDE2D"/>
                </a:solidFill>
                <a:effectLst/>
                <a:latin typeface="Arial Unicode MS"/>
              </a:rPr>
              <a:t>VirtualHost</a:t>
            </a:r>
            <a:r>
              <a:rPr kumimoji="0" lang="fr-FR" altLang="fr-FR" sz="1400" b="0" i="0" u="none" strike="noStrike" cap="none" normalizeH="0" baseline="0" noProof="1">
                <a:ln>
                  <a:noFill/>
                </a:ln>
                <a:solidFill>
                  <a:srgbClr val="F8F8F8"/>
                </a:solidFill>
                <a:effectLst/>
                <a:latin typeface="Arial Unicode MS"/>
              </a:rPr>
              <a:t>&gt;</a:t>
            </a:r>
            <a:endParaRPr kumimoji="0" lang="fr-FR" altLang="fr-FR" sz="3200" b="0" i="0" u="none" strike="noStrike" cap="none" normalizeH="0" baseline="0" noProof="1">
              <a:ln>
                <a:noFill/>
              </a:ln>
              <a:solidFill>
                <a:schemeClr val="tx1"/>
              </a:solidFill>
              <a:effectLst/>
              <a:latin typeface="Arial" panose="020B0604020202020204" pitchFamily="34" charset="0"/>
            </a:endParaRPr>
          </a:p>
        </p:txBody>
      </p:sp>
      <p:sp>
        <p:nvSpPr>
          <p:cNvPr id="14" name="Rectangle : coins arrondis 13">
            <a:extLst>
              <a:ext uri="{FF2B5EF4-FFF2-40B4-BE49-F238E27FC236}">
                <a16:creationId xmlns:a16="http://schemas.microsoft.com/office/drawing/2014/main" id="{13282561-7F20-A977-648B-649B5DAFEC31}"/>
              </a:ext>
            </a:extLst>
          </p:cNvPr>
          <p:cNvSpPr/>
          <p:nvPr/>
        </p:nvSpPr>
        <p:spPr>
          <a:xfrm>
            <a:off x="5800906" y="5115741"/>
            <a:ext cx="4668336" cy="1606377"/>
          </a:xfrm>
          <a:prstGeom prst="roundRect">
            <a:avLst>
              <a:gd name="adj" fmla="val 2018"/>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noProof="1">
                <a:ln>
                  <a:noFill/>
                </a:ln>
                <a:solidFill>
                  <a:srgbClr val="F8F8F8"/>
                </a:solidFill>
                <a:effectLst/>
                <a:latin typeface="Arial Unicode MS"/>
              </a:rPr>
              <a:t>&lt;</a:t>
            </a:r>
            <a:r>
              <a:rPr kumimoji="0" lang="fr-FR" altLang="fr-FR" sz="1400" b="0" i="0" u="none" strike="noStrike" cap="none" normalizeH="0" baseline="0" noProof="1">
                <a:ln>
                  <a:noFill/>
                </a:ln>
                <a:solidFill>
                  <a:srgbClr val="FBDE2D"/>
                </a:solidFill>
                <a:effectLst/>
                <a:latin typeface="Arial Unicode MS"/>
              </a:rPr>
              <a:t>VirtualHost </a:t>
            </a:r>
            <a:r>
              <a:rPr kumimoji="0" lang="fr-FR" altLang="fr-FR" sz="1400" b="0" i="0" u="none" strike="noStrike" cap="none" normalizeH="0" baseline="0" noProof="1">
                <a:ln>
                  <a:noFill/>
                </a:ln>
                <a:solidFill>
                  <a:srgbClr val="61CE3C"/>
                </a:solidFill>
                <a:effectLst/>
                <a:latin typeface="Arial Unicode MS"/>
              </a:rPr>
              <a:t>172.20.30.40:80</a:t>
            </a:r>
            <a:r>
              <a:rPr kumimoji="0" lang="fr-FR" altLang="fr-FR" sz="1400" b="0" i="0" u="none" strike="noStrike" cap="none" normalizeH="0" baseline="0" noProof="1">
                <a:ln>
                  <a:noFill/>
                </a:ln>
                <a:solidFill>
                  <a:srgbClr val="F8F8F8"/>
                </a:solidFill>
                <a:effectLst/>
                <a:latin typeface="Arial Unicode MS"/>
              </a:rPr>
              <a:t>&gt;</a:t>
            </a:r>
            <a:br>
              <a:rPr kumimoji="0" lang="fr-FR" altLang="fr-FR" sz="1400" b="0" i="0" u="none" strike="noStrike" cap="none" normalizeH="0" baseline="0" noProof="1">
                <a:ln>
                  <a:noFill/>
                </a:ln>
                <a:solidFill>
                  <a:srgbClr val="F8F8F8"/>
                </a:solidFill>
                <a:effectLst/>
                <a:latin typeface="Arial Unicode MS"/>
              </a:rPr>
            </a:br>
            <a:r>
              <a:rPr kumimoji="0" lang="fr-FR" altLang="fr-FR" sz="1400" b="0" i="0" u="none" strike="noStrike" cap="none" normalizeH="0" baseline="0" noProof="1">
                <a:ln>
                  <a:noFill/>
                </a:ln>
                <a:solidFill>
                  <a:srgbClr val="F8F8F8"/>
                </a:solidFill>
                <a:effectLst/>
                <a:latin typeface="Arial Unicode MS"/>
              </a:rPr>
              <a:t>    </a:t>
            </a:r>
            <a:r>
              <a:rPr kumimoji="0" lang="fr-FR" altLang="fr-FR" sz="1400" b="0" i="0" u="none" strike="noStrike" cap="none" normalizeH="0" baseline="0" noProof="1">
                <a:ln>
                  <a:noFill/>
                </a:ln>
                <a:solidFill>
                  <a:srgbClr val="FBDE2D"/>
                </a:solidFill>
                <a:effectLst/>
                <a:latin typeface="Arial Unicode MS"/>
              </a:rPr>
              <a:t>ServerName </a:t>
            </a:r>
            <a:r>
              <a:rPr kumimoji="0" lang="fr-FR" altLang="fr-FR" sz="1400" b="0" i="0" u="none" strike="noStrike" cap="none" normalizeH="0" baseline="0" noProof="1">
                <a:ln>
                  <a:noFill/>
                </a:ln>
                <a:solidFill>
                  <a:srgbClr val="61CE3C"/>
                </a:solidFill>
                <a:effectLst/>
                <a:latin typeface="Arial Unicode MS"/>
              </a:rPr>
              <a:t>www.example.com</a:t>
            </a:r>
            <a:br>
              <a:rPr kumimoji="0" lang="fr-FR" altLang="fr-FR" sz="1400" b="0" i="0" u="none" strike="noStrike" cap="none" normalizeH="0" baseline="0" noProof="1">
                <a:ln>
                  <a:noFill/>
                </a:ln>
                <a:solidFill>
                  <a:srgbClr val="61CE3C"/>
                </a:solidFill>
                <a:effectLst/>
                <a:latin typeface="Arial Unicode MS"/>
              </a:rPr>
            </a:br>
            <a:r>
              <a:rPr kumimoji="0" lang="fr-FR" altLang="fr-FR" sz="1400" b="0" i="0" u="none" strike="noStrike" cap="none" normalizeH="0" baseline="0" noProof="1">
                <a:ln>
                  <a:noFill/>
                </a:ln>
                <a:solidFill>
                  <a:srgbClr val="61CE3C"/>
                </a:solidFill>
                <a:effectLst/>
                <a:latin typeface="Arial Unicode MS"/>
              </a:rPr>
              <a:t>    </a:t>
            </a:r>
            <a:r>
              <a:rPr kumimoji="0" lang="fr-FR" altLang="fr-FR" sz="1400" b="0" i="0" u="none" strike="noStrike" cap="none" normalizeH="0" baseline="0" noProof="1">
                <a:ln>
                  <a:noFill/>
                </a:ln>
                <a:solidFill>
                  <a:srgbClr val="FBDE2D"/>
                </a:solidFill>
                <a:effectLst/>
                <a:latin typeface="Arial Unicode MS"/>
              </a:rPr>
              <a:t>DocumentRoot </a:t>
            </a:r>
            <a:r>
              <a:rPr kumimoji="0" lang="fr-FR" altLang="fr-FR" sz="1400" b="0" i="0" u="none" strike="noStrike" cap="none" normalizeH="0" baseline="0" noProof="1">
                <a:ln>
                  <a:noFill/>
                </a:ln>
                <a:solidFill>
                  <a:srgbClr val="F8F8F8"/>
                </a:solidFill>
                <a:effectLst/>
                <a:latin typeface="Arial Unicode MS"/>
              </a:rPr>
              <a:t>"</a:t>
            </a:r>
            <a:r>
              <a:rPr kumimoji="0" lang="fr-FR" altLang="fr-FR" sz="1400" b="0" i="0" u="none" strike="noStrike" cap="none" normalizeH="0" baseline="0" noProof="1">
                <a:ln>
                  <a:noFill/>
                </a:ln>
                <a:solidFill>
                  <a:srgbClr val="61CE3C"/>
                </a:solidFill>
                <a:effectLst/>
                <a:latin typeface="Arial Unicode MS"/>
              </a:rPr>
              <a:t>/www/var/example-nodejs-app/public</a:t>
            </a:r>
            <a:r>
              <a:rPr kumimoji="0" lang="fr-FR" altLang="fr-FR" sz="1400" b="0" i="0" u="none" strike="noStrike" cap="none" normalizeH="0" baseline="0" noProof="1">
                <a:ln>
                  <a:noFill/>
                </a:ln>
                <a:solidFill>
                  <a:srgbClr val="F8F8F8"/>
                </a:solidFill>
                <a:effectLst/>
                <a:latin typeface="Arial Unicode MS"/>
              </a:rPr>
              <a:t>"</a:t>
            </a:r>
            <a:br>
              <a:rPr kumimoji="0" lang="fr-FR" altLang="fr-FR" sz="1400" b="0" i="0" u="none" strike="noStrike" cap="none" normalizeH="0" baseline="0" noProof="1">
                <a:ln>
                  <a:noFill/>
                </a:ln>
                <a:solidFill>
                  <a:srgbClr val="F8F8F8"/>
                </a:solidFill>
                <a:effectLst/>
                <a:latin typeface="Arial Unicode MS"/>
              </a:rPr>
            </a:br>
            <a:r>
              <a:rPr kumimoji="0" lang="fr-FR" altLang="fr-FR" sz="1400" b="0" i="0" u="none" strike="noStrike" cap="none" normalizeH="0" baseline="0" noProof="1">
                <a:ln>
                  <a:noFill/>
                </a:ln>
                <a:solidFill>
                  <a:srgbClr val="F8F8F8"/>
                </a:solidFill>
                <a:effectLst/>
                <a:latin typeface="Arial Unicode MS"/>
              </a:rPr>
              <a:t>    </a:t>
            </a:r>
            <a:r>
              <a:rPr kumimoji="0" lang="fr-FR" altLang="fr-FR" sz="1400" b="0" i="0" u="none" strike="noStrike" cap="none" normalizeH="0" baseline="0" noProof="1">
                <a:ln>
                  <a:noFill/>
                </a:ln>
                <a:solidFill>
                  <a:srgbClr val="FBDE2D"/>
                </a:solidFill>
                <a:effectLst/>
                <a:latin typeface="Arial Unicode MS"/>
              </a:rPr>
              <a:t>ProxyRequests </a:t>
            </a:r>
            <a:r>
              <a:rPr kumimoji="0" lang="fr-FR" altLang="fr-FR" sz="1400" b="0" i="0" u="none" strike="noStrike" cap="none" normalizeH="0" baseline="0" noProof="1">
                <a:ln>
                  <a:noFill/>
                </a:ln>
                <a:solidFill>
                  <a:srgbClr val="61CE3C"/>
                </a:solidFill>
                <a:effectLst/>
                <a:latin typeface="Arial Unicode MS"/>
              </a:rPr>
              <a:t>On</a:t>
            </a:r>
            <a:br>
              <a:rPr kumimoji="0" lang="fr-FR" altLang="fr-FR" sz="1400" b="0" i="0" u="none" strike="noStrike" cap="none" normalizeH="0" baseline="0" noProof="1">
                <a:ln>
                  <a:noFill/>
                </a:ln>
                <a:solidFill>
                  <a:srgbClr val="61CE3C"/>
                </a:solidFill>
                <a:effectLst/>
                <a:latin typeface="Arial Unicode MS"/>
              </a:rPr>
            </a:br>
            <a:r>
              <a:rPr kumimoji="0" lang="fr-FR" altLang="fr-FR" sz="1400" b="0" i="0" u="none" strike="noStrike" cap="none" normalizeH="0" baseline="0" noProof="1">
                <a:ln>
                  <a:noFill/>
                </a:ln>
                <a:solidFill>
                  <a:srgbClr val="61CE3C"/>
                </a:solidFill>
                <a:effectLst/>
                <a:latin typeface="Arial Unicode MS"/>
              </a:rPr>
              <a:t>    </a:t>
            </a:r>
            <a:r>
              <a:rPr kumimoji="0" lang="fr-FR" altLang="fr-FR" sz="1400" b="0" i="0" u="none" strike="noStrike" cap="none" normalizeH="0" baseline="0" noProof="1">
                <a:ln>
                  <a:noFill/>
                </a:ln>
                <a:solidFill>
                  <a:srgbClr val="FBDE2D"/>
                </a:solidFill>
                <a:effectLst/>
                <a:latin typeface="Arial Unicode MS"/>
              </a:rPr>
              <a:t>ProxyPass </a:t>
            </a:r>
            <a:r>
              <a:rPr kumimoji="0" lang="fr-FR" altLang="fr-FR" sz="1400" b="0" i="0" u="none" strike="noStrike" cap="none" normalizeH="0" baseline="0" noProof="1">
                <a:ln>
                  <a:noFill/>
                </a:ln>
                <a:solidFill>
                  <a:srgbClr val="61CE3C"/>
                </a:solidFill>
                <a:effectLst/>
                <a:latin typeface="Arial Unicode MS"/>
              </a:rPr>
              <a:t>/ http://localhost:8800</a:t>
            </a:r>
            <a:br>
              <a:rPr kumimoji="0" lang="fr-FR" altLang="fr-FR" sz="1400" b="0" i="0" u="none" strike="noStrike" cap="none" normalizeH="0" baseline="0" noProof="1">
                <a:ln>
                  <a:noFill/>
                </a:ln>
                <a:solidFill>
                  <a:srgbClr val="61CE3C"/>
                </a:solidFill>
                <a:effectLst/>
                <a:latin typeface="Arial Unicode MS"/>
              </a:rPr>
            </a:br>
            <a:r>
              <a:rPr kumimoji="0" lang="fr-FR" altLang="fr-FR" sz="1400" b="0" i="0" u="none" strike="noStrike" cap="none" normalizeH="0" baseline="0" noProof="1">
                <a:ln>
                  <a:noFill/>
                </a:ln>
                <a:solidFill>
                  <a:srgbClr val="61CE3C"/>
                </a:solidFill>
                <a:effectLst/>
                <a:latin typeface="Arial Unicode MS"/>
              </a:rPr>
              <a:t>    </a:t>
            </a:r>
            <a:r>
              <a:rPr kumimoji="0" lang="fr-FR" altLang="fr-FR" sz="1400" b="0" i="0" u="none" strike="noStrike" cap="none" normalizeH="0" baseline="0" noProof="1">
                <a:ln>
                  <a:noFill/>
                </a:ln>
                <a:solidFill>
                  <a:srgbClr val="F8F8F8"/>
                </a:solidFill>
                <a:effectLst/>
                <a:latin typeface="Arial Unicode MS"/>
              </a:rPr>
              <a:t>...</a:t>
            </a:r>
            <a:br>
              <a:rPr kumimoji="0" lang="fr-FR" altLang="fr-FR" sz="1400" b="0" i="0" u="none" strike="noStrike" cap="none" normalizeH="0" baseline="0" noProof="1">
                <a:ln>
                  <a:noFill/>
                </a:ln>
                <a:solidFill>
                  <a:srgbClr val="F8F8F8"/>
                </a:solidFill>
                <a:effectLst/>
                <a:latin typeface="Arial Unicode MS"/>
              </a:rPr>
            </a:br>
            <a:r>
              <a:rPr kumimoji="0" lang="fr-FR" altLang="fr-FR" sz="1400" b="0" i="0" u="none" strike="noStrike" cap="none" normalizeH="0" baseline="0" noProof="1">
                <a:ln>
                  <a:noFill/>
                </a:ln>
                <a:solidFill>
                  <a:srgbClr val="F8F8F8"/>
                </a:solidFill>
                <a:effectLst/>
                <a:latin typeface="Arial Unicode MS"/>
              </a:rPr>
              <a:t>&lt;/</a:t>
            </a:r>
            <a:r>
              <a:rPr kumimoji="0" lang="fr-FR" altLang="fr-FR" sz="1400" b="0" i="0" u="none" strike="noStrike" cap="none" normalizeH="0" baseline="0" noProof="1">
                <a:ln>
                  <a:noFill/>
                </a:ln>
                <a:solidFill>
                  <a:srgbClr val="FBDE2D"/>
                </a:solidFill>
                <a:effectLst/>
                <a:latin typeface="Arial Unicode MS"/>
              </a:rPr>
              <a:t>VirtualHost</a:t>
            </a:r>
            <a:r>
              <a:rPr kumimoji="0" lang="fr-FR" altLang="fr-FR" sz="1400" b="0" i="0" u="none" strike="noStrike" cap="none" normalizeH="0" baseline="0" noProof="1">
                <a:ln>
                  <a:noFill/>
                </a:ln>
                <a:solidFill>
                  <a:srgbClr val="F8F8F8"/>
                </a:solidFill>
                <a:effectLst/>
                <a:latin typeface="Arial Unicode MS"/>
              </a:rPr>
              <a:t>&gt;</a:t>
            </a:r>
            <a:endParaRPr kumimoji="0" lang="fr-FR" altLang="fr-FR" sz="3200" b="0" i="0" u="none" strike="noStrike" cap="none" normalizeH="0" baseline="0" noProof="1">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8429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D7D7F0C-622D-4D84-A68D-C1AF54B63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268787" y="657014"/>
            <a:ext cx="4675085" cy="778214"/>
          </a:xfrm>
          <a:custGeom>
            <a:avLst/>
            <a:gdLst>
              <a:gd name="connsiteX0" fmla="*/ 0 w 4896544"/>
              <a:gd name="connsiteY0" fmla="*/ 0 h 576064"/>
              <a:gd name="connsiteX1" fmla="*/ 593026 w 4896544"/>
              <a:gd name="connsiteY1" fmla="*/ 0 h 576064"/>
              <a:gd name="connsiteX2" fmla="*/ 1186052 w 4896544"/>
              <a:gd name="connsiteY2" fmla="*/ 0 h 576064"/>
              <a:gd name="connsiteX3" fmla="*/ 1583216 w 4896544"/>
              <a:gd name="connsiteY3" fmla="*/ 0 h 576064"/>
              <a:gd name="connsiteX4" fmla="*/ 2029345 w 4896544"/>
              <a:gd name="connsiteY4" fmla="*/ 0 h 576064"/>
              <a:gd name="connsiteX5" fmla="*/ 2573406 w 4896544"/>
              <a:gd name="connsiteY5" fmla="*/ 0 h 576064"/>
              <a:gd name="connsiteX6" fmla="*/ 3166432 w 4896544"/>
              <a:gd name="connsiteY6" fmla="*/ 0 h 576064"/>
              <a:gd name="connsiteX7" fmla="*/ 3808423 w 4896544"/>
              <a:gd name="connsiteY7" fmla="*/ 0 h 576064"/>
              <a:gd name="connsiteX8" fmla="*/ 4352484 w 4896544"/>
              <a:gd name="connsiteY8" fmla="*/ 0 h 576064"/>
              <a:gd name="connsiteX9" fmla="*/ 4896544 w 4896544"/>
              <a:gd name="connsiteY9" fmla="*/ 0 h 576064"/>
              <a:gd name="connsiteX10" fmla="*/ 4896544 w 4896544"/>
              <a:gd name="connsiteY10" fmla="*/ 576064 h 576064"/>
              <a:gd name="connsiteX11" fmla="*/ 4450414 w 4896544"/>
              <a:gd name="connsiteY11" fmla="*/ 576064 h 576064"/>
              <a:gd name="connsiteX12" fmla="*/ 4004285 w 4896544"/>
              <a:gd name="connsiteY12" fmla="*/ 576064 h 576064"/>
              <a:gd name="connsiteX13" fmla="*/ 3362294 w 4896544"/>
              <a:gd name="connsiteY13" fmla="*/ 576064 h 576064"/>
              <a:gd name="connsiteX14" fmla="*/ 2965129 w 4896544"/>
              <a:gd name="connsiteY14" fmla="*/ 576064 h 576064"/>
              <a:gd name="connsiteX15" fmla="*/ 2470034 w 4896544"/>
              <a:gd name="connsiteY15" fmla="*/ 576064 h 576064"/>
              <a:gd name="connsiteX16" fmla="*/ 2072870 w 4896544"/>
              <a:gd name="connsiteY16" fmla="*/ 576064 h 576064"/>
              <a:gd name="connsiteX17" fmla="*/ 1577775 w 4896544"/>
              <a:gd name="connsiteY17" fmla="*/ 576064 h 576064"/>
              <a:gd name="connsiteX18" fmla="*/ 984749 w 4896544"/>
              <a:gd name="connsiteY18" fmla="*/ 576064 h 576064"/>
              <a:gd name="connsiteX19" fmla="*/ 0 w 4896544"/>
              <a:gd name="connsiteY19" fmla="*/ 576064 h 576064"/>
              <a:gd name="connsiteX20" fmla="*/ 0 w 4896544"/>
              <a:gd name="connsiteY20"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96544" h="576064" fill="none" extrusionOk="0">
                <a:moveTo>
                  <a:pt x="0" y="0"/>
                </a:moveTo>
                <a:cubicBezTo>
                  <a:pt x="281307" y="-44697"/>
                  <a:pt x="327848" y="14910"/>
                  <a:pt x="593026" y="0"/>
                </a:cubicBezTo>
                <a:cubicBezTo>
                  <a:pt x="858204" y="-14910"/>
                  <a:pt x="956466" y="15521"/>
                  <a:pt x="1186052" y="0"/>
                </a:cubicBezTo>
                <a:cubicBezTo>
                  <a:pt x="1415638" y="-15521"/>
                  <a:pt x="1448200" y="44325"/>
                  <a:pt x="1583216" y="0"/>
                </a:cubicBezTo>
                <a:cubicBezTo>
                  <a:pt x="1718232" y="-44325"/>
                  <a:pt x="1862609" y="40190"/>
                  <a:pt x="2029345" y="0"/>
                </a:cubicBezTo>
                <a:cubicBezTo>
                  <a:pt x="2196081" y="-40190"/>
                  <a:pt x="2386311" y="53355"/>
                  <a:pt x="2573406" y="0"/>
                </a:cubicBezTo>
                <a:cubicBezTo>
                  <a:pt x="2760501" y="-53355"/>
                  <a:pt x="2904702" y="43833"/>
                  <a:pt x="3166432" y="0"/>
                </a:cubicBezTo>
                <a:cubicBezTo>
                  <a:pt x="3428162" y="-43833"/>
                  <a:pt x="3617316" y="13967"/>
                  <a:pt x="3808423" y="0"/>
                </a:cubicBezTo>
                <a:cubicBezTo>
                  <a:pt x="3999530" y="-13967"/>
                  <a:pt x="4140527" y="6488"/>
                  <a:pt x="4352484" y="0"/>
                </a:cubicBezTo>
                <a:cubicBezTo>
                  <a:pt x="4564441" y="-6488"/>
                  <a:pt x="4667657" y="43639"/>
                  <a:pt x="4896544" y="0"/>
                </a:cubicBezTo>
                <a:cubicBezTo>
                  <a:pt x="4908580" y="280578"/>
                  <a:pt x="4879900" y="405525"/>
                  <a:pt x="4896544" y="576064"/>
                </a:cubicBezTo>
                <a:cubicBezTo>
                  <a:pt x="4729467" y="624582"/>
                  <a:pt x="4631867" y="547159"/>
                  <a:pt x="4450414" y="576064"/>
                </a:cubicBezTo>
                <a:cubicBezTo>
                  <a:pt x="4268961" y="604969"/>
                  <a:pt x="4110841" y="571432"/>
                  <a:pt x="4004285" y="576064"/>
                </a:cubicBezTo>
                <a:cubicBezTo>
                  <a:pt x="3897729" y="580696"/>
                  <a:pt x="3564057" y="525159"/>
                  <a:pt x="3362294" y="576064"/>
                </a:cubicBezTo>
                <a:cubicBezTo>
                  <a:pt x="3160531" y="626969"/>
                  <a:pt x="3088376" y="539383"/>
                  <a:pt x="2965129" y="576064"/>
                </a:cubicBezTo>
                <a:cubicBezTo>
                  <a:pt x="2841883" y="612745"/>
                  <a:pt x="2655427" y="575918"/>
                  <a:pt x="2470034" y="576064"/>
                </a:cubicBezTo>
                <a:cubicBezTo>
                  <a:pt x="2284642" y="576210"/>
                  <a:pt x="2152718" y="547112"/>
                  <a:pt x="2072870" y="576064"/>
                </a:cubicBezTo>
                <a:cubicBezTo>
                  <a:pt x="1993022" y="605016"/>
                  <a:pt x="1743947" y="562223"/>
                  <a:pt x="1577775" y="576064"/>
                </a:cubicBezTo>
                <a:cubicBezTo>
                  <a:pt x="1411603" y="589905"/>
                  <a:pt x="1255242" y="563461"/>
                  <a:pt x="984749" y="576064"/>
                </a:cubicBezTo>
                <a:cubicBezTo>
                  <a:pt x="714256" y="588667"/>
                  <a:pt x="269720" y="573034"/>
                  <a:pt x="0" y="576064"/>
                </a:cubicBezTo>
                <a:cubicBezTo>
                  <a:pt x="-46031" y="301074"/>
                  <a:pt x="57526" y="121594"/>
                  <a:pt x="0" y="0"/>
                </a:cubicBezTo>
                <a:close/>
              </a:path>
              <a:path w="4896544" h="576064" stroke="0" extrusionOk="0">
                <a:moveTo>
                  <a:pt x="0" y="0"/>
                </a:moveTo>
                <a:cubicBezTo>
                  <a:pt x="279276" y="-40231"/>
                  <a:pt x="472842" y="60239"/>
                  <a:pt x="641991" y="0"/>
                </a:cubicBezTo>
                <a:cubicBezTo>
                  <a:pt x="811140" y="-60239"/>
                  <a:pt x="938768" y="44420"/>
                  <a:pt x="1039155" y="0"/>
                </a:cubicBezTo>
                <a:cubicBezTo>
                  <a:pt x="1139542" y="-44420"/>
                  <a:pt x="1450680" y="15784"/>
                  <a:pt x="1583216" y="0"/>
                </a:cubicBezTo>
                <a:cubicBezTo>
                  <a:pt x="1715752" y="-15784"/>
                  <a:pt x="1916677" y="16387"/>
                  <a:pt x="2029345" y="0"/>
                </a:cubicBezTo>
                <a:cubicBezTo>
                  <a:pt x="2142013" y="-16387"/>
                  <a:pt x="2391599" y="14866"/>
                  <a:pt x="2573406" y="0"/>
                </a:cubicBezTo>
                <a:cubicBezTo>
                  <a:pt x="2755213" y="-14866"/>
                  <a:pt x="2985012" y="59250"/>
                  <a:pt x="3215397" y="0"/>
                </a:cubicBezTo>
                <a:cubicBezTo>
                  <a:pt x="3445782" y="-59250"/>
                  <a:pt x="3578767" y="7825"/>
                  <a:pt x="3857389" y="0"/>
                </a:cubicBezTo>
                <a:cubicBezTo>
                  <a:pt x="4136011" y="-7825"/>
                  <a:pt x="4478389" y="106700"/>
                  <a:pt x="4896544" y="0"/>
                </a:cubicBezTo>
                <a:cubicBezTo>
                  <a:pt x="4909565" y="200261"/>
                  <a:pt x="4859981" y="300859"/>
                  <a:pt x="4896544" y="576064"/>
                </a:cubicBezTo>
                <a:cubicBezTo>
                  <a:pt x="4710178" y="614358"/>
                  <a:pt x="4564704" y="549619"/>
                  <a:pt x="4303518" y="576064"/>
                </a:cubicBezTo>
                <a:cubicBezTo>
                  <a:pt x="4042332" y="602509"/>
                  <a:pt x="3829632" y="533539"/>
                  <a:pt x="3710492" y="576064"/>
                </a:cubicBezTo>
                <a:cubicBezTo>
                  <a:pt x="3591352" y="618589"/>
                  <a:pt x="3337902" y="523232"/>
                  <a:pt x="3166432" y="576064"/>
                </a:cubicBezTo>
                <a:cubicBezTo>
                  <a:pt x="2994962" y="628896"/>
                  <a:pt x="2756531" y="551176"/>
                  <a:pt x="2622371" y="576064"/>
                </a:cubicBezTo>
                <a:cubicBezTo>
                  <a:pt x="2488211" y="600952"/>
                  <a:pt x="2308799" y="530839"/>
                  <a:pt x="2176242" y="576064"/>
                </a:cubicBezTo>
                <a:cubicBezTo>
                  <a:pt x="2043685" y="621289"/>
                  <a:pt x="1896619" y="570793"/>
                  <a:pt x="1779078" y="576064"/>
                </a:cubicBezTo>
                <a:cubicBezTo>
                  <a:pt x="1661537" y="581335"/>
                  <a:pt x="1471104" y="570307"/>
                  <a:pt x="1381914" y="576064"/>
                </a:cubicBezTo>
                <a:cubicBezTo>
                  <a:pt x="1292724" y="581821"/>
                  <a:pt x="941641" y="539486"/>
                  <a:pt x="788888" y="576064"/>
                </a:cubicBezTo>
                <a:cubicBezTo>
                  <a:pt x="636135" y="612642"/>
                  <a:pt x="370198" y="524342"/>
                  <a:pt x="0" y="576064"/>
                </a:cubicBezTo>
                <a:cubicBezTo>
                  <a:pt x="-34743" y="392786"/>
                  <a:pt x="19972" y="143539"/>
                  <a:pt x="0" y="0"/>
                </a:cubicBezTo>
                <a:close/>
              </a:path>
            </a:pathLst>
          </a:custGeom>
          <a:ln>
            <a:solidFill>
              <a:schemeClr val="bg1"/>
            </a:solidFill>
          </a:ln>
        </p:spPr>
        <p:txBody>
          <a:bodyPr vert="horz" lIns="91440" tIns="45720" rIns="91440" bIns="45720" rtlCol="0" anchor="t">
            <a:normAutofit/>
          </a:bodyPr>
          <a:lstStyle/>
          <a:p>
            <a:r>
              <a:rPr lang="en-US" dirty="0">
                <a:solidFill>
                  <a:schemeClr val="bg1"/>
                </a:solidFill>
              </a:rPr>
              <a:t> Local et les </a:t>
            </a:r>
            <a:r>
              <a:rPr lang="en-US" dirty="0" err="1">
                <a:solidFill>
                  <a:schemeClr val="bg1"/>
                </a:solidFill>
              </a:rPr>
              <a:t>vhosts</a:t>
            </a:r>
            <a:endParaRPr lang="en-US" dirty="0">
              <a:solidFill>
                <a:schemeClr val="bg1"/>
              </a:solidFill>
            </a:endParaRPr>
          </a:p>
        </p:txBody>
      </p:sp>
      <p:sp>
        <p:nvSpPr>
          <p:cNvPr id="5" name="ZoneTexte 4">
            <a:extLst>
              <a:ext uri="{FF2B5EF4-FFF2-40B4-BE49-F238E27FC236}">
                <a16:creationId xmlns:a16="http://schemas.microsoft.com/office/drawing/2014/main" id="{C4B91CC3-5FA3-4B32-A8ED-B9E63E2F70CA}"/>
              </a:ext>
            </a:extLst>
          </p:cNvPr>
          <p:cNvSpPr txBox="1"/>
          <p:nvPr/>
        </p:nvSpPr>
        <p:spPr>
          <a:xfrm>
            <a:off x="615069" y="1700808"/>
            <a:ext cx="4010296" cy="4752528"/>
          </a:xfrm>
          <a:prstGeom prst="rect">
            <a:avLst/>
          </a:prstGeom>
        </p:spPr>
        <p:txBody>
          <a:bodyPr vert="horz" lIns="91440" tIns="45720" rIns="91440" bIns="45720" rtlCol="0">
            <a:normAutofit fontScale="92500" lnSpcReduction="10000"/>
          </a:bodyPr>
          <a:lstStyle/>
          <a:p>
            <a:pPr marL="285750" indent="-285750" defTabSz="914400">
              <a:lnSpc>
                <a:spcPct val="94000"/>
              </a:lnSpc>
              <a:spcAft>
                <a:spcPts val="200"/>
              </a:spcAft>
              <a:buSzPct val="125000"/>
              <a:buFont typeface="Wingdings" panose="05000000000000000000" pitchFamily="2" charset="2"/>
              <a:buChar char="§"/>
            </a:pPr>
            <a:r>
              <a:rPr lang="fr-FR" sz="1500" dirty="0">
                <a:solidFill>
                  <a:schemeClr val="bg1"/>
                </a:solidFill>
              </a:rPr>
              <a:t>L’installation local: Laragon, </a:t>
            </a:r>
            <a:r>
              <a:rPr lang="fr-FR" sz="1500" dirty="0" err="1">
                <a:solidFill>
                  <a:schemeClr val="bg1"/>
                </a:solidFill>
              </a:rPr>
              <a:t>Wamp</a:t>
            </a:r>
            <a:r>
              <a:rPr lang="fr-FR" sz="1500" dirty="0">
                <a:solidFill>
                  <a:schemeClr val="bg1"/>
                </a:solidFill>
              </a:rPr>
              <a:t>, </a:t>
            </a:r>
            <a:r>
              <a:rPr lang="fr-FR" sz="1500" dirty="0" err="1">
                <a:solidFill>
                  <a:schemeClr val="bg1"/>
                </a:solidFill>
              </a:rPr>
              <a:t>Mamp</a:t>
            </a:r>
            <a:r>
              <a:rPr lang="fr-FR" sz="1500" dirty="0">
                <a:solidFill>
                  <a:schemeClr val="bg1"/>
                </a:solidFill>
              </a:rPr>
              <a:t> et </a:t>
            </a:r>
            <a:r>
              <a:rPr lang="fr-FR" sz="1500" dirty="0" err="1">
                <a:solidFill>
                  <a:schemeClr val="bg1"/>
                </a:solidFill>
              </a:rPr>
              <a:t>Lamp</a:t>
            </a:r>
            <a:r>
              <a:rPr lang="fr-FR" sz="1500" dirty="0">
                <a:solidFill>
                  <a:schemeClr val="bg1"/>
                </a:solidFill>
              </a:rPr>
              <a:t> sont logiciels de faux serveurs locaux pour des testes et du développement. </a:t>
            </a:r>
          </a:p>
          <a:p>
            <a:pPr marL="742950" lvl="1" indent="-285750" defTabSz="914400">
              <a:lnSpc>
                <a:spcPct val="94000"/>
              </a:lnSpc>
              <a:spcAft>
                <a:spcPts val="200"/>
              </a:spcAft>
              <a:buSzPct val="75000"/>
              <a:buFont typeface="Wingdings" panose="05000000000000000000" pitchFamily="2" charset="2"/>
              <a:buChar char="Ø"/>
            </a:pPr>
            <a:r>
              <a:rPr lang="fr-FR" sz="1500" dirty="0">
                <a:solidFill>
                  <a:schemeClr val="bg1"/>
                </a:solidFill>
              </a:rPr>
              <a:t>Ils fournissent quelques configurations par GUI pour un confort supplémentaire. </a:t>
            </a:r>
          </a:p>
          <a:p>
            <a:pPr marL="742950" lvl="1" indent="-285750" defTabSz="914400">
              <a:lnSpc>
                <a:spcPct val="94000"/>
              </a:lnSpc>
              <a:spcAft>
                <a:spcPts val="200"/>
              </a:spcAft>
              <a:buSzPct val="75000"/>
              <a:buFont typeface="Wingdings" panose="05000000000000000000" pitchFamily="2" charset="2"/>
              <a:buChar char="Ø"/>
            </a:pPr>
            <a:r>
              <a:rPr lang="fr-FR" sz="1500" dirty="0">
                <a:solidFill>
                  <a:schemeClr val="bg1"/>
                </a:solidFill>
              </a:rPr>
              <a:t>Leur comportement varie selon les versions et en aucun cas ils ne doivent servir d’exemple pour un environnement de production.</a:t>
            </a:r>
          </a:p>
          <a:p>
            <a:pPr marL="742950" lvl="1" indent="-285750" defTabSz="914400">
              <a:lnSpc>
                <a:spcPct val="94000"/>
              </a:lnSpc>
              <a:spcAft>
                <a:spcPts val="200"/>
              </a:spcAft>
              <a:buSzPct val="75000"/>
              <a:buFont typeface="Wingdings" panose="05000000000000000000" pitchFamily="2" charset="2"/>
              <a:buChar char="Ø"/>
            </a:pPr>
            <a:endParaRPr lang="fr-FR" sz="1500" dirty="0">
              <a:solidFill>
                <a:schemeClr val="bg1"/>
              </a:solidFill>
            </a:endParaRPr>
          </a:p>
          <a:p>
            <a:pPr marL="285750" indent="-285750" defTabSz="914400">
              <a:lnSpc>
                <a:spcPct val="94000"/>
              </a:lnSpc>
              <a:spcAft>
                <a:spcPts val="200"/>
              </a:spcAft>
              <a:buSzPct val="125000"/>
              <a:buFont typeface="Wingdings" panose="05000000000000000000" pitchFamily="2" charset="2"/>
              <a:buChar char="§"/>
            </a:pPr>
            <a:r>
              <a:rPr lang="fr-FR" sz="1500" dirty="0">
                <a:solidFill>
                  <a:schemeClr val="bg1"/>
                </a:solidFill>
              </a:rPr>
              <a:t>Les machines virtuelles (« invité ») sont l’émulation d’une machine physique sur une autre machine, dîtes « hôte ». Les ressources hardware sont partagé directement ou indirectement entre le système hôte et invité. L’intérêt d’une machine virtuelle est de pouvoir avoir n’importe quel OS sur une machine hôte. Exemple: Windows peut émuler un Linux (si sont hardware le permet).</a:t>
            </a:r>
          </a:p>
          <a:p>
            <a:pPr marL="285750" indent="-285750" defTabSz="914400">
              <a:lnSpc>
                <a:spcPct val="94000"/>
              </a:lnSpc>
              <a:spcAft>
                <a:spcPts val="200"/>
              </a:spcAft>
              <a:buSzPct val="125000"/>
              <a:buFont typeface="Wingdings" panose="05000000000000000000" pitchFamily="2" charset="2"/>
              <a:buChar char="§"/>
            </a:pPr>
            <a:endParaRPr lang="fr-FR" sz="1500" dirty="0">
              <a:solidFill>
                <a:schemeClr val="bg1"/>
              </a:solidFill>
            </a:endParaRPr>
          </a:p>
          <a:p>
            <a:pPr marL="285750" indent="-285750" defTabSz="914400">
              <a:lnSpc>
                <a:spcPct val="94000"/>
              </a:lnSpc>
              <a:spcAft>
                <a:spcPts val="200"/>
              </a:spcAft>
              <a:buSzPct val="125000"/>
              <a:buFont typeface="Wingdings" panose="05000000000000000000" pitchFamily="2" charset="2"/>
              <a:buChar char="§"/>
            </a:pPr>
            <a:r>
              <a:rPr lang="fr-FR" sz="1500" dirty="0">
                <a:solidFill>
                  <a:schemeClr val="bg1"/>
                </a:solidFill>
              </a:rPr>
              <a:t>Les environnement de containeurs (Docker) ressemblent aux machines virtuelles mais reste plus simple, léger et « proche » de la machine hôte.</a:t>
            </a:r>
          </a:p>
        </p:txBody>
      </p:sp>
      <p:sp>
        <p:nvSpPr>
          <p:cNvPr id="12" name="Rectangle 11">
            <a:extLst>
              <a:ext uri="{FF2B5EF4-FFF2-40B4-BE49-F238E27FC236}">
                <a16:creationId xmlns:a16="http://schemas.microsoft.com/office/drawing/2014/main" id="{02A2E7B6-CE50-4B96-A981-2A0250732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Image 6" descr="Une image contenant logo&#10;&#10;Description générée automatiquement">
            <a:extLst>
              <a:ext uri="{FF2B5EF4-FFF2-40B4-BE49-F238E27FC236}">
                <a16:creationId xmlns:a16="http://schemas.microsoft.com/office/drawing/2014/main" id="{19819602-1F91-71AF-E864-2F9487F4D6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1029" y="332656"/>
            <a:ext cx="2962300" cy="1036805"/>
          </a:xfrm>
          <a:prstGeom prst="rect">
            <a:avLst/>
          </a:prstGeom>
        </p:spPr>
      </p:pic>
      <p:pic>
        <p:nvPicPr>
          <p:cNvPr id="1026" name="Picture 2">
            <a:extLst>
              <a:ext uri="{FF2B5EF4-FFF2-40B4-BE49-F238E27FC236}">
                <a16:creationId xmlns:a16="http://schemas.microsoft.com/office/drawing/2014/main" id="{F144DD7A-6637-EFED-73BA-862A3EFC70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2745" y="1628800"/>
            <a:ext cx="1344141" cy="11500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veloping in Windows – Stuff I'm Up To">
            <a:extLst>
              <a:ext uri="{FF2B5EF4-FFF2-40B4-BE49-F238E27FC236}">
                <a16:creationId xmlns:a16="http://schemas.microsoft.com/office/drawing/2014/main" id="{C71B3502-9EA0-2F96-F69A-F514CF70DE8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76320" y="1714253"/>
            <a:ext cx="2454796" cy="97916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descr="Une image contenant texte&#10;&#10;Description générée automatiquement">
            <a:extLst>
              <a:ext uri="{FF2B5EF4-FFF2-40B4-BE49-F238E27FC236}">
                <a16:creationId xmlns:a16="http://schemas.microsoft.com/office/drawing/2014/main" id="{49EF7248-1EF5-0A88-6B02-99BB3F2F931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2339" y="459674"/>
            <a:ext cx="3004592" cy="974145"/>
          </a:xfrm>
          <a:prstGeom prst="rect">
            <a:avLst/>
          </a:prstGeom>
        </p:spPr>
      </p:pic>
      <p:sp>
        <p:nvSpPr>
          <p:cNvPr id="4" name="Rectangle : coins arrondis 3">
            <a:extLst>
              <a:ext uri="{FF2B5EF4-FFF2-40B4-BE49-F238E27FC236}">
                <a16:creationId xmlns:a16="http://schemas.microsoft.com/office/drawing/2014/main" id="{ED97F90F-28F4-76DC-DFCE-53434DAE7ED6}"/>
              </a:ext>
            </a:extLst>
          </p:cNvPr>
          <p:cNvSpPr/>
          <p:nvPr/>
        </p:nvSpPr>
        <p:spPr>
          <a:xfrm>
            <a:off x="6167304" y="3645024"/>
            <a:ext cx="4668336" cy="2753302"/>
          </a:xfrm>
          <a:prstGeom prst="roundRect">
            <a:avLst>
              <a:gd name="adj" fmla="val 2018"/>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0" fontAlgn="base" latinLnBrk="0" hangingPunct="0">
              <a:lnSpc>
                <a:spcPct val="100000"/>
              </a:lnSpc>
              <a:spcBef>
                <a:spcPct val="0"/>
              </a:spcBef>
              <a:spcAft>
                <a:spcPct val="0"/>
              </a:spcAft>
              <a:buClrTx/>
              <a:buSzTx/>
              <a:buFontTx/>
              <a:buNone/>
              <a:tabLst/>
            </a:pPr>
            <a:r>
              <a:rPr lang="fr-FR" sz="1400" noProof="1"/>
              <a:t>&lt;</a:t>
            </a:r>
            <a:r>
              <a:rPr lang="fr-FR" sz="1400" noProof="1">
                <a:solidFill>
                  <a:srgbClr val="FBDE2D"/>
                </a:solidFill>
                <a:effectLst/>
              </a:rPr>
              <a:t>VirtualHost </a:t>
            </a:r>
            <a:r>
              <a:rPr lang="fr-FR" sz="1400" noProof="1">
                <a:solidFill>
                  <a:srgbClr val="61CE3C"/>
                </a:solidFill>
                <a:effectLst/>
              </a:rPr>
              <a:t>*:80</a:t>
            </a:r>
            <a:r>
              <a:rPr lang="fr-FR" sz="1400" noProof="1"/>
              <a:t>&gt;</a:t>
            </a:r>
            <a:br>
              <a:rPr lang="fr-FR" sz="1400" noProof="1"/>
            </a:br>
            <a:r>
              <a:rPr lang="fr-FR" sz="1400" noProof="1"/>
              <a:t>  </a:t>
            </a:r>
            <a:r>
              <a:rPr lang="fr-FR" sz="1400" noProof="1">
                <a:solidFill>
                  <a:srgbClr val="FBDE2D"/>
                </a:solidFill>
                <a:effectLst/>
              </a:rPr>
              <a:t>DocumentRoot </a:t>
            </a:r>
            <a:r>
              <a:rPr lang="fr-FR" sz="1400" noProof="1"/>
              <a:t>"</a:t>
            </a:r>
            <a:r>
              <a:rPr lang="fr-FR" sz="1400" noProof="1">
                <a:solidFill>
                  <a:srgbClr val="61CE3C"/>
                </a:solidFill>
                <a:effectLst/>
              </a:rPr>
              <a:t>C:/laragon/www/example-app/</a:t>
            </a:r>
            <a:r>
              <a:rPr lang="fr-FR" sz="1400" noProof="1"/>
              <a:t>"</a:t>
            </a:r>
            <a:br>
              <a:rPr lang="fr-FR" sz="1400" noProof="1"/>
            </a:br>
            <a:r>
              <a:rPr lang="fr-FR" sz="1400" noProof="1"/>
              <a:t>  </a:t>
            </a:r>
            <a:r>
              <a:rPr lang="fr-FR" sz="1400" noProof="1">
                <a:solidFill>
                  <a:srgbClr val="FBDE2D"/>
                </a:solidFill>
                <a:effectLst/>
              </a:rPr>
              <a:t>ServerName </a:t>
            </a:r>
            <a:r>
              <a:rPr lang="fr-FR" sz="1400" noProof="1">
                <a:solidFill>
                  <a:srgbClr val="61CE3C"/>
                </a:solidFill>
                <a:effectLst/>
              </a:rPr>
              <a:t>example.org</a:t>
            </a:r>
            <a:br>
              <a:rPr lang="fr-FR" sz="1400" noProof="1">
                <a:solidFill>
                  <a:srgbClr val="61CE3C"/>
                </a:solidFill>
                <a:effectLst/>
              </a:rPr>
            </a:br>
            <a:r>
              <a:rPr lang="fr-FR" sz="1400" noProof="1">
                <a:solidFill>
                  <a:srgbClr val="61CE3C"/>
                </a:solidFill>
                <a:effectLst/>
              </a:rPr>
              <a:t>  </a:t>
            </a:r>
            <a:r>
              <a:rPr lang="fr-FR" sz="1400" noProof="1">
                <a:solidFill>
                  <a:srgbClr val="FBDE2D"/>
                </a:solidFill>
                <a:effectLst/>
              </a:rPr>
              <a:t>ServerAlias </a:t>
            </a:r>
            <a:r>
              <a:rPr lang="fr-FR" sz="1400" noProof="1">
                <a:solidFill>
                  <a:srgbClr val="61CE3C"/>
                </a:solidFill>
                <a:effectLst/>
              </a:rPr>
              <a:t>*.example.org</a:t>
            </a:r>
          </a:p>
          <a:p>
            <a:pPr marL="0" marR="0" lvl="0" indent="0" algn="l" defTabSz="914400" rtl="0" eaLnBrk="0" fontAlgn="base" latinLnBrk="0" hangingPunct="0">
              <a:lnSpc>
                <a:spcPct val="100000"/>
              </a:lnSpc>
              <a:spcBef>
                <a:spcPct val="0"/>
              </a:spcBef>
              <a:spcAft>
                <a:spcPct val="0"/>
              </a:spcAft>
              <a:buClrTx/>
              <a:buSzTx/>
              <a:buFontTx/>
              <a:buNone/>
              <a:tabLst/>
            </a:pPr>
            <a:br>
              <a:rPr lang="fr-FR" sz="1400" noProof="1">
                <a:solidFill>
                  <a:srgbClr val="61CE3C"/>
                </a:solidFill>
                <a:effectLst/>
              </a:rPr>
            </a:br>
            <a:r>
              <a:rPr lang="fr-FR" sz="1400" noProof="1">
                <a:solidFill>
                  <a:srgbClr val="61CE3C"/>
                </a:solidFill>
                <a:effectLst/>
              </a:rPr>
              <a:t>  </a:t>
            </a:r>
            <a:r>
              <a:rPr lang="fr-FR" sz="1400" noProof="1"/>
              <a:t>&lt;</a:t>
            </a:r>
            <a:r>
              <a:rPr lang="fr-FR" sz="1400" noProof="1">
                <a:solidFill>
                  <a:srgbClr val="FBDE2D"/>
                </a:solidFill>
                <a:effectLst/>
              </a:rPr>
              <a:t>Directory </a:t>
            </a:r>
            <a:r>
              <a:rPr lang="fr-FR" sz="1400" noProof="1"/>
              <a:t>"</a:t>
            </a:r>
            <a:r>
              <a:rPr lang="fr-FR" sz="1400" noProof="1">
                <a:solidFill>
                  <a:srgbClr val="61CE3C"/>
                </a:solidFill>
                <a:effectLst/>
              </a:rPr>
              <a:t>C:/laragon/www/example-app/</a:t>
            </a:r>
            <a:r>
              <a:rPr lang="fr-FR" sz="1400" noProof="1"/>
              <a:t>"&gt;</a:t>
            </a:r>
            <a:br>
              <a:rPr lang="fr-FR" sz="1400" noProof="1"/>
            </a:br>
            <a:r>
              <a:rPr lang="fr-FR" sz="1400" noProof="1"/>
              <a:t>      </a:t>
            </a:r>
            <a:r>
              <a:rPr lang="fr-FR" sz="1400" noProof="1">
                <a:solidFill>
                  <a:srgbClr val="FBDE2D"/>
                </a:solidFill>
                <a:effectLst/>
              </a:rPr>
              <a:t>AllowOverride </a:t>
            </a:r>
            <a:r>
              <a:rPr lang="fr-FR" sz="1400" noProof="1">
                <a:solidFill>
                  <a:srgbClr val="61CE3C"/>
                </a:solidFill>
                <a:effectLst/>
              </a:rPr>
              <a:t>All</a:t>
            </a:r>
            <a:br>
              <a:rPr lang="fr-FR" sz="1400" noProof="1">
                <a:solidFill>
                  <a:srgbClr val="61CE3C"/>
                </a:solidFill>
                <a:effectLst/>
              </a:rPr>
            </a:br>
            <a:r>
              <a:rPr lang="fr-FR" sz="1400" noProof="1">
                <a:solidFill>
                  <a:srgbClr val="61CE3C"/>
                </a:solidFill>
                <a:effectLst/>
              </a:rPr>
              <a:t>      </a:t>
            </a:r>
            <a:r>
              <a:rPr lang="fr-FR" sz="1400" noProof="1">
                <a:solidFill>
                  <a:srgbClr val="FBDE2D"/>
                </a:solidFill>
                <a:effectLst/>
              </a:rPr>
              <a:t>Require </a:t>
            </a:r>
            <a:r>
              <a:rPr lang="fr-FR" sz="1400" noProof="1">
                <a:solidFill>
                  <a:srgbClr val="61CE3C"/>
                </a:solidFill>
                <a:effectLst/>
              </a:rPr>
              <a:t>all granted</a:t>
            </a:r>
            <a:br>
              <a:rPr lang="fr-FR" sz="1400" noProof="1">
                <a:solidFill>
                  <a:srgbClr val="61CE3C"/>
                </a:solidFill>
                <a:effectLst/>
              </a:rPr>
            </a:br>
            <a:r>
              <a:rPr lang="fr-FR" sz="1400" noProof="1">
                <a:solidFill>
                  <a:srgbClr val="61CE3C"/>
                </a:solidFill>
                <a:effectLst/>
              </a:rPr>
              <a:t>      </a:t>
            </a:r>
            <a:r>
              <a:rPr lang="fr-FR" sz="1400" noProof="1">
                <a:solidFill>
                  <a:srgbClr val="FBDE2D"/>
                </a:solidFill>
                <a:effectLst/>
              </a:rPr>
              <a:t>Options </a:t>
            </a:r>
            <a:r>
              <a:rPr lang="fr-FR" sz="1400" noProof="1">
                <a:solidFill>
                  <a:srgbClr val="61CE3C"/>
                </a:solidFill>
                <a:effectLst/>
              </a:rPr>
              <a:t>-Indexes +FollowSymLinks +MultiViews</a:t>
            </a:r>
            <a:br>
              <a:rPr lang="fr-FR" sz="1400" noProof="1">
                <a:solidFill>
                  <a:srgbClr val="61CE3C"/>
                </a:solidFill>
                <a:effectLst/>
              </a:rPr>
            </a:br>
            <a:r>
              <a:rPr lang="fr-FR" sz="1400" noProof="1">
                <a:solidFill>
                  <a:srgbClr val="61CE3C"/>
                </a:solidFill>
                <a:effectLst/>
              </a:rPr>
              <a:t>  </a:t>
            </a:r>
            <a:r>
              <a:rPr lang="fr-FR" sz="1400" noProof="1"/>
              <a:t>&lt;/</a:t>
            </a:r>
            <a:r>
              <a:rPr lang="fr-FR" sz="1400" noProof="1">
                <a:solidFill>
                  <a:srgbClr val="FBDE2D"/>
                </a:solidFill>
                <a:effectLst/>
              </a:rPr>
              <a:t>Directory</a:t>
            </a:r>
            <a:r>
              <a:rPr lang="fr-FR" sz="1400" noProof="1"/>
              <a:t>&gt;</a:t>
            </a:r>
          </a:p>
          <a:p>
            <a:pPr marL="0" marR="0" lvl="0" indent="0" algn="l" defTabSz="914400" rtl="0" eaLnBrk="0" fontAlgn="base" latinLnBrk="0" hangingPunct="0">
              <a:lnSpc>
                <a:spcPct val="100000"/>
              </a:lnSpc>
              <a:spcBef>
                <a:spcPct val="0"/>
              </a:spcBef>
              <a:spcAft>
                <a:spcPct val="0"/>
              </a:spcAft>
              <a:buClrTx/>
              <a:buSzTx/>
              <a:buFontTx/>
              <a:buNone/>
              <a:tabLst/>
            </a:pPr>
            <a:br>
              <a:rPr lang="fr-FR" sz="1400" noProof="1"/>
            </a:br>
            <a:r>
              <a:rPr lang="fr-FR" sz="1400" noProof="1"/>
              <a:t>&lt;/</a:t>
            </a:r>
            <a:r>
              <a:rPr lang="fr-FR" sz="1400" noProof="1">
                <a:solidFill>
                  <a:srgbClr val="FBDE2D"/>
                </a:solidFill>
                <a:effectLst/>
              </a:rPr>
              <a:t>VirtualHost</a:t>
            </a:r>
            <a:r>
              <a:rPr lang="fr-FR" sz="1400" noProof="1"/>
              <a:t>&gt;</a:t>
            </a:r>
          </a:p>
        </p:txBody>
      </p:sp>
      <p:sp>
        <p:nvSpPr>
          <p:cNvPr id="8" name="Rectangle : coins arrondis 7">
            <a:extLst>
              <a:ext uri="{FF2B5EF4-FFF2-40B4-BE49-F238E27FC236}">
                <a16:creationId xmlns:a16="http://schemas.microsoft.com/office/drawing/2014/main" id="{1964D043-58E8-BD9B-81C1-537F649E6B5B}"/>
              </a:ext>
            </a:extLst>
          </p:cNvPr>
          <p:cNvSpPr/>
          <p:nvPr/>
        </p:nvSpPr>
        <p:spPr>
          <a:xfrm>
            <a:off x="6167304" y="3192406"/>
            <a:ext cx="4668336" cy="367164"/>
          </a:xfrm>
          <a:prstGeom prst="roundRect">
            <a:avLst>
              <a:gd name="adj" fmla="val 2018"/>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0" fontAlgn="base" latinLnBrk="0" hangingPunct="0">
              <a:lnSpc>
                <a:spcPct val="100000"/>
              </a:lnSpc>
              <a:spcBef>
                <a:spcPct val="0"/>
              </a:spcBef>
              <a:spcAft>
                <a:spcPct val="0"/>
              </a:spcAft>
              <a:buClrTx/>
              <a:buSzTx/>
              <a:buFontTx/>
              <a:buNone/>
              <a:tabLst/>
            </a:pPr>
            <a:r>
              <a:rPr lang="fr-FR" sz="1400" noProof="1">
                <a:solidFill>
                  <a:srgbClr val="AEAEAE"/>
                </a:solidFill>
                <a:effectLst/>
              </a:rPr>
              <a:t>C:\laragon\etc\apache2\sites-enabled\example.org.conf</a:t>
            </a:r>
            <a:br>
              <a:rPr lang="fr-FR" sz="1400" noProof="1"/>
            </a:br>
            <a:endParaRPr lang="fr-FR" sz="1400" noProof="1"/>
          </a:p>
        </p:txBody>
      </p:sp>
    </p:spTree>
    <p:extLst>
      <p:ext uri="{BB962C8B-B14F-4D97-AF65-F5344CB8AC3E}">
        <p14:creationId xmlns:p14="http://schemas.microsoft.com/office/powerpoint/2010/main" val="2340887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1199456" y="332656"/>
            <a:ext cx="5688632" cy="576064"/>
          </a:xfrm>
          <a:custGeom>
            <a:avLst/>
            <a:gdLst>
              <a:gd name="connsiteX0" fmla="*/ 0 w 5688632"/>
              <a:gd name="connsiteY0" fmla="*/ 0 h 576064"/>
              <a:gd name="connsiteX1" fmla="*/ 625750 w 5688632"/>
              <a:gd name="connsiteY1" fmla="*/ 0 h 576064"/>
              <a:gd name="connsiteX2" fmla="*/ 1080840 w 5688632"/>
              <a:gd name="connsiteY2" fmla="*/ 0 h 576064"/>
              <a:gd name="connsiteX3" fmla="*/ 1649703 w 5688632"/>
              <a:gd name="connsiteY3" fmla="*/ 0 h 576064"/>
              <a:gd name="connsiteX4" fmla="*/ 2275453 w 5688632"/>
              <a:gd name="connsiteY4" fmla="*/ 0 h 576064"/>
              <a:gd name="connsiteX5" fmla="*/ 2958089 w 5688632"/>
              <a:gd name="connsiteY5" fmla="*/ 0 h 576064"/>
              <a:gd name="connsiteX6" fmla="*/ 3526952 w 5688632"/>
              <a:gd name="connsiteY6" fmla="*/ 0 h 576064"/>
              <a:gd name="connsiteX7" fmla="*/ 4209588 w 5688632"/>
              <a:gd name="connsiteY7" fmla="*/ 0 h 576064"/>
              <a:gd name="connsiteX8" fmla="*/ 4892224 w 5688632"/>
              <a:gd name="connsiteY8" fmla="*/ 0 h 576064"/>
              <a:gd name="connsiteX9" fmla="*/ 5688632 w 5688632"/>
              <a:gd name="connsiteY9" fmla="*/ 0 h 576064"/>
              <a:gd name="connsiteX10" fmla="*/ 5688632 w 5688632"/>
              <a:gd name="connsiteY10" fmla="*/ 576064 h 576064"/>
              <a:gd name="connsiteX11" fmla="*/ 5119769 w 5688632"/>
              <a:gd name="connsiteY11" fmla="*/ 576064 h 576064"/>
              <a:gd name="connsiteX12" fmla="*/ 4721565 w 5688632"/>
              <a:gd name="connsiteY12" fmla="*/ 576064 h 576064"/>
              <a:gd name="connsiteX13" fmla="*/ 4209588 w 5688632"/>
              <a:gd name="connsiteY13" fmla="*/ 576064 h 576064"/>
              <a:gd name="connsiteX14" fmla="*/ 3811383 w 5688632"/>
              <a:gd name="connsiteY14" fmla="*/ 576064 h 576064"/>
              <a:gd name="connsiteX15" fmla="*/ 3299407 w 5688632"/>
              <a:gd name="connsiteY15" fmla="*/ 576064 h 576064"/>
              <a:gd name="connsiteX16" fmla="*/ 2673657 w 5688632"/>
              <a:gd name="connsiteY16" fmla="*/ 576064 h 576064"/>
              <a:gd name="connsiteX17" fmla="*/ 2047908 w 5688632"/>
              <a:gd name="connsiteY17" fmla="*/ 576064 h 576064"/>
              <a:gd name="connsiteX18" fmla="*/ 1365272 w 5688632"/>
              <a:gd name="connsiteY18" fmla="*/ 576064 h 576064"/>
              <a:gd name="connsiteX19" fmla="*/ 853295 w 5688632"/>
              <a:gd name="connsiteY19" fmla="*/ 576064 h 576064"/>
              <a:gd name="connsiteX20" fmla="*/ 0 w 5688632"/>
              <a:gd name="connsiteY20" fmla="*/ 576064 h 576064"/>
              <a:gd name="connsiteX21" fmla="*/ 0 w 5688632"/>
              <a:gd name="connsiteY21"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688632" h="576064" fill="none" extrusionOk="0">
                <a:moveTo>
                  <a:pt x="0" y="0"/>
                </a:moveTo>
                <a:cubicBezTo>
                  <a:pt x="174124" y="-40866"/>
                  <a:pt x="354856" y="11931"/>
                  <a:pt x="625750" y="0"/>
                </a:cubicBezTo>
                <a:cubicBezTo>
                  <a:pt x="896644" y="-11931"/>
                  <a:pt x="968647" y="30849"/>
                  <a:pt x="1080840" y="0"/>
                </a:cubicBezTo>
                <a:cubicBezTo>
                  <a:pt x="1193033" y="-30849"/>
                  <a:pt x="1466417" y="50064"/>
                  <a:pt x="1649703" y="0"/>
                </a:cubicBezTo>
                <a:cubicBezTo>
                  <a:pt x="1832989" y="-50064"/>
                  <a:pt x="2104413" y="40808"/>
                  <a:pt x="2275453" y="0"/>
                </a:cubicBezTo>
                <a:cubicBezTo>
                  <a:pt x="2446493" y="-40808"/>
                  <a:pt x="2633398" y="51515"/>
                  <a:pt x="2958089" y="0"/>
                </a:cubicBezTo>
                <a:cubicBezTo>
                  <a:pt x="3282780" y="-51515"/>
                  <a:pt x="3335830" y="32516"/>
                  <a:pt x="3526952" y="0"/>
                </a:cubicBezTo>
                <a:cubicBezTo>
                  <a:pt x="3718074" y="-32516"/>
                  <a:pt x="4014384" y="35931"/>
                  <a:pt x="4209588" y="0"/>
                </a:cubicBezTo>
                <a:cubicBezTo>
                  <a:pt x="4404792" y="-35931"/>
                  <a:pt x="4573495" y="44287"/>
                  <a:pt x="4892224" y="0"/>
                </a:cubicBezTo>
                <a:cubicBezTo>
                  <a:pt x="5210953" y="-44287"/>
                  <a:pt x="5313219" y="64500"/>
                  <a:pt x="5688632" y="0"/>
                </a:cubicBezTo>
                <a:cubicBezTo>
                  <a:pt x="5732248" y="228141"/>
                  <a:pt x="5641742" y="391873"/>
                  <a:pt x="5688632" y="576064"/>
                </a:cubicBezTo>
                <a:cubicBezTo>
                  <a:pt x="5487292" y="603208"/>
                  <a:pt x="5379993" y="527052"/>
                  <a:pt x="5119769" y="576064"/>
                </a:cubicBezTo>
                <a:cubicBezTo>
                  <a:pt x="4859545" y="625076"/>
                  <a:pt x="4904163" y="562731"/>
                  <a:pt x="4721565" y="576064"/>
                </a:cubicBezTo>
                <a:cubicBezTo>
                  <a:pt x="4538967" y="589397"/>
                  <a:pt x="4397915" y="537586"/>
                  <a:pt x="4209588" y="576064"/>
                </a:cubicBezTo>
                <a:cubicBezTo>
                  <a:pt x="4021261" y="614542"/>
                  <a:pt x="3952159" y="559677"/>
                  <a:pt x="3811383" y="576064"/>
                </a:cubicBezTo>
                <a:cubicBezTo>
                  <a:pt x="3670608" y="592451"/>
                  <a:pt x="3491031" y="558823"/>
                  <a:pt x="3299407" y="576064"/>
                </a:cubicBezTo>
                <a:cubicBezTo>
                  <a:pt x="3107783" y="593305"/>
                  <a:pt x="2979519" y="535285"/>
                  <a:pt x="2673657" y="576064"/>
                </a:cubicBezTo>
                <a:cubicBezTo>
                  <a:pt x="2367795" y="616843"/>
                  <a:pt x="2345458" y="537566"/>
                  <a:pt x="2047908" y="576064"/>
                </a:cubicBezTo>
                <a:cubicBezTo>
                  <a:pt x="1750358" y="614562"/>
                  <a:pt x="1510548" y="531858"/>
                  <a:pt x="1365272" y="576064"/>
                </a:cubicBezTo>
                <a:cubicBezTo>
                  <a:pt x="1219996" y="620270"/>
                  <a:pt x="1074320" y="519574"/>
                  <a:pt x="853295" y="576064"/>
                </a:cubicBezTo>
                <a:cubicBezTo>
                  <a:pt x="632270" y="632554"/>
                  <a:pt x="407649" y="531257"/>
                  <a:pt x="0" y="576064"/>
                </a:cubicBezTo>
                <a:cubicBezTo>
                  <a:pt x="-7333" y="304169"/>
                  <a:pt x="11208" y="158953"/>
                  <a:pt x="0" y="0"/>
                </a:cubicBezTo>
                <a:close/>
              </a:path>
              <a:path w="5688632" h="576064" stroke="0" extrusionOk="0">
                <a:moveTo>
                  <a:pt x="0" y="0"/>
                </a:moveTo>
                <a:cubicBezTo>
                  <a:pt x="146807" y="-21256"/>
                  <a:pt x="534210" y="39943"/>
                  <a:pt x="682636" y="0"/>
                </a:cubicBezTo>
                <a:cubicBezTo>
                  <a:pt x="831062" y="-39943"/>
                  <a:pt x="923485" y="442"/>
                  <a:pt x="1080840" y="0"/>
                </a:cubicBezTo>
                <a:cubicBezTo>
                  <a:pt x="1238195" y="-442"/>
                  <a:pt x="1454313" y="54118"/>
                  <a:pt x="1649703" y="0"/>
                </a:cubicBezTo>
                <a:cubicBezTo>
                  <a:pt x="1845093" y="-54118"/>
                  <a:pt x="1913207" y="37878"/>
                  <a:pt x="2104794" y="0"/>
                </a:cubicBezTo>
                <a:cubicBezTo>
                  <a:pt x="2296381" y="-37878"/>
                  <a:pt x="2405349" y="52429"/>
                  <a:pt x="2673657" y="0"/>
                </a:cubicBezTo>
                <a:cubicBezTo>
                  <a:pt x="2941965" y="-52429"/>
                  <a:pt x="3123936" y="44447"/>
                  <a:pt x="3356293" y="0"/>
                </a:cubicBezTo>
                <a:cubicBezTo>
                  <a:pt x="3588650" y="-44447"/>
                  <a:pt x="3702725" y="8912"/>
                  <a:pt x="4038929" y="0"/>
                </a:cubicBezTo>
                <a:cubicBezTo>
                  <a:pt x="4375133" y="-8912"/>
                  <a:pt x="4447919" y="20302"/>
                  <a:pt x="4721565" y="0"/>
                </a:cubicBezTo>
                <a:cubicBezTo>
                  <a:pt x="4995211" y="-20302"/>
                  <a:pt x="5351324" y="115784"/>
                  <a:pt x="5688632" y="0"/>
                </a:cubicBezTo>
                <a:cubicBezTo>
                  <a:pt x="5755480" y="248113"/>
                  <a:pt x="5646875" y="459506"/>
                  <a:pt x="5688632" y="576064"/>
                </a:cubicBezTo>
                <a:cubicBezTo>
                  <a:pt x="5370695" y="616900"/>
                  <a:pt x="5260495" y="556604"/>
                  <a:pt x="5005996" y="576064"/>
                </a:cubicBezTo>
                <a:cubicBezTo>
                  <a:pt x="4751497" y="595524"/>
                  <a:pt x="4719319" y="549211"/>
                  <a:pt x="4437133" y="576064"/>
                </a:cubicBezTo>
                <a:cubicBezTo>
                  <a:pt x="4154947" y="602917"/>
                  <a:pt x="4003491" y="570836"/>
                  <a:pt x="3868270" y="576064"/>
                </a:cubicBezTo>
                <a:cubicBezTo>
                  <a:pt x="3733049" y="581292"/>
                  <a:pt x="3601438" y="551658"/>
                  <a:pt x="3413179" y="576064"/>
                </a:cubicBezTo>
                <a:cubicBezTo>
                  <a:pt x="3224920" y="600470"/>
                  <a:pt x="3117995" y="571114"/>
                  <a:pt x="3014975" y="576064"/>
                </a:cubicBezTo>
                <a:cubicBezTo>
                  <a:pt x="2911955" y="581014"/>
                  <a:pt x="2746313" y="571601"/>
                  <a:pt x="2616771" y="576064"/>
                </a:cubicBezTo>
                <a:cubicBezTo>
                  <a:pt x="2487229" y="580527"/>
                  <a:pt x="2152475" y="539092"/>
                  <a:pt x="1991021" y="576064"/>
                </a:cubicBezTo>
                <a:cubicBezTo>
                  <a:pt x="1829567" y="613036"/>
                  <a:pt x="1565146" y="557303"/>
                  <a:pt x="1365272" y="576064"/>
                </a:cubicBezTo>
                <a:cubicBezTo>
                  <a:pt x="1165398" y="594825"/>
                  <a:pt x="901410" y="574912"/>
                  <a:pt x="682636" y="576064"/>
                </a:cubicBezTo>
                <a:cubicBezTo>
                  <a:pt x="463862" y="577216"/>
                  <a:pt x="276687" y="503384"/>
                  <a:pt x="0" y="576064"/>
                </a:cubicBezTo>
                <a:cubicBezTo>
                  <a:pt x="-7679" y="435549"/>
                  <a:pt x="59026" y="239660"/>
                  <a:pt x="0" y="0"/>
                </a:cubicBezTo>
                <a:close/>
              </a:path>
            </a:pathLst>
          </a:custGeom>
          <a:ln w="38100">
            <a:solidFill>
              <a:schemeClr val="tx1"/>
            </a:solidFill>
            <a:extLst>
              <a:ext uri="{C807C97D-BFC1-408E-A445-0C87EB9F89A2}">
                <ask:lineSketchStyleProps xmlns:ask="http://schemas.microsoft.com/office/drawing/2018/sketchyshapes" sd="577493948">
                  <ask:type>
                    <ask:lineSketchScribble/>
                  </ask:type>
                </ask:lineSketchStyleProps>
              </a:ext>
            </a:extLst>
          </a:ln>
        </p:spPr>
        <p:txBody>
          <a:bodyPr>
            <a:noAutofit/>
          </a:bodyPr>
          <a:lstStyle/>
          <a:p>
            <a:r>
              <a:rPr lang="fr-FR" sz="3200" dirty="0"/>
              <a:t> Place à un peu de pratique 1/2</a:t>
            </a:r>
          </a:p>
        </p:txBody>
      </p:sp>
      <p:sp>
        <p:nvSpPr>
          <p:cNvPr id="3" name="Rectangle : coins arrondis 2">
            <a:extLst>
              <a:ext uri="{FF2B5EF4-FFF2-40B4-BE49-F238E27FC236}">
                <a16:creationId xmlns:a16="http://schemas.microsoft.com/office/drawing/2014/main" id="{99E3974F-69E9-479F-9231-9B668D4FAD1B}"/>
              </a:ext>
            </a:extLst>
          </p:cNvPr>
          <p:cNvSpPr/>
          <p:nvPr/>
        </p:nvSpPr>
        <p:spPr>
          <a:xfrm>
            <a:off x="1199456" y="1196752"/>
            <a:ext cx="10513168" cy="5112568"/>
          </a:xfrm>
          <a:prstGeom prst="roundRect">
            <a:avLst>
              <a:gd name="adj" fmla="val 514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fr-FR" dirty="0">
                <a:solidFill>
                  <a:schemeClr val="tx1"/>
                </a:solidFill>
              </a:rPr>
              <a:t>Créer 2 </a:t>
            </a:r>
            <a:r>
              <a:rPr lang="fr-FR" dirty="0" err="1">
                <a:solidFill>
                  <a:schemeClr val="tx1"/>
                </a:solidFill>
              </a:rPr>
              <a:t>vhosts</a:t>
            </a:r>
            <a:r>
              <a:rPr lang="fr-FR" dirty="0">
                <a:solidFill>
                  <a:schemeClr val="tx1"/>
                </a:solidFill>
              </a:rPr>
              <a:t> « test1.local » et « test2.local » pour 2 dossier test1 et test2 :</a:t>
            </a:r>
          </a:p>
          <a:p>
            <a:pPr marL="742950" lvl="1" indent="-285750">
              <a:buFont typeface="Wingdings" pitchFamily="2" charset="2"/>
              <a:buChar char="Ø"/>
            </a:pPr>
            <a:r>
              <a:rPr lang="fr-FR" dirty="0">
                <a:solidFill>
                  <a:schemeClr val="tx1"/>
                </a:solidFill>
              </a:rPr>
              <a:t>Laragon: </a:t>
            </a:r>
            <a:r>
              <a:rPr lang="fr-FR" b="0" i="0" dirty="0">
                <a:solidFill>
                  <a:schemeClr val="tx1"/>
                </a:solidFill>
                <a:effectLst/>
              </a:rPr>
              <a:t>C:\</a:t>
            </a:r>
            <a:r>
              <a:rPr lang="fr-FR" b="0" i="0" dirty="0" err="1">
                <a:solidFill>
                  <a:schemeClr val="tx1"/>
                </a:solidFill>
                <a:effectLst/>
              </a:rPr>
              <a:t>laragon</a:t>
            </a:r>
            <a:r>
              <a:rPr lang="fr-FR" b="0" i="0" dirty="0">
                <a:solidFill>
                  <a:schemeClr val="tx1"/>
                </a:solidFill>
                <a:effectLst/>
              </a:rPr>
              <a:t>\www\... (</a:t>
            </a:r>
            <a:r>
              <a:rPr lang="fr-FR" b="0" i="0" dirty="0" err="1">
                <a:solidFill>
                  <a:schemeClr val="tx1"/>
                </a:solidFill>
                <a:effectLst/>
              </a:rPr>
              <a:t>vHosts</a:t>
            </a:r>
            <a:r>
              <a:rPr lang="fr-FR" b="0" i="0" dirty="0">
                <a:solidFill>
                  <a:schemeClr val="tx1"/>
                </a:solidFill>
                <a:effectLst/>
              </a:rPr>
              <a:t>: C:\</a:t>
            </a:r>
            <a:r>
              <a:rPr lang="fr-FR" b="0" i="0" dirty="0" err="1">
                <a:solidFill>
                  <a:schemeClr val="tx1"/>
                </a:solidFill>
                <a:effectLst/>
              </a:rPr>
              <a:t>laragon</a:t>
            </a:r>
            <a:r>
              <a:rPr lang="fr-FR" b="0" i="0" dirty="0">
                <a:solidFill>
                  <a:schemeClr val="tx1"/>
                </a:solidFill>
                <a:effectLst/>
              </a:rPr>
              <a:t>\</a:t>
            </a:r>
            <a:r>
              <a:rPr lang="fr-FR" b="0" i="0" dirty="0" err="1">
                <a:solidFill>
                  <a:schemeClr val="tx1"/>
                </a:solidFill>
                <a:effectLst/>
              </a:rPr>
              <a:t>etc</a:t>
            </a:r>
            <a:r>
              <a:rPr lang="fr-FR" b="0" i="0" dirty="0">
                <a:solidFill>
                  <a:schemeClr val="tx1"/>
                </a:solidFill>
                <a:effectLst/>
              </a:rPr>
              <a:t>\apache2\sites-</a:t>
            </a:r>
            <a:r>
              <a:rPr lang="fr-FR" b="0" i="0" dirty="0" err="1">
                <a:solidFill>
                  <a:schemeClr val="tx1"/>
                </a:solidFill>
                <a:effectLst/>
              </a:rPr>
              <a:t>enabled</a:t>
            </a:r>
            <a:r>
              <a:rPr lang="fr-FR" b="0" i="0" dirty="0">
                <a:solidFill>
                  <a:schemeClr val="tx1"/>
                </a:solidFill>
                <a:effectLst/>
              </a:rPr>
              <a:t>)</a:t>
            </a:r>
            <a:endParaRPr lang="fr-FR" dirty="0">
              <a:solidFill>
                <a:schemeClr val="tx1"/>
              </a:solidFill>
            </a:endParaRPr>
          </a:p>
          <a:p>
            <a:pPr marL="742950" lvl="1" indent="-285750">
              <a:buFont typeface="Wingdings" pitchFamily="2" charset="2"/>
              <a:buChar char="Ø"/>
            </a:pPr>
            <a:r>
              <a:rPr lang="fr-FR" dirty="0">
                <a:solidFill>
                  <a:schemeClr val="tx1"/>
                </a:solidFill>
              </a:rPr>
              <a:t>WAMP: C:\wamp64\www\...  (</a:t>
            </a:r>
            <a:r>
              <a:rPr lang="fr-FR" dirty="0" err="1">
                <a:solidFill>
                  <a:schemeClr val="tx1"/>
                </a:solidFill>
              </a:rPr>
              <a:t>vHosts</a:t>
            </a:r>
            <a:r>
              <a:rPr lang="fr-FR" dirty="0">
                <a:solidFill>
                  <a:schemeClr val="tx1"/>
                </a:solidFill>
              </a:rPr>
              <a:t>: C</a:t>
            </a:r>
            <a:r>
              <a:rPr lang="fr-FR" b="0" i="0" dirty="0">
                <a:solidFill>
                  <a:schemeClr val="tx1"/>
                </a:solidFill>
                <a:effectLst/>
              </a:rPr>
              <a:t>:\wamp64</a:t>
            </a:r>
            <a:r>
              <a:rPr lang="fr-FR" dirty="0">
                <a:solidFill>
                  <a:schemeClr val="tx1"/>
                </a:solidFill>
              </a:rPr>
              <a:t>\</a:t>
            </a:r>
            <a:r>
              <a:rPr lang="fr-FR" b="0" i="0" dirty="0">
                <a:solidFill>
                  <a:schemeClr val="tx1"/>
                </a:solidFill>
                <a:effectLst/>
              </a:rPr>
              <a:t>bin</a:t>
            </a:r>
            <a:r>
              <a:rPr lang="fr-FR" dirty="0">
                <a:solidFill>
                  <a:schemeClr val="tx1"/>
                </a:solidFill>
              </a:rPr>
              <a:t>\</a:t>
            </a:r>
            <a:r>
              <a:rPr lang="fr-FR" b="0" i="0" dirty="0">
                <a:solidFill>
                  <a:schemeClr val="tx1"/>
                </a:solidFill>
                <a:effectLst/>
              </a:rPr>
              <a:t>apache</a:t>
            </a:r>
            <a:r>
              <a:rPr lang="fr-FR" dirty="0">
                <a:solidFill>
                  <a:schemeClr val="tx1"/>
                </a:solidFill>
              </a:rPr>
              <a:t>\</a:t>
            </a:r>
            <a:r>
              <a:rPr lang="fr-FR" b="0" i="0" dirty="0">
                <a:solidFill>
                  <a:schemeClr val="tx1"/>
                </a:solidFill>
                <a:effectLst/>
              </a:rPr>
              <a:t>apache2.x.x\conf</a:t>
            </a:r>
            <a:r>
              <a:rPr lang="fr-FR" dirty="0">
                <a:solidFill>
                  <a:schemeClr val="tx1"/>
                </a:solidFill>
              </a:rPr>
              <a:t>\</a:t>
            </a:r>
            <a:r>
              <a:rPr lang="fr-FR" b="0" i="0" dirty="0">
                <a:solidFill>
                  <a:schemeClr val="tx1"/>
                </a:solidFill>
                <a:effectLst/>
              </a:rPr>
              <a:t>extra</a:t>
            </a:r>
            <a:r>
              <a:rPr lang="fr-FR" dirty="0">
                <a:solidFill>
                  <a:schemeClr val="tx1"/>
                </a:solidFill>
              </a:rPr>
              <a:t>\</a:t>
            </a:r>
            <a:r>
              <a:rPr lang="fr-FR" b="0" i="0" dirty="0" err="1">
                <a:solidFill>
                  <a:schemeClr val="tx1"/>
                </a:solidFill>
                <a:effectLst/>
              </a:rPr>
              <a:t>httpd-vhosts.conf</a:t>
            </a:r>
            <a:r>
              <a:rPr lang="fr-FR" dirty="0">
                <a:solidFill>
                  <a:schemeClr val="tx1"/>
                </a:solidFill>
              </a:rPr>
              <a:t>)</a:t>
            </a:r>
          </a:p>
          <a:p>
            <a:pPr marL="742950" lvl="1" indent="-285750">
              <a:buFont typeface="Wingdings" pitchFamily="2" charset="2"/>
              <a:buChar char="Ø"/>
            </a:pPr>
            <a:r>
              <a:rPr lang="fr-FR" dirty="0">
                <a:solidFill>
                  <a:schemeClr val="tx1"/>
                </a:solidFill>
              </a:rPr>
              <a:t>MAMP:  /Applications/MAMP/</a:t>
            </a:r>
            <a:r>
              <a:rPr lang="fr-FR" dirty="0" err="1">
                <a:solidFill>
                  <a:schemeClr val="tx1"/>
                </a:solidFill>
              </a:rPr>
              <a:t>htdocs</a:t>
            </a:r>
            <a:r>
              <a:rPr lang="fr-FR" dirty="0">
                <a:solidFill>
                  <a:schemeClr val="tx1"/>
                </a:solidFill>
              </a:rPr>
              <a:t>/… (</a:t>
            </a:r>
            <a:r>
              <a:rPr lang="fr-FR" dirty="0" err="1">
                <a:solidFill>
                  <a:schemeClr val="tx1"/>
                </a:solidFill>
              </a:rPr>
              <a:t>vHosts</a:t>
            </a:r>
            <a:r>
              <a:rPr lang="fr-FR" dirty="0">
                <a:solidFill>
                  <a:schemeClr val="tx1"/>
                </a:solidFill>
              </a:rPr>
              <a:t>: /Applications/MAMP/conf/apache/extra/</a:t>
            </a:r>
            <a:r>
              <a:rPr lang="fr-FR" dirty="0" err="1">
                <a:solidFill>
                  <a:schemeClr val="tx1"/>
                </a:solidFill>
              </a:rPr>
              <a:t>httpd-vhosts.conf</a:t>
            </a:r>
            <a:r>
              <a:rPr lang="fr-FR" dirty="0">
                <a:solidFill>
                  <a:schemeClr val="tx1"/>
                </a:solidFill>
              </a:rPr>
              <a:t>)</a:t>
            </a:r>
          </a:p>
          <a:p>
            <a:pPr marL="285750" indent="-285750">
              <a:buFont typeface="Wingdings" panose="05000000000000000000" pitchFamily="2" charset="2"/>
              <a:buChar char="v"/>
            </a:pPr>
            <a:r>
              <a:rPr lang="fr-FR" dirty="0">
                <a:solidFill>
                  <a:schemeClr val="tx1"/>
                </a:solidFill>
              </a:rPr>
              <a:t>Ajouter les 2 noms de domaine, des </a:t>
            </a:r>
            <a:r>
              <a:rPr lang="fr-FR" dirty="0" err="1">
                <a:solidFill>
                  <a:schemeClr val="tx1"/>
                </a:solidFill>
              </a:rPr>
              <a:t>vhosts</a:t>
            </a:r>
            <a:r>
              <a:rPr lang="fr-FR" dirty="0">
                <a:solidFill>
                  <a:schemeClr val="tx1"/>
                </a:solidFill>
              </a:rPr>
              <a:t>, au fichier « host » local de votre ordinateur (voir le cours « Les </a:t>
            </a:r>
            <a:r>
              <a:rPr lang="fr-FR" dirty="0" err="1">
                <a:solidFill>
                  <a:schemeClr val="tx1"/>
                </a:solidFill>
              </a:rPr>
              <a:t>vHosts</a:t>
            </a:r>
            <a:r>
              <a:rPr lang="fr-FR" dirty="0">
                <a:solidFill>
                  <a:schemeClr val="tx1"/>
                </a:solidFill>
              </a:rPr>
              <a:t> »).</a:t>
            </a:r>
          </a:p>
          <a:p>
            <a:pPr marL="285750" indent="-285750">
              <a:buFont typeface="Wingdings" panose="05000000000000000000" pitchFamily="2" charset="2"/>
              <a:buChar char="v"/>
            </a:pPr>
            <a:r>
              <a:rPr lang="fr-FR" dirty="0">
                <a:solidFill>
                  <a:schemeClr val="tx1"/>
                </a:solidFill>
              </a:rPr>
              <a:t>Ajouter un fichier « </a:t>
            </a:r>
            <a:r>
              <a:rPr lang="fr-FR" dirty="0" err="1">
                <a:solidFill>
                  <a:schemeClr val="tx1"/>
                </a:solidFill>
              </a:rPr>
              <a:t>index.html</a:t>
            </a:r>
            <a:r>
              <a:rPr lang="fr-FR" dirty="0">
                <a:solidFill>
                  <a:schemeClr val="tx1"/>
                </a:solidFill>
              </a:rPr>
              <a:t> » avec un peu de contenu dans le body uniquement dans « test1 ».</a:t>
            </a:r>
          </a:p>
          <a:p>
            <a:pPr marL="285750" indent="-285750">
              <a:buFont typeface="Wingdings" panose="05000000000000000000" pitchFamily="2" charset="2"/>
              <a:buChar char="v"/>
            </a:pPr>
            <a:r>
              <a:rPr lang="fr-FR" dirty="0">
                <a:solidFill>
                  <a:schemeClr val="tx1"/>
                </a:solidFill>
              </a:rPr>
              <a:t>Recharger ensuite votre service web et testez votre domaine dans votre navigateur. </a:t>
            </a:r>
          </a:p>
          <a:p>
            <a:pPr marL="285750" indent="-285750">
              <a:buFont typeface="Wingdings" panose="05000000000000000000" pitchFamily="2" charset="2"/>
              <a:buChar char="v"/>
            </a:pPr>
            <a:endParaRPr lang="fr-FR" dirty="0">
              <a:solidFill>
                <a:schemeClr val="tx1"/>
              </a:solidFill>
            </a:endParaRPr>
          </a:p>
          <a:p>
            <a:pPr marL="285750" indent="-285750">
              <a:buFont typeface="Wingdings" panose="05000000000000000000" pitchFamily="2" charset="2"/>
              <a:buChar char="v"/>
            </a:pPr>
            <a:r>
              <a:rPr lang="fr-FR" dirty="0">
                <a:solidFill>
                  <a:schemeClr val="tx1"/>
                </a:solidFill>
              </a:rPr>
              <a:t>Ajouter quelques dossiers vides au choix dans test2.</a:t>
            </a:r>
          </a:p>
          <a:p>
            <a:pPr marL="285750" indent="-285750">
              <a:buFont typeface="Wingdings" panose="05000000000000000000" pitchFamily="2" charset="2"/>
              <a:buChar char="v"/>
            </a:pPr>
            <a:r>
              <a:rPr lang="fr-FR" dirty="0">
                <a:solidFill>
                  <a:schemeClr val="tx1"/>
                </a:solidFill>
              </a:rPr>
              <a:t>Utiliser votre navigateur et aller sur le « test2.local ». Vous constatez que l’on voit l’arborescence des dossiers de test2. Si ce n’ai pas le cas passez au b). Si c’est le cas passez au a).</a:t>
            </a:r>
          </a:p>
          <a:p>
            <a:pPr marL="800100" lvl="1" indent="-342900">
              <a:buFont typeface="+mj-lt"/>
              <a:buAutoNum type="alphaLcParenR"/>
            </a:pPr>
            <a:r>
              <a:rPr lang="fr-FR" dirty="0">
                <a:solidFill>
                  <a:schemeClr val="tx1"/>
                </a:solidFill>
              </a:rPr>
              <a:t>En modifiant le vhost de test2, chercher sur internet comment empêcher que l’utilisateur ne voit l’arborescence.</a:t>
            </a:r>
          </a:p>
          <a:p>
            <a:pPr marL="800100" lvl="1" indent="-342900">
              <a:buFont typeface="+mj-lt"/>
              <a:buAutoNum type="alphaLcParenR"/>
            </a:pPr>
            <a:r>
              <a:rPr lang="fr-FR" dirty="0">
                <a:solidFill>
                  <a:schemeClr val="tx1"/>
                </a:solidFill>
              </a:rPr>
              <a:t>En modifiant le vhost de test2, chercher sur internet comment permettre à l’utilisateur de voir l’arborescence.</a:t>
            </a:r>
          </a:p>
        </p:txBody>
      </p:sp>
    </p:spTree>
    <p:extLst>
      <p:ext uri="{BB962C8B-B14F-4D97-AF65-F5344CB8AC3E}">
        <p14:creationId xmlns:p14="http://schemas.microsoft.com/office/powerpoint/2010/main" val="1137553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 coins arrondis 4">
            <a:extLst>
              <a:ext uri="{FF2B5EF4-FFF2-40B4-BE49-F238E27FC236}">
                <a16:creationId xmlns:a16="http://schemas.microsoft.com/office/drawing/2014/main" id="{06BC7F15-BFF0-13DC-28CD-80CE43138A59}"/>
              </a:ext>
            </a:extLst>
          </p:cNvPr>
          <p:cNvSpPr/>
          <p:nvPr/>
        </p:nvSpPr>
        <p:spPr>
          <a:xfrm>
            <a:off x="1199456" y="1196752"/>
            <a:ext cx="10513168" cy="5112568"/>
          </a:xfrm>
          <a:prstGeom prst="roundRect">
            <a:avLst>
              <a:gd name="adj" fmla="val 514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fr-FR" i="1" dirty="0">
                <a:solidFill>
                  <a:schemeClr val="tx1"/>
                </a:solidFill>
              </a:rPr>
              <a:t>Dans test1, créer un fichier « </a:t>
            </a:r>
            <a:r>
              <a:rPr lang="fr-FR" i="1" dirty="0" err="1">
                <a:solidFill>
                  <a:schemeClr val="tx1"/>
                </a:solidFill>
              </a:rPr>
              <a:t>code-secret.txt</a:t>
            </a:r>
            <a:r>
              <a:rPr lang="fr-FR" i="1" dirty="0">
                <a:solidFill>
                  <a:schemeClr val="tx1"/>
                </a:solidFill>
              </a:rPr>
              <a:t> </a:t>
            </a:r>
            <a:r>
              <a:rPr lang="fr-FR" dirty="0">
                <a:solidFill>
                  <a:schemeClr val="tx1"/>
                </a:solidFill>
              </a:rPr>
              <a:t>» (Qui contiendra hypothétiquement des codes d’accès). Chercher comment interdire l’accès à ce fichier avec apache depuis votre configuration vhost.</a:t>
            </a:r>
          </a:p>
          <a:p>
            <a:pPr marL="285750" indent="-285750">
              <a:buFont typeface="Wingdings" panose="05000000000000000000" pitchFamily="2" charset="2"/>
              <a:buChar char="v"/>
            </a:pPr>
            <a:endParaRPr lang="fr-FR" dirty="0">
              <a:solidFill>
                <a:schemeClr val="tx1"/>
              </a:solidFill>
            </a:endParaRPr>
          </a:p>
          <a:p>
            <a:pPr marL="285750" indent="-285750">
              <a:buFont typeface="Wingdings" panose="05000000000000000000" pitchFamily="2" charset="2"/>
              <a:buChar char="v"/>
            </a:pPr>
            <a:r>
              <a:rPr lang="fr-FR" dirty="0">
                <a:solidFill>
                  <a:schemeClr val="tx1"/>
                </a:solidFill>
              </a:rPr>
              <a:t>Dans le dossier test2, créer un fichier « .</a:t>
            </a:r>
            <a:r>
              <a:rPr lang="fr-FR" dirty="0" err="1">
                <a:solidFill>
                  <a:schemeClr val="tx1"/>
                </a:solidFill>
              </a:rPr>
              <a:t>htaccess</a:t>
            </a:r>
            <a:r>
              <a:rPr lang="fr-FR" dirty="0">
                <a:solidFill>
                  <a:schemeClr val="tx1"/>
                </a:solidFill>
              </a:rPr>
              <a:t> »</a:t>
            </a:r>
          </a:p>
          <a:p>
            <a:pPr marL="285750" indent="-285750">
              <a:buFont typeface="Wingdings" panose="05000000000000000000" pitchFamily="2" charset="2"/>
              <a:buChar char="v"/>
            </a:pPr>
            <a:r>
              <a:rPr lang="fr-FR" dirty="0">
                <a:solidFill>
                  <a:schemeClr val="tx1"/>
                </a:solidFill>
              </a:rPr>
              <a:t>En utilisant le site </a:t>
            </a:r>
            <a:r>
              <a:rPr lang="fr-FR" dirty="0">
                <a:solidFill>
                  <a:schemeClr val="tx1"/>
                </a:solidFill>
                <a:hlinkClick r:id="rId2">
                  <a:extLst>
                    <a:ext uri="{A12FA001-AC4F-418D-AE19-62706E023703}">
                      <ahyp:hlinkClr xmlns:ahyp="http://schemas.microsoft.com/office/drawing/2018/hyperlinkcolor" val="tx"/>
                    </a:ext>
                  </a:extLst>
                </a:hlinkClick>
              </a:rPr>
              <a:t>www.redirection-web.net</a:t>
            </a:r>
            <a:r>
              <a:rPr lang="fr-FR" dirty="0">
                <a:solidFill>
                  <a:schemeClr val="tx1"/>
                </a:solidFill>
              </a:rPr>
              <a:t> découvrez comment faire une redirection temporaire dite « 302 » dans le .</a:t>
            </a:r>
            <a:r>
              <a:rPr lang="fr-FR" dirty="0" err="1">
                <a:solidFill>
                  <a:schemeClr val="tx1"/>
                </a:solidFill>
              </a:rPr>
              <a:t>htaccess</a:t>
            </a:r>
            <a:r>
              <a:rPr lang="fr-FR" dirty="0">
                <a:solidFill>
                  <a:schemeClr val="tx1"/>
                </a:solidFill>
              </a:rPr>
              <a:t> et ajouter en une pour rediriger les requêtes du domaine « test2.local » vers « test1.local ». Après l’avoir essayer, commentez avec « # » la redirection pour la suite des exercices.</a:t>
            </a:r>
          </a:p>
          <a:p>
            <a:pPr marL="285750" indent="-285750">
              <a:buFont typeface="Wingdings" panose="05000000000000000000" pitchFamily="2" charset="2"/>
              <a:buChar char="v"/>
            </a:pPr>
            <a:endParaRPr lang="fr-FR" dirty="0">
              <a:solidFill>
                <a:schemeClr val="tx1"/>
              </a:solidFill>
            </a:endParaRPr>
          </a:p>
          <a:p>
            <a:pPr marL="285750" indent="-285750">
              <a:buFont typeface="Wingdings" panose="05000000000000000000" pitchFamily="2" charset="2"/>
              <a:buChar char="v"/>
            </a:pPr>
            <a:r>
              <a:rPr lang="fr-FR" dirty="0">
                <a:solidFill>
                  <a:schemeClr val="tx1"/>
                </a:solidFill>
              </a:rPr>
              <a:t>Ajouter une redirection temporaire des requêtes de « test1.local/temp » à «  https://</a:t>
            </a:r>
            <a:r>
              <a:rPr lang="fr-FR" dirty="0" err="1">
                <a:solidFill>
                  <a:schemeClr val="tx1"/>
                </a:solidFill>
              </a:rPr>
              <a:t>www.google.com</a:t>
            </a:r>
            <a:r>
              <a:rPr lang="fr-FR" dirty="0">
                <a:solidFill>
                  <a:schemeClr val="tx1"/>
                </a:solidFill>
              </a:rPr>
              <a:t> ».</a:t>
            </a:r>
          </a:p>
          <a:p>
            <a:pPr marL="285750" indent="-285750">
              <a:buFont typeface="Wingdings" panose="05000000000000000000" pitchFamily="2" charset="2"/>
              <a:buChar char="v"/>
            </a:pPr>
            <a:r>
              <a:rPr lang="fr-FR" dirty="0">
                <a:solidFill>
                  <a:schemeClr val="tx1"/>
                </a:solidFill>
              </a:rPr>
              <a:t>Ajouter une redirection permanente dite 301 entre « test2.local/perm » et « https://</a:t>
            </a:r>
            <a:r>
              <a:rPr lang="fr-FR" dirty="0" err="1">
                <a:solidFill>
                  <a:schemeClr val="tx1"/>
                </a:solidFill>
              </a:rPr>
              <a:t>www.qwant.com</a:t>
            </a:r>
            <a:r>
              <a:rPr lang="fr-FR" dirty="0">
                <a:solidFill>
                  <a:schemeClr val="tx1"/>
                </a:solidFill>
              </a:rPr>
              <a:t> ».</a:t>
            </a:r>
          </a:p>
        </p:txBody>
      </p:sp>
      <p:sp>
        <p:nvSpPr>
          <p:cNvPr id="9" name="Titre 1">
            <a:extLst>
              <a:ext uri="{FF2B5EF4-FFF2-40B4-BE49-F238E27FC236}">
                <a16:creationId xmlns:a16="http://schemas.microsoft.com/office/drawing/2014/main" id="{AF72DCFB-336E-1923-BD64-78D9D22A5F0A}"/>
              </a:ext>
            </a:extLst>
          </p:cNvPr>
          <p:cNvSpPr>
            <a:spLocks noGrp="1"/>
          </p:cNvSpPr>
          <p:nvPr>
            <p:ph type="title"/>
          </p:nvPr>
        </p:nvSpPr>
        <p:spPr>
          <a:xfrm>
            <a:off x="1199456" y="332656"/>
            <a:ext cx="5688632" cy="576064"/>
          </a:xfrm>
          <a:custGeom>
            <a:avLst/>
            <a:gdLst>
              <a:gd name="connsiteX0" fmla="*/ 0 w 5688632"/>
              <a:gd name="connsiteY0" fmla="*/ 0 h 576064"/>
              <a:gd name="connsiteX1" fmla="*/ 625750 w 5688632"/>
              <a:gd name="connsiteY1" fmla="*/ 0 h 576064"/>
              <a:gd name="connsiteX2" fmla="*/ 1080840 w 5688632"/>
              <a:gd name="connsiteY2" fmla="*/ 0 h 576064"/>
              <a:gd name="connsiteX3" fmla="*/ 1649703 w 5688632"/>
              <a:gd name="connsiteY3" fmla="*/ 0 h 576064"/>
              <a:gd name="connsiteX4" fmla="*/ 2275453 w 5688632"/>
              <a:gd name="connsiteY4" fmla="*/ 0 h 576064"/>
              <a:gd name="connsiteX5" fmla="*/ 2958089 w 5688632"/>
              <a:gd name="connsiteY5" fmla="*/ 0 h 576064"/>
              <a:gd name="connsiteX6" fmla="*/ 3526952 w 5688632"/>
              <a:gd name="connsiteY6" fmla="*/ 0 h 576064"/>
              <a:gd name="connsiteX7" fmla="*/ 4209588 w 5688632"/>
              <a:gd name="connsiteY7" fmla="*/ 0 h 576064"/>
              <a:gd name="connsiteX8" fmla="*/ 4892224 w 5688632"/>
              <a:gd name="connsiteY8" fmla="*/ 0 h 576064"/>
              <a:gd name="connsiteX9" fmla="*/ 5688632 w 5688632"/>
              <a:gd name="connsiteY9" fmla="*/ 0 h 576064"/>
              <a:gd name="connsiteX10" fmla="*/ 5688632 w 5688632"/>
              <a:gd name="connsiteY10" fmla="*/ 576064 h 576064"/>
              <a:gd name="connsiteX11" fmla="*/ 5119769 w 5688632"/>
              <a:gd name="connsiteY11" fmla="*/ 576064 h 576064"/>
              <a:gd name="connsiteX12" fmla="*/ 4721565 w 5688632"/>
              <a:gd name="connsiteY12" fmla="*/ 576064 h 576064"/>
              <a:gd name="connsiteX13" fmla="*/ 4209588 w 5688632"/>
              <a:gd name="connsiteY13" fmla="*/ 576064 h 576064"/>
              <a:gd name="connsiteX14" fmla="*/ 3811383 w 5688632"/>
              <a:gd name="connsiteY14" fmla="*/ 576064 h 576064"/>
              <a:gd name="connsiteX15" fmla="*/ 3299407 w 5688632"/>
              <a:gd name="connsiteY15" fmla="*/ 576064 h 576064"/>
              <a:gd name="connsiteX16" fmla="*/ 2673657 w 5688632"/>
              <a:gd name="connsiteY16" fmla="*/ 576064 h 576064"/>
              <a:gd name="connsiteX17" fmla="*/ 2047908 w 5688632"/>
              <a:gd name="connsiteY17" fmla="*/ 576064 h 576064"/>
              <a:gd name="connsiteX18" fmla="*/ 1365272 w 5688632"/>
              <a:gd name="connsiteY18" fmla="*/ 576064 h 576064"/>
              <a:gd name="connsiteX19" fmla="*/ 853295 w 5688632"/>
              <a:gd name="connsiteY19" fmla="*/ 576064 h 576064"/>
              <a:gd name="connsiteX20" fmla="*/ 0 w 5688632"/>
              <a:gd name="connsiteY20" fmla="*/ 576064 h 576064"/>
              <a:gd name="connsiteX21" fmla="*/ 0 w 5688632"/>
              <a:gd name="connsiteY21"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688632" h="576064" fill="none" extrusionOk="0">
                <a:moveTo>
                  <a:pt x="0" y="0"/>
                </a:moveTo>
                <a:cubicBezTo>
                  <a:pt x="174124" y="-40866"/>
                  <a:pt x="354856" y="11931"/>
                  <a:pt x="625750" y="0"/>
                </a:cubicBezTo>
                <a:cubicBezTo>
                  <a:pt x="896644" y="-11931"/>
                  <a:pt x="968647" y="30849"/>
                  <a:pt x="1080840" y="0"/>
                </a:cubicBezTo>
                <a:cubicBezTo>
                  <a:pt x="1193033" y="-30849"/>
                  <a:pt x="1466417" y="50064"/>
                  <a:pt x="1649703" y="0"/>
                </a:cubicBezTo>
                <a:cubicBezTo>
                  <a:pt x="1832989" y="-50064"/>
                  <a:pt x="2104413" y="40808"/>
                  <a:pt x="2275453" y="0"/>
                </a:cubicBezTo>
                <a:cubicBezTo>
                  <a:pt x="2446493" y="-40808"/>
                  <a:pt x="2633398" y="51515"/>
                  <a:pt x="2958089" y="0"/>
                </a:cubicBezTo>
                <a:cubicBezTo>
                  <a:pt x="3282780" y="-51515"/>
                  <a:pt x="3335830" y="32516"/>
                  <a:pt x="3526952" y="0"/>
                </a:cubicBezTo>
                <a:cubicBezTo>
                  <a:pt x="3718074" y="-32516"/>
                  <a:pt x="4014384" y="35931"/>
                  <a:pt x="4209588" y="0"/>
                </a:cubicBezTo>
                <a:cubicBezTo>
                  <a:pt x="4404792" y="-35931"/>
                  <a:pt x="4573495" y="44287"/>
                  <a:pt x="4892224" y="0"/>
                </a:cubicBezTo>
                <a:cubicBezTo>
                  <a:pt x="5210953" y="-44287"/>
                  <a:pt x="5313219" y="64500"/>
                  <a:pt x="5688632" y="0"/>
                </a:cubicBezTo>
                <a:cubicBezTo>
                  <a:pt x="5732248" y="228141"/>
                  <a:pt x="5641742" y="391873"/>
                  <a:pt x="5688632" y="576064"/>
                </a:cubicBezTo>
                <a:cubicBezTo>
                  <a:pt x="5487292" y="603208"/>
                  <a:pt x="5379993" y="527052"/>
                  <a:pt x="5119769" y="576064"/>
                </a:cubicBezTo>
                <a:cubicBezTo>
                  <a:pt x="4859545" y="625076"/>
                  <a:pt x="4904163" y="562731"/>
                  <a:pt x="4721565" y="576064"/>
                </a:cubicBezTo>
                <a:cubicBezTo>
                  <a:pt x="4538967" y="589397"/>
                  <a:pt x="4397915" y="537586"/>
                  <a:pt x="4209588" y="576064"/>
                </a:cubicBezTo>
                <a:cubicBezTo>
                  <a:pt x="4021261" y="614542"/>
                  <a:pt x="3952159" y="559677"/>
                  <a:pt x="3811383" y="576064"/>
                </a:cubicBezTo>
                <a:cubicBezTo>
                  <a:pt x="3670608" y="592451"/>
                  <a:pt x="3491031" y="558823"/>
                  <a:pt x="3299407" y="576064"/>
                </a:cubicBezTo>
                <a:cubicBezTo>
                  <a:pt x="3107783" y="593305"/>
                  <a:pt x="2979519" y="535285"/>
                  <a:pt x="2673657" y="576064"/>
                </a:cubicBezTo>
                <a:cubicBezTo>
                  <a:pt x="2367795" y="616843"/>
                  <a:pt x="2345458" y="537566"/>
                  <a:pt x="2047908" y="576064"/>
                </a:cubicBezTo>
                <a:cubicBezTo>
                  <a:pt x="1750358" y="614562"/>
                  <a:pt x="1510548" y="531858"/>
                  <a:pt x="1365272" y="576064"/>
                </a:cubicBezTo>
                <a:cubicBezTo>
                  <a:pt x="1219996" y="620270"/>
                  <a:pt x="1074320" y="519574"/>
                  <a:pt x="853295" y="576064"/>
                </a:cubicBezTo>
                <a:cubicBezTo>
                  <a:pt x="632270" y="632554"/>
                  <a:pt x="407649" y="531257"/>
                  <a:pt x="0" y="576064"/>
                </a:cubicBezTo>
                <a:cubicBezTo>
                  <a:pt x="-7333" y="304169"/>
                  <a:pt x="11208" y="158953"/>
                  <a:pt x="0" y="0"/>
                </a:cubicBezTo>
                <a:close/>
              </a:path>
              <a:path w="5688632" h="576064" stroke="0" extrusionOk="0">
                <a:moveTo>
                  <a:pt x="0" y="0"/>
                </a:moveTo>
                <a:cubicBezTo>
                  <a:pt x="146807" y="-21256"/>
                  <a:pt x="534210" y="39943"/>
                  <a:pt x="682636" y="0"/>
                </a:cubicBezTo>
                <a:cubicBezTo>
                  <a:pt x="831062" y="-39943"/>
                  <a:pt x="923485" y="442"/>
                  <a:pt x="1080840" y="0"/>
                </a:cubicBezTo>
                <a:cubicBezTo>
                  <a:pt x="1238195" y="-442"/>
                  <a:pt x="1454313" y="54118"/>
                  <a:pt x="1649703" y="0"/>
                </a:cubicBezTo>
                <a:cubicBezTo>
                  <a:pt x="1845093" y="-54118"/>
                  <a:pt x="1913207" y="37878"/>
                  <a:pt x="2104794" y="0"/>
                </a:cubicBezTo>
                <a:cubicBezTo>
                  <a:pt x="2296381" y="-37878"/>
                  <a:pt x="2405349" y="52429"/>
                  <a:pt x="2673657" y="0"/>
                </a:cubicBezTo>
                <a:cubicBezTo>
                  <a:pt x="2941965" y="-52429"/>
                  <a:pt x="3123936" y="44447"/>
                  <a:pt x="3356293" y="0"/>
                </a:cubicBezTo>
                <a:cubicBezTo>
                  <a:pt x="3588650" y="-44447"/>
                  <a:pt x="3702725" y="8912"/>
                  <a:pt x="4038929" y="0"/>
                </a:cubicBezTo>
                <a:cubicBezTo>
                  <a:pt x="4375133" y="-8912"/>
                  <a:pt x="4447919" y="20302"/>
                  <a:pt x="4721565" y="0"/>
                </a:cubicBezTo>
                <a:cubicBezTo>
                  <a:pt x="4995211" y="-20302"/>
                  <a:pt x="5351324" y="115784"/>
                  <a:pt x="5688632" y="0"/>
                </a:cubicBezTo>
                <a:cubicBezTo>
                  <a:pt x="5755480" y="248113"/>
                  <a:pt x="5646875" y="459506"/>
                  <a:pt x="5688632" y="576064"/>
                </a:cubicBezTo>
                <a:cubicBezTo>
                  <a:pt x="5370695" y="616900"/>
                  <a:pt x="5260495" y="556604"/>
                  <a:pt x="5005996" y="576064"/>
                </a:cubicBezTo>
                <a:cubicBezTo>
                  <a:pt x="4751497" y="595524"/>
                  <a:pt x="4719319" y="549211"/>
                  <a:pt x="4437133" y="576064"/>
                </a:cubicBezTo>
                <a:cubicBezTo>
                  <a:pt x="4154947" y="602917"/>
                  <a:pt x="4003491" y="570836"/>
                  <a:pt x="3868270" y="576064"/>
                </a:cubicBezTo>
                <a:cubicBezTo>
                  <a:pt x="3733049" y="581292"/>
                  <a:pt x="3601438" y="551658"/>
                  <a:pt x="3413179" y="576064"/>
                </a:cubicBezTo>
                <a:cubicBezTo>
                  <a:pt x="3224920" y="600470"/>
                  <a:pt x="3117995" y="571114"/>
                  <a:pt x="3014975" y="576064"/>
                </a:cubicBezTo>
                <a:cubicBezTo>
                  <a:pt x="2911955" y="581014"/>
                  <a:pt x="2746313" y="571601"/>
                  <a:pt x="2616771" y="576064"/>
                </a:cubicBezTo>
                <a:cubicBezTo>
                  <a:pt x="2487229" y="580527"/>
                  <a:pt x="2152475" y="539092"/>
                  <a:pt x="1991021" y="576064"/>
                </a:cubicBezTo>
                <a:cubicBezTo>
                  <a:pt x="1829567" y="613036"/>
                  <a:pt x="1565146" y="557303"/>
                  <a:pt x="1365272" y="576064"/>
                </a:cubicBezTo>
                <a:cubicBezTo>
                  <a:pt x="1165398" y="594825"/>
                  <a:pt x="901410" y="574912"/>
                  <a:pt x="682636" y="576064"/>
                </a:cubicBezTo>
                <a:cubicBezTo>
                  <a:pt x="463862" y="577216"/>
                  <a:pt x="276687" y="503384"/>
                  <a:pt x="0" y="576064"/>
                </a:cubicBezTo>
                <a:cubicBezTo>
                  <a:pt x="-7679" y="435549"/>
                  <a:pt x="59026" y="239660"/>
                  <a:pt x="0" y="0"/>
                </a:cubicBezTo>
                <a:close/>
              </a:path>
            </a:pathLst>
          </a:custGeom>
          <a:ln w="38100">
            <a:solidFill>
              <a:schemeClr val="tx1"/>
            </a:solidFill>
            <a:extLst>
              <a:ext uri="{C807C97D-BFC1-408E-A445-0C87EB9F89A2}">
                <ask:lineSketchStyleProps xmlns:ask="http://schemas.microsoft.com/office/drawing/2018/sketchyshapes" sd="577493948">
                  <ask:type>
                    <ask:lineSketchScribble/>
                  </ask:type>
                </ask:lineSketchStyleProps>
              </a:ext>
            </a:extLst>
          </a:ln>
        </p:spPr>
        <p:txBody>
          <a:bodyPr>
            <a:noAutofit/>
          </a:bodyPr>
          <a:lstStyle/>
          <a:p>
            <a:r>
              <a:rPr lang="fr-FR" sz="3200" dirty="0"/>
              <a:t> Place à un peu de pratique 2/2</a:t>
            </a:r>
          </a:p>
        </p:txBody>
      </p:sp>
    </p:spTree>
    <p:extLst>
      <p:ext uri="{BB962C8B-B14F-4D97-AF65-F5344CB8AC3E}">
        <p14:creationId xmlns:p14="http://schemas.microsoft.com/office/powerpoint/2010/main" val="3473285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1199456" y="332656"/>
            <a:ext cx="5112568" cy="576064"/>
          </a:xfrm>
          <a:custGeom>
            <a:avLst/>
            <a:gdLst>
              <a:gd name="connsiteX0" fmla="*/ 0 w 5112568"/>
              <a:gd name="connsiteY0" fmla="*/ 0 h 576064"/>
              <a:gd name="connsiteX1" fmla="*/ 619189 w 5112568"/>
              <a:gd name="connsiteY1" fmla="*/ 0 h 576064"/>
              <a:gd name="connsiteX2" fmla="*/ 1238378 w 5112568"/>
              <a:gd name="connsiteY2" fmla="*/ 0 h 576064"/>
              <a:gd name="connsiteX3" fmla="*/ 1653064 w 5112568"/>
              <a:gd name="connsiteY3" fmla="*/ 0 h 576064"/>
              <a:gd name="connsiteX4" fmla="*/ 2118875 w 5112568"/>
              <a:gd name="connsiteY4" fmla="*/ 0 h 576064"/>
              <a:gd name="connsiteX5" fmla="*/ 2686939 w 5112568"/>
              <a:gd name="connsiteY5" fmla="*/ 0 h 576064"/>
              <a:gd name="connsiteX6" fmla="*/ 3306127 w 5112568"/>
              <a:gd name="connsiteY6" fmla="*/ 0 h 576064"/>
              <a:gd name="connsiteX7" fmla="*/ 3976442 w 5112568"/>
              <a:gd name="connsiteY7" fmla="*/ 0 h 576064"/>
              <a:gd name="connsiteX8" fmla="*/ 4544505 w 5112568"/>
              <a:gd name="connsiteY8" fmla="*/ 0 h 576064"/>
              <a:gd name="connsiteX9" fmla="*/ 5112568 w 5112568"/>
              <a:gd name="connsiteY9" fmla="*/ 0 h 576064"/>
              <a:gd name="connsiteX10" fmla="*/ 5112568 w 5112568"/>
              <a:gd name="connsiteY10" fmla="*/ 576064 h 576064"/>
              <a:gd name="connsiteX11" fmla="*/ 4646756 w 5112568"/>
              <a:gd name="connsiteY11" fmla="*/ 576064 h 576064"/>
              <a:gd name="connsiteX12" fmla="*/ 4180944 w 5112568"/>
              <a:gd name="connsiteY12" fmla="*/ 576064 h 576064"/>
              <a:gd name="connsiteX13" fmla="*/ 3510630 w 5112568"/>
              <a:gd name="connsiteY13" fmla="*/ 576064 h 576064"/>
              <a:gd name="connsiteX14" fmla="*/ 3095944 w 5112568"/>
              <a:gd name="connsiteY14" fmla="*/ 576064 h 576064"/>
              <a:gd name="connsiteX15" fmla="*/ 2579007 w 5112568"/>
              <a:gd name="connsiteY15" fmla="*/ 576064 h 576064"/>
              <a:gd name="connsiteX16" fmla="*/ 2164320 w 5112568"/>
              <a:gd name="connsiteY16" fmla="*/ 576064 h 576064"/>
              <a:gd name="connsiteX17" fmla="*/ 1647383 w 5112568"/>
              <a:gd name="connsiteY17" fmla="*/ 576064 h 576064"/>
              <a:gd name="connsiteX18" fmla="*/ 1028194 w 5112568"/>
              <a:gd name="connsiteY18" fmla="*/ 576064 h 576064"/>
              <a:gd name="connsiteX19" fmla="*/ 0 w 5112568"/>
              <a:gd name="connsiteY19" fmla="*/ 576064 h 576064"/>
              <a:gd name="connsiteX20" fmla="*/ 0 w 5112568"/>
              <a:gd name="connsiteY20"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12568" h="576064" fill="none" extrusionOk="0">
                <a:moveTo>
                  <a:pt x="0" y="0"/>
                </a:moveTo>
                <a:cubicBezTo>
                  <a:pt x="273469" y="-44857"/>
                  <a:pt x="482435" y="23155"/>
                  <a:pt x="619189" y="0"/>
                </a:cubicBezTo>
                <a:cubicBezTo>
                  <a:pt x="755943" y="-23155"/>
                  <a:pt x="1056207" y="38130"/>
                  <a:pt x="1238378" y="0"/>
                </a:cubicBezTo>
                <a:cubicBezTo>
                  <a:pt x="1420549" y="-38130"/>
                  <a:pt x="1471252" y="9913"/>
                  <a:pt x="1653064" y="0"/>
                </a:cubicBezTo>
                <a:cubicBezTo>
                  <a:pt x="1834876" y="-9913"/>
                  <a:pt x="2006839" y="39069"/>
                  <a:pt x="2118875" y="0"/>
                </a:cubicBezTo>
                <a:cubicBezTo>
                  <a:pt x="2230911" y="-39069"/>
                  <a:pt x="2478178" y="13926"/>
                  <a:pt x="2686939" y="0"/>
                </a:cubicBezTo>
                <a:cubicBezTo>
                  <a:pt x="2895700" y="-13926"/>
                  <a:pt x="3182107" y="573"/>
                  <a:pt x="3306127" y="0"/>
                </a:cubicBezTo>
                <a:cubicBezTo>
                  <a:pt x="3430147" y="-573"/>
                  <a:pt x="3757766" y="25642"/>
                  <a:pt x="3976442" y="0"/>
                </a:cubicBezTo>
                <a:cubicBezTo>
                  <a:pt x="4195119" y="-25642"/>
                  <a:pt x="4299885" y="64357"/>
                  <a:pt x="4544505" y="0"/>
                </a:cubicBezTo>
                <a:cubicBezTo>
                  <a:pt x="4789125" y="-64357"/>
                  <a:pt x="4865343" y="11545"/>
                  <a:pt x="5112568" y="0"/>
                </a:cubicBezTo>
                <a:cubicBezTo>
                  <a:pt x="5124604" y="280578"/>
                  <a:pt x="5095924" y="405525"/>
                  <a:pt x="5112568" y="576064"/>
                </a:cubicBezTo>
                <a:cubicBezTo>
                  <a:pt x="4927535" y="604857"/>
                  <a:pt x="4865103" y="521133"/>
                  <a:pt x="4646756" y="576064"/>
                </a:cubicBezTo>
                <a:cubicBezTo>
                  <a:pt x="4428409" y="630995"/>
                  <a:pt x="4406859" y="530814"/>
                  <a:pt x="4180944" y="576064"/>
                </a:cubicBezTo>
                <a:cubicBezTo>
                  <a:pt x="3955029" y="621314"/>
                  <a:pt x="3691313" y="534552"/>
                  <a:pt x="3510630" y="576064"/>
                </a:cubicBezTo>
                <a:cubicBezTo>
                  <a:pt x="3329947" y="617576"/>
                  <a:pt x="3260715" y="563118"/>
                  <a:pt x="3095944" y="576064"/>
                </a:cubicBezTo>
                <a:cubicBezTo>
                  <a:pt x="2931173" y="589010"/>
                  <a:pt x="2693784" y="552958"/>
                  <a:pt x="2579007" y="576064"/>
                </a:cubicBezTo>
                <a:cubicBezTo>
                  <a:pt x="2464230" y="599170"/>
                  <a:pt x="2335635" y="565323"/>
                  <a:pt x="2164320" y="576064"/>
                </a:cubicBezTo>
                <a:cubicBezTo>
                  <a:pt x="1993005" y="586805"/>
                  <a:pt x="1889998" y="519971"/>
                  <a:pt x="1647383" y="576064"/>
                </a:cubicBezTo>
                <a:cubicBezTo>
                  <a:pt x="1404768" y="632157"/>
                  <a:pt x="1266915" y="558521"/>
                  <a:pt x="1028194" y="576064"/>
                </a:cubicBezTo>
                <a:cubicBezTo>
                  <a:pt x="789473" y="593607"/>
                  <a:pt x="213359" y="539018"/>
                  <a:pt x="0" y="576064"/>
                </a:cubicBezTo>
                <a:cubicBezTo>
                  <a:pt x="-46031" y="301074"/>
                  <a:pt x="57526" y="121594"/>
                  <a:pt x="0" y="0"/>
                </a:cubicBezTo>
                <a:close/>
              </a:path>
              <a:path w="5112568" h="576064" stroke="0" extrusionOk="0">
                <a:moveTo>
                  <a:pt x="0" y="0"/>
                </a:moveTo>
                <a:cubicBezTo>
                  <a:pt x="162027" y="-50120"/>
                  <a:pt x="524334" y="12051"/>
                  <a:pt x="670314" y="0"/>
                </a:cubicBezTo>
                <a:cubicBezTo>
                  <a:pt x="816294" y="-12051"/>
                  <a:pt x="915274" y="12716"/>
                  <a:pt x="1085001" y="0"/>
                </a:cubicBezTo>
                <a:cubicBezTo>
                  <a:pt x="1254728" y="-12716"/>
                  <a:pt x="1479416" y="799"/>
                  <a:pt x="1653064" y="0"/>
                </a:cubicBezTo>
                <a:cubicBezTo>
                  <a:pt x="1826712" y="-799"/>
                  <a:pt x="1963251" y="31923"/>
                  <a:pt x="2118875" y="0"/>
                </a:cubicBezTo>
                <a:cubicBezTo>
                  <a:pt x="2274499" y="-31923"/>
                  <a:pt x="2434553" y="33337"/>
                  <a:pt x="2686939" y="0"/>
                </a:cubicBezTo>
                <a:cubicBezTo>
                  <a:pt x="2939325" y="-33337"/>
                  <a:pt x="3074808" y="56061"/>
                  <a:pt x="3357253" y="0"/>
                </a:cubicBezTo>
                <a:cubicBezTo>
                  <a:pt x="3639698" y="-56061"/>
                  <a:pt x="3891221" y="16174"/>
                  <a:pt x="4027567" y="0"/>
                </a:cubicBezTo>
                <a:cubicBezTo>
                  <a:pt x="4163913" y="-16174"/>
                  <a:pt x="4597209" y="123823"/>
                  <a:pt x="5112568" y="0"/>
                </a:cubicBezTo>
                <a:cubicBezTo>
                  <a:pt x="5125589" y="200261"/>
                  <a:pt x="5076005" y="300859"/>
                  <a:pt x="5112568" y="576064"/>
                </a:cubicBezTo>
                <a:cubicBezTo>
                  <a:pt x="4981077" y="605999"/>
                  <a:pt x="4673275" y="510450"/>
                  <a:pt x="4493379" y="576064"/>
                </a:cubicBezTo>
                <a:cubicBezTo>
                  <a:pt x="4313483" y="641678"/>
                  <a:pt x="4108332" y="553642"/>
                  <a:pt x="3874190" y="576064"/>
                </a:cubicBezTo>
                <a:cubicBezTo>
                  <a:pt x="3640048" y="598486"/>
                  <a:pt x="3428330" y="547119"/>
                  <a:pt x="3306127" y="576064"/>
                </a:cubicBezTo>
                <a:cubicBezTo>
                  <a:pt x="3183924" y="605009"/>
                  <a:pt x="3008363" y="530943"/>
                  <a:pt x="2738064" y="576064"/>
                </a:cubicBezTo>
                <a:cubicBezTo>
                  <a:pt x="2467765" y="621185"/>
                  <a:pt x="2430607" y="524182"/>
                  <a:pt x="2272252" y="576064"/>
                </a:cubicBezTo>
                <a:cubicBezTo>
                  <a:pt x="2113897" y="627946"/>
                  <a:pt x="2009812" y="542163"/>
                  <a:pt x="1857566" y="576064"/>
                </a:cubicBezTo>
                <a:cubicBezTo>
                  <a:pt x="1705320" y="609965"/>
                  <a:pt x="1624157" y="571949"/>
                  <a:pt x="1442880" y="576064"/>
                </a:cubicBezTo>
                <a:cubicBezTo>
                  <a:pt x="1261603" y="580179"/>
                  <a:pt x="983396" y="517520"/>
                  <a:pt x="823692" y="576064"/>
                </a:cubicBezTo>
                <a:cubicBezTo>
                  <a:pt x="663988" y="634608"/>
                  <a:pt x="171716" y="520287"/>
                  <a:pt x="0" y="576064"/>
                </a:cubicBezTo>
                <a:cubicBezTo>
                  <a:pt x="-34743" y="392786"/>
                  <a:pt x="19972" y="143539"/>
                  <a:pt x="0" y="0"/>
                </a:cubicBezTo>
                <a:close/>
              </a:path>
            </a:pathLst>
          </a:custGeom>
          <a:ln w="38100">
            <a:solidFill>
              <a:schemeClr val="tx1"/>
            </a:solidFill>
            <a:extLst>
              <a:ext uri="{C807C97D-BFC1-408E-A445-0C87EB9F89A2}">
                <ask:lineSketchStyleProps xmlns:ask="http://schemas.microsoft.com/office/drawing/2018/sketchyshapes" sd="577493948">
                  <ask:type>
                    <ask:lineSketchScribble/>
                  </ask:type>
                </ask:lineSketchStyleProps>
              </a:ext>
            </a:extLst>
          </a:ln>
        </p:spPr>
        <p:txBody>
          <a:bodyPr>
            <a:noAutofit/>
          </a:bodyPr>
          <a:lstStyle/>
          <a:p>
            <a:r>
              <a:rPr lang="fr-FR" sz="3200" dirty="0"/>
              <a:t>A faire pour la prochaine fois</a:t>
            </a:r>
          </a:p>
        </p:txBody>
      </p:sp>
      <p:sp>
        <p:nvSpPr>
          <p:cNvPr id="3" name="Rectangle : coins arrondis 2">
            <a:extLst>
              <a:ext uri="{FF2B5EF4-FFF2-40B4-BE49-F238E27FC236}">
                <a16:creationId xmlns:a16="http://schemas.microsoft.com/office/drawing/2014/main" id="{99E3974F-69E9-479F-9231-9B668D4FAD1B}"/>
              </a:ext>
            </a:extLst>
          </p:cNvPr>
          <p:cNvSpPr/>
          <p:nvPr/>
        </p:nvSpPr>
        <p:spPr>
          <a:xfrm>
            <a:off x="1055440" y="1628800"/>
            <a:ext cx="10513168" cy="43204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fr-FR" dirty="0">
                <a:solidFill>
                  <a:schemeClr val="tx1"/>
                </a:solidFill>
              </a:rPr>
              <a:t>Télécharger l’ISO d’Ubuntu Server 22.04 TLS :</a:t>
            </a:r>
          </a:p>
          <a:p>
            <a:pPr marL="742950" lvl="1" indent="-285750">
              <a:buFont typeface="Wingdings" panose="05000000000000000000" pitchFamily="2" charset="2"/>
              <a:buChar char="Ø"/>
            </a:pPr>
            <a:r>
              <a:rPr lang="fr-FR" dirty="0">
                <a:solidFill>
                  <a:schemeClr val="tx1"/>
                </a:solidFill>
                <a:hlinkClick r:id="rId2"/>
              </a:rPr>
              <a:t>https://releases.ubuntu.com/jammy/ubuntu-22.04.2-live-server-amd64.iso</a:t>
            </a:r>
            <a:endParaRPr lang="fr-FR" dirty="0">
              <a:solidFill>
                <a:schemeClr val="tx1"/>
              </a:solidFill>
            </a:endParaRPr>
          </a:p>
          <a:p>
            <a:pPr lvl="1"/>
            <a:endParaRPr lang="fr-FR" dirty="0">
              <a:solidFill>
                <a:schemeClr val="tx1"/>
              </a:solidFill>
            </a:endParaRPr>
          </a:p>
          <a:p>
            <a:pPr marL="285750" indent="-285750">
              <a:buFont typeface="Wingdings" panose="05000000000000000000" pitchFamily="2" charset="2"/>
              <a:buChar char="v"/>
            </a:pPr>
            <a:r>
              <a:rPr lang="fr-FR" dirty="0">
                <a:solidFill>
                  <a:schemeClr val="tx1"/>
                </a:solidFill>
              </a:rPr>
              <a:t>WINDOWS 10 ou LINUX : Télécharger VMware Player :</a:t>
            </a:r>
          </a:p>
          <a:p>
            <a:pPr marL="742950" lvl="1" indent="-285750">
              <a:buFont typeface="Wingdings" panose="05000000000000000000" pitchFamily="2" charset="2"/>
              <a:buChar char="Ø"/>
            </a:pPr>
            <a:r>
              <a:rPr lang="fr-FR" dirty="0">
                <a:solidFill>
                  <a:schemeClr val="tx1"/>
                </a:solidFill>
                <a:hlinkClick r:id="rId3"/>
              </a:rPr>
              <a:t>https://www.vmware.com/go/getplayer-win</a:t>
            </a:r>
            <a:endParaRPr lang="fr-FR" dirty="0">
              <a:solidFill>
                <a:schemeClr val="tx1"/>
              </a:solidFill>
            </a:endParaRPr>
          </a:p>
          <a:p>
            <a:pPr lvl="1"/>
            <a:endParaRPr lang="fr-FR" dirty="0">
              <a:solidFill>
                <a:schemeClr val="tx1"/>
              </a:solidFill>
            </a:endParaRPr>
          </a:p>
          <a:p>
            <a:pPr marL="285750" indent="-285750">
              <a:buFont typeface="Wingdings" panose="05000000000000000000" pitchFamily="2" charset="2"/>
              <a:buChar char="v"/>
            </a:pPr>
            <a:r>
              <a:rPr lang="fr-FR" dirty="0">
                <a:solidFill>
                  <a:schemeClr val="tx1"/>
                </a:solidFill>
              </a:rPr>
              <a:t>MACOS Sierra et + : Télécharger </a:t>
            </a:r>
            <a:r>
              <a:rPr lang="fr-FR" dirty="0" err="1">
                <a:solidFill>
                  <a:schemeClr val="tx1"/>
                </a:solidFill>
              </a:rPr>
              <a:t>Parallels</a:t>
            </a:r>
            <a:r>
              <a:rPr lang="fr-FR" dirty="0">
                <a:solidFill>
                  <a:schemeClr val="tx1"/>
                </a:solidFill>
              </a:rPr>
              <a:t> Version d’essai 14J et installez-la un peu avant le cours :</a:t>
            </a:r>
          </a:p>
          <a:p>
            <a:pPr marL="742950" lvl="1" indent="-285750">
              <a:buFont typeface="Wingdings" panose="05000000000000000000" pitchFamily="2" charset="2"/>
              <a:buChar char="Ø"/>
            </a:pPr>
            <a:r>
              <a:rPr lang="fr-FR" dirty="0">
                <a:solidFill>
                  <a:schemeClr val="tx1"/>
                </a:solidFill>
                <a:hlinkClick r:id="rId4"/>
              </a:rPr>
              <a:t>https://www.parallels.com/directdownload/pd/?mode=trial</a:t>
            </a:r>
            <a:endParaRPr lang="fr-FR" dirty="0">
              <a:solidFill>
                <a:schemeClr val="tx1"/>
              </a:solidFill>
            </a:endParaRPr>
          </a:p>
          <a:p>
            <a:pPr lvl="1"/>
            <a:endParaRPr lang="fr-FR" dirty="0">
              <a:solidFill>
                <a:schemeClr val="tx1"/>
              </a:solidFill>
            </a:endParaRPr>
          </a:p>
          <a:p>
            <a:pPr marL="285750" indent="-285750">
              <a:buFont typeface="Wingdings" panose="05000000000000000000" pitchFamily="2" charset="2"/>
              <a:buChar char="v"/>
            </a:pPr>
            <a:r>
              <a:rPr lang="fr-FR" dirty="0">
                <a:solidFill>
                  <a:schemeClr val="tx1"/>
                </a:solidFill>
              </a:rPr>
              <a:t>Revoir les lignes de commandes « cd » et « ls » pour comprendre leur mécanisme qui sera indispensable pour le prochain cours.</a:t>
            </a:r>
          </a:p>
          <a:p>
            <a:pPr marL="285750" indent="-285750">
              <a:buFont typeface="Wingdings" panose="05000000000000000000" pitchFamily="2" charset="2"/>
              <a:buChar char="v"/>
            </a:pPr>
            <a:endParaRPr lang="fr-FR" dirty="0">
              <a:solidFill>
                <a:schemeClr val="tx1"/>
              </a:solidFill>
            </a:endParaRPr>
          </a:p>
          <a:p>
            <a:pPr marL="285750" indent="-285750">
              <a:buFont typeface="Wingdings" panose="05000000000000000000" pitchFamily="2" charset="2"/>
              <a:buChar char="v"/>
            </a:pPr>
            <a:r>
              <a:rPr lang="fr-FR" dirty="0">
                <a:solidFill>
                  <a:schemeClr val="tx1"/>
                </a:solidFill>
              </a:rPr>
              <a:t>Sur </a:t>
            </a:r>
            <a:r>
              <a:rPr lang="fr-FR" dirty="0" err="1">
                <a:solidFill>
                  <a:schemeClr val="tx1"/>
                </a:solidFill>
              </a:rPr>
              <a:t>GitBash</a:t>
            </a:r>
            <a:r>
              <a:rPr lang="fr-FR" dirty="0">
                <a:solidFill>
                  <a:schemeClr val="tx1"/>
                </a:solidFill>
              </a:rPr>
              <a:t> ou Terminal : Découvrir les commandes « </a:t>
            </a:r>
            <a:r>
              <a:rPr lang="fr-FR" dirty="0" err="1">
                <a:solidFill>
                  <a:schemeClr val="tx1"/>
                </a:solidFill>
              </a:rPr>
              <a:t>touch</a:t>
            </a:r>
            <a:r>
              <a:rPr lang="fr-FR" dirty="0">
                <a:solidFill>
                  <a:schemeClr val="tx1"/>
                </a:solidFill>
              </a:rPr>
              <a:t> » pour créer un fichier vide et « </a:t>
            </a:r>
            <a:r>
              <a:rPr lang="fr-FR" dirty="0" err="1">
                <a:solidFill>
                  <a:schemeClr val="tx1"/>
                </a:solidFill>
              </a:rPr>
              <a:t>mkdir</a:t>
            </a:r>
            <a:r>
              <a:rPr lang="fr-FR" dirty="0">
                <a:solidFill>
                  <a:schemeClr val="tx1"/>
                </a:solidFill>
              </a:rPr>
              <a:t> » pour créer un dossier.</a:t>
            </a:r>
          </a:p>
        </p:txBody>
      </p:sp>
    </p:spTree>
    <p:extLst>
      <p:ext uri="{BB962C8B-B14F-4D97-AF65-F5344CB8AC3E}">
        <p14:creationId xmlns:p14="http://schemas.microsoft.com/office/powerpoint/2010/main" val="4145724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56C94072-1B34-48FB-9A9C-5A9A0FFC8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47" name="Picture 423" descr="C:\Users\Tom\AppData\Local\Microsoft\Windows\Temporary Internet Files\Content.IE5\54P6HUVA\MPj04013020000[1].jpg"/>
          <p:cNvPicPr>
            <a:picLocks noChangeAspect="1" noChangeArrowheads="1"/>
          </p:cNvPicPr>
          <p:nvPr/>
        </p:nvPicPr>
        <p:blipFill rotWithShape="1">
          <a:blip r:embed="rId2" cstate="print"/>
          <a:srcRect t="14844" b="14844"/>
          <a:stretch/>
        </p:blipFill>
        <p:spPr bwMode="auto">
          <a:xfrm>
            <a:off x="20" y="10"/>
            <a:ext cx="12191980" cy="6857990"/>
          </a:xfrm>
          <a:prstGeom prst="rect">
            <a:avLst/>
          </a:prstGeom>
        </p:spPr>
      </p:pic>
      <p:sp>
        <p:nvSpPr>
          <p:cNvPr id="110" name="Rectangle 109">
            <a:extLst>
              <a:ext uri="{FF2B5EF4-FFF2-40B4-BE49-F238E27FC236}">
                <a16:creationId xmlns:a16="http://schemas.microsoft.com/office/drawing/2014/main" id="{1D5941F3-0256-4E90-BBBC-5A6EDEB8E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004" y="4166755"/>
            <a:ext cx="5607908" cy="2040066"/>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6298010" y="4333009"/>
            <a:ext cx="5268177" cy="1086237"/>
          </a:xfrm>
        </p:spPr>
        <p:txBody>
          <a:bodyPr>
            <a:normAutofit/>
          </a:bodyPr>
          <a:lstStyle/>
          <a:p>
            <a:pPr algn="l"/>
            <a:r>
              <a:rPr lang="fr-FR" sz="3600" b="1" dirty="0">
                <a:solidFill>
                  <a:srgbClr val="FFFFFF"/>
                </a:solidFill>
              </a:rPr>
              <a:t>Serveur WEB</a:t>
            </a:r>
          </a:p>
        </p:txBody>
      </p:sp>
      <p:sp>
        <p:nvSpPr>
          <p:cNvPr id="3" name="Sous-titre 2"/>
          <p:cNvSpPr>
            <a:spLocks noGrp="1"/>
          </p:cNvSpPr>
          <p:nvPr>
            <p:ph type="subTitle" idx="1"/>
          </p:nvPr>
        </p:nvSpPr>
        <p:spPr>
          <a:xfrm>
            <a:off x="6298010" y="5419246"/>
            <a:ext cx="5268177" cy="531866"/>
          </a:xfrm>
        </p:spPr>
        <p:txBody>
          <a:bodyPr>
            <a:noAutofit/>
          </a:bodyPr>
          <a:lstStyle/>
          <a:p>
            <a:pPr algn="l">
              <a:lnSpc>
                <a:spcPct val="100000"/>
              </a:lnSpc>
              <a:spcAft>
                <a:spcPts val="600"/>
              </a:spcAft>
            </a:pPr>
            <a:r>
              <a:rPr lang="fr-FR" sz="1600" dirty="0">
                <a:solidFill>
                  <a:schemeClr val="bg1"/>
                </a:solidFill>
              </a:rPr>
              <a:t>Introduction à APACHE</a:t>
            </a:r>
          </a:p>
          <a:p>
            <a:pPr algn="l">
              <a:lnSpc>
                <a:spcPct val="100000"/>
              </a:lnSpc>
              <a:spcAft>
                <a:spcPts val="600"/>
              </a:spcAft>
            </a:pPr>
            <a:r>
              <a:rPr lang="fr-FR" sz="1600" dirty="0">
                <a:solidFill>
                  <a:schemeClr val="bg1"/>
                </a:solidFill>
              </a:rPr>
              <a:t>Fin du module</a:t>
            </a:r>
          </a:p>
        </p:txBody>
      </p:sp>
      <p:sp>
        <p:nvSpPr>
          <p:cNvPr id="112" name="Freeform: Shape 111">
            <a:extLst>
              <a:ext uri="{FF2B5EF4-FFF2-40B4-BE49-F238E27FC236}">
                <a16:creationId xmlns:a16="http://schemas.microsoft.com/office/drawing/2014/main" id="{A5019358-4900-4555-99FF-EF6AE90B8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670146" y="3710250"/>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70000"/>
            </a:srgbClr>
          </a:solidFill>
          <a:ln w="0">
            <a:noFill/>
            <a:prstDash val="solid"/>
            <a:round/>
            <a:headEnd/>
            <a:tailEnd/>
          </a:ln>
        </p:spPr>
      </p:sp>
    </p:spTree>
    <p:extLst>
      <p:ext uri="{BB962C8B-B14F-4D97-AF65-F5344CB8AC3E}">
        <p14:creationId xmlns:p14="http://schemas.microsoft.com/office/powerpoint/2010/main" val="335031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7"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29" name="Rectangle 28">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1371600" y="1281916"/>
            <a:ext cx="9601200" cy="1485900"/>
          </a:xfrm>
          <a:custGeom>
            <a:avLst/>
            <a:gdLst>
              <a:gd name="connsiteX0" fmla="*/ 0 w 5400600"/>
              <a:gd name="connsiteY0" fmla="*/ 0 h 576064"/>
              <a:gd name="connsiteX1" fmla="*/ 594066 w 5400600"/>
              <a:gd name="connsiteY1" fmla="*/ 0 h 576064"/>
              <a:gd name="connsiteX2" fmla="*/ 1026114 w 5400600"/>
              <a:gd name="connsiteY2" fmla="*/ 0 h 576064"/>
              <a:gd name="connsiteX3" fmla="*/ 1566174 w 5400600"/>
              <a:gd name="connsiteY3" fmla="*/ 0 h 576064"/>
              <a:gd name="connsiteX4" fmla="*/ 2160240 w 5400600"/>
              <a:gd name="connsiteY4" fmla="*/ 0 h 576064"/>
              <a:gd name="connsiteX5" fmla="*/ 2808312 w 5400600"/>
              <a:gd name="connsiteY5" fmla="*/ 0 h 576064"/>
              <a:gd name="connsiteX6" fmla="*/ 3348372 w 5400600"/>
              <a:gd name="connsiteY6" fmla="*/ 0 h 576064"/>
              <a:gd name="connsiteX7" fmla="*/ 3996444 w 5400600"/>
              <a:gd name="connsiteY7" fmla="*/ 0 h 576064"/>
              <a:gd name="connsiteX8" fmla="*/ 4644516 w 5400600"/>
              <a:gd name="connsiteY8" fmla="*/ 0 h 576064"/>
              <a:gd name="connsiteX9" fmla="*/ 5400600 w 5400600"/>
              <a:gd name="connsiteY9" fmla="*/ 0 h 576064"/>
              <a:gd name="connsiteX10" fmla="*/ 5400600 w 5400600"/>
              <a:gd name="connsiteY10" fmla="*/ 576064 h 576064"/>
              <a:gd name="connsiteX11" fmla="*/ 4860540 w 5400600"/>
              <a:gd name="connsiteY11" fmla="*/ 576064 h 576064"/>
              <a:gd name="connsiteX12" fmla="*/ 4482498 w 5400600"/>
              <a:gd name="connsiteY12" fmla="*/ 576064 h 576064"/>
              <a:gd name="connsiteX13" fmla="*/ 3996444 w 5400600"/>
              <a:gd name="connsiteY13" fmla="*/ 576064 h 576064"/>
              <a:gd name="connsiteX14" fmla="*/ 3618402 w 5400600"/>
              <a:gd name="connsiteY14" fmla="*/ 576064 h 576064"/>
              <a:gd name="connsiteX15" fmla="*/ 3132348 w 5400600"/>
              <a:gd name="connsiteY15" fmla="*/ 576064 h 576064"/>
              <a:gd name="connsiteX16" fmla="*/ 2538282 w 5400600"/>
              <a:gd name="connsiteY16" fmla="*/ 576064 h 576064"/>
              <a:gd name="connsiteX17" fmla="*/ 1944216 w 5400600"/>
              <a:gd name="connsiteY17" fmla="*/ 576064 h 576064"/>
              <a:gd name="connsiteX18" fmla="*/ 1296144 w 5400600"/>
              <a:gd name="connsiteY18" fmla="*/ 576064 h 576064"/>
              <a:gd name="connsiteX19" fmla="*/ 810090 w 5400600"/>
              <a:gd name="connsiteY19" fmla="*/ 576064 h 576064"/>
              <a:gd name="connsiteX20" fmla="*/ 0 w 5400600"/>
              <a:gd name="connsiteY20" fmla="*/ 576064 h 576064"/>
              <a:gd name="connsiteX21" fmla="*/ 0 w 5400600"/>
              <a:gd name="connsiteY21"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400600" h="576064" fill="none" extrusionOk="0">
                <a:moveTo>
                  <a:pt x="0" y="0"/>
                </a:moveTo>
                <a:cubicBezTo>
                  <a:pt x="124040" y="-20322"/>
                  <a:pt x="344933" y="45574"/>
                  <a:pt x="594066" y="0"/>
                </a:cubicBezTo>
                <a:cubicBezTo>
                  <a:pt x="843199" y="-45574"/>
                  <a:pt x="862875" y="49265"/>
                  <a:pt x="1026114" y="0"/>
                </a:cubicBezTo>
                <a:cubicBezTo>
                  <a:pt x="1189353" y="-49265"/>
                  <a:pt x="1410102" y="27555"/>
                  <a:pt x="1566174" y="0"/>
                </a:cubicBezTo>
                <a:cubicBezTo>
                  <a:pt x="1722246" y="-27555"/>
                  <a:pt x="1965854" y="2198"/>
                  <a:pt x="2160240" y="0"/>
                </a:cubicBezTo>
                <a:cubicBezTo>
                  <a:pt x="2354626" y="-2198"/>
                  <a:pt x="2581214" y="21166"/>
                  <a:pt x="2808312" y="0"/>
                </a:cubicBezTo>
                <a:cubicBezTo>
                  <a:pt x="3035410" y="-21166"/>
                  <a:pt x="3101020" y="43673"/>
                  <a:pt x="3348372" y="0"/>
                </a:cubicBezTo>
                <a:cubicBezTo>
                  <a:pt x="3595724" y="-43673"/>
                  <a:pt x="3735458" y="35774"/>
                  <a:pt x="3996444" y="0"/>
                </a:cubicBezTo>
                <a:cubicBezTo>
                  <a:pt x="4257430" y="-35774"/>
                  <a:pt x="4423337" y="57092"/>
                  <a:pt x="4644516" y="0"/>
                </a:cubicBezTo>
                <a:cubicBezTo>
                  <a:pt x="4865695" y="-57092"/>
                  <a:pt x="5088645" y="8850"/>
                  <a:pt x="5400600" y="0"/>
                </a:cubicBezTo>
                <a:cubicBezTo>
                  <a:pt x="5444216" y="228141"/>
                  <a:pt x="5353710" y="391873"/>
                  <a:pt x="5400600" y="576064"/>
                </a:cubicBezTo>
                <a:cubicBezTo>
                  <a:pt x="5289553" y="622678"/>
                  <a:pt x="5117001" y="552678"/>
                  <a:pt x="4860540" y="576064"/>
                </a:cubicBezTo>
                <a:cubicBezTo>
                  <a:pt x="4604079" y="599450"/>
                  <a:pt x="4576926" y="556457"/>
                  <a:pt x="4482498" y="576064"/>
                </a:cubicBezTo>
                <a:cubicBezTo>
                  <a:pt x="4388070" y="595671"/>
                  <a:pt x="4146607" y="533628"/>
                  <a:pt x="3996444" y="576064"/>
                </a:cubicBezTo>
                <a:cubicBezTo>
                  <a:pt x="3846281" y="618500"/>
                  <a:pt x="3708033" y="540453"/>
                  <a:pt x="3618402" y="576064"/>
                </a:cubicBezTo>
                <a:cubicBezTo>
                  <a:pt x="3528771" y="611675"/>
                  <a:pt x="3340542" y="537455"/>
                  <a:pt x="3132348" y="576064"/>
                </a:cubicBezTo>
                <a:cubicBezTo>
                  <a:pt x="2924154" y="614673"/>
                  <a:pt x="2797876" y="528007"/>
                  <a:pt x="2538282" y="576064"/>
                </a:cubicBezTo>
                <a:cubicBezTo>
                  <a:pt x="2278688" y="624121"/>
                  <a:pt x="2186191" y="538972"/>
                  <a:pt x="1944216" y="576064"/>
                </a:cubicBezTo>
                <a:cubicBezTo>
                  <a:pt x="1702241" y="613156"/>
                  <a:pt x="1481201" y="552967"/>
                  <a:pt x="1296144" y="576064"/>
                </a:cubicBezTo>
                <a:cubicBezTo>
                  <a:pt x="1111087" y="599161"/>
                  <a:pt x="1008647" y="538163"/>
                  <a:pt x="810090" y="576064"/>
                </a:cubicBezTo>
                <a:cubicBezTo>
                  <a:pt x="611533" y="613965"/>
                  <a:pt x="395759" y="559636"/>
                  <a:pt x="0" y="576064"/>
                </a:cubicBezTo>
                <a:cubicBezTo>
                  <a:pt x="-7333" y="304169"/>
                  <a:pt x="11208" y="158953"/>
                  <a:pt x="0" y="0"/>
                </a:cubicBezTo>
                <a:close/>
              </a:path>
              <a:path w="5400600" h="576064" stroke="0" extrusionOk="0">
                <a:moveTo>
                  <a:pt x="0" y="0"/>
                </a:moveTo>
                <a:cubicBezTo>
                  <a:pt x="323841" y="-58221"/>
                  <a:pt x="340619" y="23979"/>
                  <a:pt x="648072" y="0"/>
                </a:cubicBezTo>
                <a:cubicBezTo>
                  <a:pt x="955525" y="-23979"/>
                  <a:pt x="942548" y="21294"/>
                  <a:pt x="1026114" y="0"/>
                </a:cubicBezTo>
                <a:cubicBezTo>
                  <a:pt x="1109680" y="-21294"/>
                  <a:pt x="1305394" y="62682"/>
                  <a:pt x="1566174" y="0"/>
                </a:cubicBezTo>
                <a:cubicBezTo>
                  <a:pt x="1826954" y="-62682"/>
                  <a:pt x="1851292" y="40295"/>
                  <a:pt x="1998222" y="0"/>
                </a:cubicBezTo>
                <a:cubicBezTo>
                  <a:pt x="2145152" y="-40295"/>
                  <a:pt x="2310195" y="58004"/>
                  <a:pt x="2538282" y="0"/>
                </a:cubicBezTo>
                <a:cubicBezTo>
                  <a:pt x="2766369" y="-58004"/>
                  <a:pt x="2950431" y="39512"/>
                  <a:pt x="3186354" y="0"/>
                </a:cubicBezTo>
                <a:cubicBezTo>
                  <a:pt x="3422277" y="-39512"/>
                  <a:pt x="3696956" y="17717"/>
                  <a:pt x="3834426" y="0"/>
                </a:cubicBezTo>
                <a:cubicBezTo>
                  <a:pt x="3971896" y="-17717"/>
                  <a:pt x="4166477" y="14414"/>
                  <a:pt x="4482498" y="0"/>
                </a:cubicBezTo>
                <a:cubicBezTo>
                  <a:pt x="4798519" y="-14414"/>
                  <a:pt x="4976456" y="53946"/>
                  <a:pt x="5400600" y="0"/>
                </a:cubicBezTo>
                <a:cubicBezTo>
                  <a:pt x="5467448" y="248113"/>
                  <a:pt x="5358843" y="459506"/>
                  <a:pt x="5400600" y="576064"/>
                </a:cubicBezTo>
                <a:cubicBezTo>
                  <a:pt x="5102647" y="618685"/>
                  <a:pt x="4906823" y="522025"/>
                  <a:pt x="4752528" y="576064"/>
                </a:cubicBezTo>
                <a:cubicBezTo>
                  <a:pt x="4598233" y="630103"/>
                  <a:pt x="4443455" y="514261"/>
                  <a:pt x="4212468" y="576064"/>
                </a:cubicBezTo>
                <a:cubicBezTo>
                  <a:pt x="3981481" y="637867"/>
                  <a:pt x="3863740" y="535087"/>
                  <a:pt x="3672408" y="576064"/>
                </a:cubicBezTo>
                <a:cubicBezTo>
                  <a:pt x="3481076" y="617041"/>
                  <a:pt x="3425092" y="532186"/>
                  <a:pt x="3240360" y="576064"/>
                </a:cubicBezTo>
                <a:cubicBezTo>
                  <a:pt x="3055628" y="619942"/>
                  <a:pt x="3037071" y="562492"/>
                  <a:pt x="2862318" y="576064"/>
                </a:cubicBezTo>
                <a:cubicBezTo>
                  <a:pt x="2687565" y="589636"/>
                  <a:pt x="2583387" y="539962"/>
                  <a:pt x="2484276" y="576064"/>
                </a:cubicBezTo>
                <a:cubicBezTo>
                  <a:pt x="2385165" y="612166"/>
                  <a:pt x="2082355" y="561364"/>
                  <a:pt x="1890210" y="576064"/>
                </a:cubicBezTo>
                <a:cubicBezTo>
                  <a:pt x="1698065" y="590764"/>
                  <a:pt x="1466616" y="540903"/>
                  <a:pt x="1296144" y="576064"/>
                </a:cubicBezTo>
                <a:cubicBezTo>
                  <a:pt x="1125672" y="611225"/>
                  <a:pt x="836705" y="498475"/>
                  <a:pt x="648072" y="576064"/>
                </a:cubicBezTo>
                <a:cubicBezTo>
                  <a:pt x="459439" y="653653"/>
                  <a:pt x="194700" y="530258"/>
                  <a:pt x="0" y="576064"/>
                </a:cubicBezTo>
                <a:cubicBezTo>
                  <a:pt x="-7679" y="435549"/>
                  <a:pt x="59026" y="239660"/>
                  <a:pt x="0" y="0"/>
                </a:cubicBezTo>
                <a:close/>
              </a:path>
            </a:pathLst>
          </a:custGeom>
        </p:spPr>
        <p:txBody>
          <a:bodyPr vert="horz" lIns="91440" tIns="45720" rIns="91440" bIns="45720" rtlCol="0" anchor="t">
            <a:normAutofit/>
          </a:bodyPr>
          <a:lstStyle/>
          <a:p>
            <a:r>
              <a:rPr lang="en-US" dirty="0"/>
              <a:t> Dans </a:t>
            </a:r>
            <a:r>
              <a:rPr lang="en-US" dirty="0" err="1"/>
              <a:t>ce</a:t>
            </a:r>
            <a:r>
              <a:rPr lang="en-US" dirty="0"/>
              <a:t> module</a:t>
            </a:r>
          </a:p>
        </p:txBody>
      </p:sp>
      <p:sp>
        <p:nvSpPr>
          <p:cNvPr id="10" name="ZoneTexte 4">
            <a:extLst>
              <a:ext uri="{FF2B5EF4-FFF2-40B4-BE49-F238E27FC236}">
                <a16:creationId xmlns:a16="http://schemas.microsoft.com/office/drawing/2014/main" id="{C4B91CC3-5FA3-4B32-A8ED-B9E63E2F70CA}"/>
              </a:ext>
            </a:extLst>
          </p:cNvPr>
          <p:cNvSpPr txBox="1"/>
          <p:nvPr/>
        </p:nvSpPr>
        <p:spPr>
          <a:xfrm>
            <a:off x="1981200" y="2348880"/>
            <a:ext cx="9601200" cy="4015471"/>
          </a:xfrm>
          <a:prstGeom prst="rect">
            <a:avLst/>
          </a:prstGeom>
        </p:spPr>
        <p:txBody>
          <a:bodyPr vert="horz" lIns="91440" tIns="45720" rIns="91440" bIns="45720" rtlCol="0">
            <a:normAutofit fontScale="85000" lnSpcReduction="20000"/>
          </a:bodyPr>
          <a:lstStyle/>
          <a:p>
            <a:pPr marL="285750" indent="-285750" defTabSz="914400">
              <a:lnSpc>
                <a:spcPct val="94000"/>
              </a:lnSpc>
              <a:spcAft>
                <a:spcPts val="200"/>
              </a:spcAft>
              <a:buSzPct val="75000"/>
              <a:buFont typeface="Wingdings" panose="05000000000000000000" pitchFamily="2" charset="2"/>
              <a:buChar char="q"/>
            </a:pPr>
            <a:r>
              <a:rPr lang="en-US" sz="2400" dirty="0">
                <a:solidFill>
                  <a:schemeClr val="tx2"/>
                </a:solidFill>
              </a:rPr>
              <a:t>Port </a:t>
            </a:r>
            <a:r>
              <a:rPr lang="en-US" sz="2400" dirty="0" err="1">
                <a:solidFill>
                  <a:schemeClr val="tx2"/>
                </a:solidFill>
              </a:rPr>
              <a:t>virtuel</a:t>
            </a:r>
            <a:endParaRPr lang="en-US" sz="2400" dirty="0">
              <a:solidFill>
                <a:schemeClr val="tx2"/>
              </a:solidFill>
            </a:endParaRPr>
          </a:p>
          <a:p>
            <a:pPr marL="285750" indent="-285750" defTabSz="914400">
              <a:lnSpc>
                <a:spcPct val="94000"/>
              </a:lnSpc>
              <a:spcAft>
                <a:spcPts val="200"/>
              </a:spcAft>
              <a:buSzPct val="75000"/>
              <a:buFont typeface="Wingdings" panose="05000000000000000000" pitchFamily="2" charset="2"/>
              <a:buChar char="q"/>
            </a:pPr>
            <a:endParaRPr lang="en-US" sz="2400" dirty="0">
              <a:solidFill>
                <a:schemeClr val="tx2"/>
              </a:solidFill>
            </a:endParaRPr>
          </a:p>
          <a:p>
            <a:pPr marL="285750" indent="-285750" defTabSz="914400">
              <a:lnSpc>
                <a:spcPct val="94000"/>
              </a:lnSpc>
              <a:spcAft>
                <a:spcPts val="200"/>
              </a:spcAft>
              <a:buSzPct val="75000"/>
              <a:buFont typeface="Wingdings" panose="05000000000000000000" pitchFamily="2" charset="2"/>
              <a:buChar char="q"/>
            </a:pPr>
            <a:r>
              <a:rPr lang="en-US" sz="2400" dirty="0">
                <a:solidFill>
                  <a:schemeClr val="tx2"/>
                </a:solidFill>
              </a:rPr>
              <a:t>Service Web</a:t>
            </a:r>
          </a:p>
          <a:p>
            <a:pPr marL="285750" indent="-285750" defTabSz="914400">
              <a:lnSpc>
                <a:spcPct val="94000"/>
              </a:lnSpc>
              <a:spcAft>
                <a:spcPts val="200"/>
              </a:spcAft>
              <a:buSzPct val="75000"/>
              <a:buFont typeface="Wingdings" panose="05000000000000000000" pitchFamily="2" charset="2"/>
              <a:buChar char="q"/>
            </a:pPr>
            <a:endParaRPr lang="en-US" sz="2400" dirty="0">
              <a:solidFill>
                <a:schemeClr val="tx2"/>
              </a:solidFill>
            </a:endParaRPr>
          </a:p>
          <a:p>
            <a:pPr marL="285750" indent="-285750" defTabSz="914400">
              <a:lnSpc>
                <a:spcPct val="94000"/>
              </a:lnSpc>
              <a:spcAft>
                <a:spcPts val="200"/>
              </a:spcAft>
              <a:buSzPct val="75000"/>
              <a:buFont typeface="Wingdings" panose="05000000000000000000" pitchFamily="2" charset="2"/>
              <a:buChar char="q"/>
            </a:pPr>
            <a:r>
              <a:rPr lang="en-US" sz="2400" dirty="0">
                <a:solidFill>
                  <a:schemeClr val="tx2"/>
                </a:solidFill>
              </a:rPr>
              <a:t>Apache HTTPD</a:t>
            </a:r>
          </a:p>
          <a:p>
            <a:pPr marL="285750" indent="-285750" defTabSz="914400">
              <a:lnSpc>
                <a:spcPct val="94000"/>
              </a:lnSpc>
              <a:spcAft>
                <a:spcPts val="200"/>
              </a:spcAft>
              <a:buSzPct val="75000"/>
              <a:buFont typeface="Wingdings" panose="05000000000000000000" pitchFamily="2" charset="2"/>
              <a:buChar char="q"/>
            </a:pPr>
            <a:endParaRPr lang="en-US" sz="2400" dirty="0">
              <a:solidFill>
                <a:schemeClr val="tx2"/>
              </a:solidFill>
            </a:endParaRPr>
          </a:p>
          <a:p>
            <a:pPr marL="285750" indent="-285750" defTabSz="914400">
              <a:lnSpc>
                <a:spcPct val="94000"/>
              </a:lnSpc>
              <a:spcAft>
                <a:spcPts val="200"/>
              </a:spcAft>
              <a:buSzPct val="75000"/>
              <a:buFont typeface="Wingdings" panose="05000000000000000000" pitchFamily="2" charset="2"/>
              <a:buChar char="q"/>
            </a:pPr>
            <a:r>
              <a:rPr lang="en-US" sz="2400" dirty="0">
                <a:solidFill>
                  <a:schemeClr val="tx2"/>
                </a:solidFill>
              </a:rPr>
              <a:t>Nginx</a:t>
            </a:r>
          </a:p>
          <a:p>
            <a:pPr marL="285750" indent="-285750" defTabSz="914400">
              <a:lnSpc>
                <a:spcPct val="94000"/>
              </a:lnSpc>
              <a:spcAft>
                <a:spcPts val="200"/>
              </a:spcAft>
              <a:buSzPct val="75000"/>
              <a:buFont typeface="Wingdings" panose="05000000000000000000" pitchFamily="2" charset="2"/>
              <a:buChar char="q"/>
            </a:pPr>
            <a:endParaRPr lang="en-US" sz="2400" dirty="0">
              <a:solidFill>
                <a:schemeClr val="tx2"/>
              </a:solidFill>
            </a:endParaRPr>
          </a:p>
          <a:p>
            <a:pPr marL="285750" indent="-285750" defTabSz="914400">
              <a:lnSpc>
                <a:spcPct val="94000"/>
              </a:lnSpc>
              <a:spcAft>
                <a:spcPts val="200"/>
              </a:spcAft>
              <a:buSzPct val="75000"/>
              <a:buFont typeface="Wingdings" panose="05000000000000000000" pitchFamily="2" charset="2"/>
              <a:buChar char="q"/>
            </a:pPr>
            <a:r>
              <a:rPr lang="en-US" sz="2400" dirty="0" err="1">
                <a:solidFill>
                  <a:schemeClr val="tx2"/>
                </a:solidFill>
              </a:rPr>
              <a:t>Serveur</a:t>
            </a:r>
            <a:r>
              <a:rPr lang="en-US" sz="2400" dirty="0">
                <a:solidFill>
                  <a:schemeClr val="tx2"/>
                </a:solidFill>
              </a:rPr>
              <a:t> Windows &amp; </a:t>
            </a:r>
            <a:r>
              <a:rPr lang="en-US" sz="2400" dirty="0" err="1">
                <a:solidFill>
                  <a:schemeClr val="tx2"/>
                </a:solidFill>
              </a:rPr>
              <a:t>Serveur</a:t>
            </a:r>
            <a:r>
              <a:rPr lang="en-US" sz="2400" dirty="0">
                <a:solidFill>
                  <a:schemeClr val="tx2"/>
                </a:solidFill>
              </a:rPr>
              <a:t> Linux</a:t>
            </a:r>
          </a:p>
          <a:p>
            <a:pPr marL="285750" indent="-285750" defTabSz="914400">
              <a:lnSpc>
                <a:spcPct val="94000"/>
              </a:lnSpc>
              <a:spcAft>
                <a:spcPts val="200"/>
              </a:spcAft>
              <a:buSzPct val="75000"/>
              <a:buFont typeface="Wingdings" panose="05000000000000000000" pitchFamily="2" charset="2"/>
              <a:buChar char="q"/>
            </a:pPr>
            <a:endParaRPr lang="en-US" sz="2400" dirty="0">
              <a:solidFill>
                <a:schemeClr val="tx2"/>
              </a:solidFill>
            </a:endParaRPr>
          </a:p>
          <a:p>
            <a:pPr marL="285750" indent="-285750" defTabSz="914400">
              <a:lnSpc>
                <a:spcPct val="94000"/>
              </a:lnSpc>
              <a:spcAft>
                <a:spcPts val="200"/>
              </a:spcAft>
              <a:buSzPct val="75000"/>
              <a:buFont typeface="Wingdings" panose="05000000000000000000" pitchFamily="2" charset="2"/>
              <a:buChar char="q"/>
            </a:pPr>
            <a:r>
              <a:rPr lang="en-US" sz="2400" dirty="0">
                <a:solidFill>
                  <a:schemeClr val="tx2"/>
                </a:solidFill>
              </a:rPr>
              <a:t>Un </a:t>
            </a:r>
            <a:r>
              <a:rPr lang="fr-FR" sz="2400" dirty="0">
                <a:solidFill>
                  <a:schemeClr val="tx2"/>
                </a:solidFill>
              </a:rPr>
              <a:t>aparté</a:t>
            </a:r>
            <a:r>
              <a:rPr lang="en-US" sz="2400" dirty="0">
                <a:solidFill>
                  <a:schemeClr val="tx2"/>
                </a:solidFill>
              </a:rPr>
              <a:t> sur le Cloud</a:t>
            </a:r>
          </a:p>
          <a:p>
            <a:pPr marL="285750" indent="-285750" defTabSz="914400">
              <a:lnSpc>
                <a:spcPct val="94000"/>
              </a:lnSpc>
              <a:spcAft>
                <a:spcPts val="200"/>
              </a:spcAft>
              <a:buSzPct val="75000"/>
              <a:buFont typeface="Wingdings" panose="05000000000000000000" pitchFamily="2" charset="2"/>
              <a:buChar char="q"/>
            </a:pPr>
            <a:endParaRPr lang="en-US" sz="2400" dirty="0">
              <a:solidFill>
                <a:schemeClr val="tx2"/>
              </a:solidFill>
            </a:endParaRPr>
          </a:p>
          <a:p>
            <a:pPr marL="285750" indent="-285750" defTabSz="914400">
              <a:lnSpc>
                <a:spcPct val="94000"/>
              </a:lnSpc>
              <a:spcAft>
                <a:spcPts val="200"/>
              </a:spcAft>
              <a:buSzPct val="75000"/>
              <a:buFont typeface="Wingdings" panose="05000000000000000000" pitchFamily="2" charset="2"/>
              <a:buChar char="q"/>
            </a:pPr>
            <a:r>
              <a:rPr lang="en-US" sz="2400" dirty="0">
                <a:solidFill>
                  <a:schemeClr val="tx2"/>
                </a:solidFill>
              </a:rPr>
              <a:t>Wamp et les </a:t>
            </a:r>
            <a:r>
              <a:rPr lang="en-US" sz="2400" dirty="0" err="1">
                <a:solidFill>
                  <a:schemeClr val="tx2"/>
                </a:solidFill>
              </a:rPr>
              <a:t>vhosts</a:t>
            </a:r>
            <a:endParaRPr lang="en-US" sz="2400" dirty="0">
              <a:solidFill>
                <a:schemeClr val="tx2"/>
              </a:solidFill>
            </a:endParaRPr>
          </a:p>
          <a:p>
            <a:pPr marL="285750" indent="-285750" defTabSz="914400">
              <a:lnSpc>
                <a:spcPct val="94000"/>
              </a:lnSpc>
              <a:spcAft>
                <a:spcPts val="200"/>
              </a:spcAft>
              <a:buSzPct val="75000"/>
              <a:buFont typeface="Wingdings" panose="05000000000000000000" pitchFamily="2" charset="2"/>
              <a:buChar char="q"/>
            </a:pPr>
            <a:endParaRPr lang="en-US" sz="2400" dirty="0">
              <a:solidFill>
                <a:schemeClr val="tx2"/>
              </a:solidFill>
            </a:endParaRPr>
          </a:p>
          <a:p>
            <a:pPr marL="285750" indent="-285750" defTabSz="914400">
              <a:lnSpc>
                <a:spcPct val="94000"/>
              </a:lnSpc>
              <a:spcAft>
                <a:spcPts val="200"/>
              </a:spcAft>
              <a:buSzPct val="75000"/>
              <a:buFont typeface="Wingdings" panose="05000000000000000000" pitchFamily="2" charset="2"/>
              <a:buChar char="q"/>
            </a:pPr>
            <a:r>
              <a:rPr lang="en-US" sz="2400" dirty="0">
                <a:solidFill>
                  <a:schemeClr val="tx2"/>
                </a:solidFill>
              </a:rPr>
              <a:t>Place à la pratique</a:t>
            </a:r>
          </a:p>
          <a:p>
            <a:pPr marL="285750" indent="-285750" defTabSz="914400">
              <a:lnSpc>
                <a:spcPct val="94000"/>
              </a:lnSpc>
              <a:spcAft>
                <a:spcPts val="200"/>
              </a:spcAft>
              <a:buSzPct val="75000"/>
              <a:buFont typeface="Wingdings" panose="05000000000000000000" pitchFamily="2" charset="2"/>
              <a:buChar char="q"/>
            </a:pPr>
            <a:endParaRPr lang="en-US" dirty="0">
              <a:solidFill>
                <a:schemeClr val="tx2"/>
              </a:solidFill>
            </a:endParaRPr>
          </a:p>
          <a:p>
            <a:pPr marL="384048" lvl="1" indent="-384048" defTabSz="914400">
              <a:lnSpc>
                <a:spcPct val="94000"/>
              </a:lnSpc>
              <a:spcAft>
                <a:spcPts val="200"/>
              </a:spcAft>
              <a:buSzPct val="75000"/>
              <a:buFont typeface="Franklin Gothic Book" panose="020B0503020102020204" pitchFamily="34" charset="0"/>
            </a:pPr>
            <a:endParaRPr lang="en-US" dirty="0">
              <a:solidFill>
                <a:schemeClr val="tx2"/>
              </a:solidFill>
            </a:endParaRPr>
          </a:p>
          <a:p>
            <a:pPr marL="384048" lvl="1" indent="-384048" defTabSz="914400">
              <a:lnSpc>
                <a:spcPct val="94000"/>
              </a:lnSpc>
              <a:spcAft>
                <a:spcPts val="200"/>
              </a:spcAft>
              <a:buSzPct val="75000"/>
              <a:buFont typeface="Franklin Gothic Book" panose="020B0503020102020204" pitchFamily="34" charset="0"/>
              <a:buChar char="Ø"/>
            </a:pPr>
            <a:endParaRPr lang="en-US" dirty="0">
              <a:solidFill>
                <a:schemeClr val="tx2"/>
              </a:solidFill>
            </a:endParaRPr>
          </a:p>
          <a:p>
            <a:pPr marL="384048" lvl="1" indent="-384048" defTabSz="914400">
              <a:lnSpc>
                <a:spcPct val="94000"/>
              </a:lnSpc>
              <a:spcAft>
                <a:spcPts val="200"/>
              </a:spcAft>
              <a:buSzPct val="75000"/>
              <a:buFont typeface="Franklin Gothic Book" panose="020B0503020102020204" pitchFamily="34" charset="0"/>
            </a:pPr>
            <a:endParaRPr lang="en-US" dirty="0">
              <a:solidFill>
                <a:schemeClr val="tx2"/>
              </a:solidFill>
            </a:endParaRPr>
          </a:p>
        </p:txBody>
      </p:sp>
    </p:spTree>
    <p:extLst>
      <p:ext uri="{BB962C8B-B14F-4D97-AF65-F5344CB8AC3E}">
        <p14:creationId xmlns:p14="http://schemas.microsoft.com/office/powerpoint/2010/main" val="129449498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1199456" y="332656"/>
            <a:ext cx="2448272" cy="576064"/>
          </a:xfrm>
          <a:custGeom>
            <a:avLst/>
            <a:gdLst>
              <a:gd name="connsiteX0" fmla="*/ 0 w 2448272"/>
              <a:gd name="connsiteY0" fmla="*/ 0 h 576064"/>
              <a:gd name="connsiteX1" fmla="*/ 489654 w 2448272"/>
              <a:gd name="connsiteY1" fmla="*/ 0 h 576064"/>
              <a:gd name="connsiteX2" fmla="*/ 905861 w 2448272"/>
              <a:gd name="connsiteY2" fmla="*/ 0 h 576064"/>
              <a:gd name="connsiteX3" fmla="*/ 1322067 w 2448272"/>
              <a:gd name="connsiteY3" fmla="*/ 0 h 576064"/>
              <a:gd name="connsiteX4" fmla="*/ 1787239 w 2448272"/>
              <a:gd name="connsiteY4" fmla="*/ 0 h 576064"/>
              <a:gd name="connsiteX5" fmla="*/ 2448272 w 2448272"/>
              <a:gd name="connsiteY5" fmla="*/ 0 h 576064"/>
              <a:gd name="connsiteX6" fmla="*/ 2448272 w 2448272"/>
              <a:gd name="connsiteY6" fmla="*/ 576064 h 576064"/>
              <a:gd name="connsiteX7" fmla="*/ 2032066 w 2448272"/>
              <a:gd name="connsiteY7" fmla="*/ 576064 h 576064"/>
              <a:gd name="connsiteX8" fmla="*/ 1591377 w 2448272"/>
              <a:gd name="connsiteY8" fmla="*/ 576064 h 576064"/>
              <a:gd name="connsiteX9" fmla="*/ 1077240 w 2448272"/>
              <a:gd name="connsiteY9" fmla="*/ 576064 h 576064"/>
              <a:gd name="connsiteX10" fmla="*/ 636551 w 2448272"/>
              <a:gd name="connsiteY10" fmla="*/ 576064 h 576064"/>
              <a:gd name="connsiteX11" fmla="*/ 0 w 2448272"/>
              <a:gd name="connsiteY11" fmla="*/ 576064 h 576064"/>
              <a:gd name="connsiteX12" fmla="*/ 0 w 2448272"/>
              <a:gd name="connsiteY12"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48272" h="576064" fill="none" extrusionOk="0">
                <a:moveTo>
                  <a:pt x="0" y="0"/>
                </a:moveTo>
                <a:cubicBezTo>
                  <a:pt x="117815" y="-2212"/>
                  <a:pt x="266144" y="40477"/>
                  <a:pt x="489654" y="0"/>
                </a:cubicBezTo>
                <a:cubicBezTo>
                  <a:pt x="713164" y="-40477"/>
                  <a:pt x="794650" y="36654"/>
                  <a:pt x="905861" y="0"/>
                </a:cubicBezTo>
                <a:cubicBezTo>
                  <a:pt x="1017072" y="-36654"/>
                  <a:pt x="1121111" y="3333"/>
                  <a:pt x="1322067" y="0"/>
                </a:cubicBezTo>
                <a:cubicBezTo>
                  <a:pt x="1523023" y="-3333"/>
                  <a:pt x="1632726" y="20249"/>
                  <a:pt x="1787239" y="0"/>
                </a:cubicBezTo>
                <a:cubicBezTo>
                  <a:pt x="1941752" y="-20249"/>
                  <a:pt x="2264175" y="33161"/>
                  <a:pt x="2448272" y="0"/>
                </a:cubicBezTo>
                <a:cubicBezTo>
                  <a:pt x="2507720" y="121672"/>
                  <a:pt x="2413888" y="356097"/>
                  <a:pt x="2448272" y="576064"/>
                </a:cubicBezTo>
                <a:cubicBezTo>
                  <a:pt x="2351854" y="580165"/>
                  <a:pt x="2166620" y="556241"/>
                  <a:pt x="2032066" y="576064"/>
                </a:cubicBezTo>
                <a:cubicBezTo>
                  <a:pt x="1897512" y="595887"/>
                  <a:pt x="1731313" y="538006"/>
                  <a:pt x="1591377" y="576064"/>
                </a:cubicBezTo>
                <a:cubicBezTo>
                  <a:pt x="1451441" y="614122"/>
                  <a:pt x="1281035" y="551850"/>
                  <a:pt x="1077240" y="576064"/>
                </a:cubicBezTo>
                <a:cubicBezTo>
                  <a:pt x="873445" y="600278"/>
                  <a:pt x="802105" y="547838"/>
                  <a:pt x="636551" y="576064"/>
                </a:cubicBezTo>
                <a:cubicBezTo>
                  <a:pt x="470997" y="604290"/>
                  <a:pt x="246087" y="547372"/>
                  <a:pt x="0" y="576064"/>
                </a:cubicBezTo>
                <a:cubicBezTo>
                  <a:pt x="-55194" y="304375"/>
                  <a:pt x="32442" y="239830"/>
                  <a:pt x="0" y="0"/>
                </a:cubicBezTo>
                <a:close/>
              </a:path>
              <a:path w="2448272" h="576064" stroke="0" extrusionOk="0">
                <a:moveTo>
                  <a:pt x="0" y="0"/>
                </a:moveTo>
                <a:cubicBezTo>
                  <a:pt x="114121" y="-13404"/>
                  <a:pt x="417320" y="52219"/>
                  <a:pt x="538620" y="0"/>
                </a:cubicBezTo>
                <a:cubicBezTo>
                  <a:pt x="659920" y="-52219"/>
                  <a:pt x="813086" y="16361"/>
                  <a:pt x="954826" y="0"/>
                </a:cubicBezTo>
                <a:cubicBezTo>
                  <a:pt x="1096566" y="-16361"/>
                  <a:pt x="1293706" y="33761"/>
                  <a:pt x="1444480" y="0"/>
                </a:cubicBezTo>
                <a:cubicBezTo>
                  <a:pt x="1595254" y="-33761"/>
                  <a:pt x="1772835" y="25421"/>
                  <a:pt x="1885169" y="0"/>
                </a:cubicBezTo>
                <a:cubicBezTo>
                  <a:pt x="1997503" y="-25421"/>
                  <a:pt x="2232352" y="24981"/>
                  <a:pt x="2448272" y="0"/>
                </a:cubicBezTo>
                <a:cubicBezTo>
                  <a:pt x="2495170" y="287030"/>
                  <a:pt x="2380963" y="321426"/>
                  <a:pt x="2448272" y="576064"/>
                </a:cubicBezTo>
                <a:cubicBezTo>
                  <a:pt x="2215268" y="604297"/>
                  <a:pt x="2136615" y="540953"/>
                  <a:pt x="1909652" y="576064"/>
                </a:cubicBezTo>
                <a:cubicBezTo>
                  <a:pt x="1682689" y="611175"/>
                  <a:pt x="1602004" y="525173"/>
                  <a:pt x="1371032" y="576064"/>
                </a:cubicBezTo>
                <a:cubicBezTo>
                  <a:pt x="1140060" y="626955"/>
                  <a:pt x="1075300" y="569049"/>
                  <a:pt x="832412" y="576064"/>
                </a:cubicBezTo>
                <a:cubicBezTo>
                  <a:pt x="589524" y="583079"/>
                  <a:pt x="368078" y="565308"/>
                  <a:pt x="0" y="576064"/>
                </a:cubicBezTo>
                <a:cubicBezTo>
                  <a:pt x="-66934" y="443109"/>
                  <a:pt x="17397" y="205262"/>
                  <a:pt x="0" y="0"/>
                </a:cubicBezTo>
                <a:close/>
              </a:path>
            </a:pathLst>
          </a:custGeom>
          <a:ln w="38100">
            <a:solidFill>
              <a:schemeClr val="tx1"/>
            </a:solidFill>
            <a:extLst>
              <a:ext uri="{C807C97D-BFC1-408E-A445-0C87EB9F89A2}">
                <ask:lineSketchStyleProps xmlns:ask="http://schemas.microsoft.com/office/drawing/2018/sketchyshapes" sd="577493948">
                  <ask:type>
                    <ask:lineSketchScribble/>
                  </ask:type>
                </ask:lineSketchStyleProps>
              </a:ext>
            </a:extLst>
          </a:ln>
        </p:spPr>
        <p:txBody>
          <a:bodyPr>
            <a:noAutofit/>
          </a:bodyPr>
          <a:lstStyle/>
          <a:p>
            <a:r>
              <a:rPr lang="fr-FR" sz="3200" dirty="0"/>
              <a:t> Port virtuel</a:t>
            </a:r>
          </a:p>
        </p:txBody>
      </p:sp>
      <p:sp>
        <p:nvSpPr>
          <p:cNvPr id="6" name="Rectangle 5">
            <a:extLst>
              <a:ext uri="{FF2B5EF4-FFF2-40B4-BE49-F238E27FC236}">
                <a16:creationId xmlns:a16="http://schemas.microsoft.com/office/drawing/2014/main" id="{F516DE32-0032-A44C-891C-030C96364D79}"/>
              </a:ext>
            </a:extLst>
          </p:cNvPr>
          <p:cNvSpPr/>
          <p:nvPr/>
        </p:nvSpPr>
        <p:spPr>
          <a:xfrm>
            <a:off x="7833779" y="908720"/>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sp>
        <p:nvSpPr>
          <p:cNvPr id="8" name="Rectangle 7">
            <a:extLst>
              <a:ext uri="{FF2B5EF4-FFF2-40B4-BE49-F238E27FC236}">
                <a16:creationId xmlns:a16="http://schemas.microsoft.com/office/drawing/2014/main" id="{091537A4-37F2-5A44-9D89-9F49ADABA56C}"/>
              </a:ext>
            </a:extLst>
          </p:cNvPr>
          <p:cNvSpPr/>
          <p:nvPr/>
        </p:nvSpPr>
        <p:spPr>
          <a:xfrm>
            <a:off x="7851082" y="2602538"/>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80</a:t>
            </a:r>
          </a:p>
        </p:txBody>
      </p:sp>
      <p:sp>
        <p:nvSpPr>
          <p:cNvPr id="9" name="Rectangle 8">
            <a:extLst>
              <a:ext uri="{FF2B5EF4-FFF2-40B4-BE49-F238E27FC236}">
                <a16:creationId xmlns:a16="http://schemas.microsoft.com/office/drawing/2014/main" id="{A3A54DCB-EEAC-8543-82C3-E5046D9E0723}"/>
              </a:ext>
            </a:extLst>
          </p:cNvPr>
          <p:cNvSpPr/>
          <p:nvPr/>
        </p:nvSpPr>
        <p:spPr>
          <a:xfrm>
            <a:off x="7851082" y="3754666"/>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443</a:t>
            </a:r>
          </a:p>
        </p:txBody>
      </p:sp>
      <p:sp>
        <p:nvSpPr>
          <p:cNvPr id="10" name="Rectangle 9">
            <a:extLst>
              <a:ext uri="{FF2B5EF4-FFF2-40B4-BE49-F238E27FC236}">
                <a16:creationId xmlns:a16="http://schemas.microsoft.com/office/drawing/2014/main" id="{DF2E2F5A-C403-F042-AEB2-1B33609886E6}"/>
              </a:ext>
            </a:extLst>
          </p:cNvPr>
          <p:cNvSpPr/>
          <p:nvPr/>
        </p:nvSpPr>
        <p:spPr>
          <a:xfrm>
            <a:off x="7851082" y="3178602"/>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sp>
        <p:nvSpPr>
          <p:cNvPr id="11" name="Rectangle 10">
            <a:extLst>
              <a:ext uri="{FF2B5EF4-FFF2-40B4-BE49-F238E27FC236}">
                <a16:creationId xmlns:a16="http://schemas.microsoft.com/office/drawing/2014/main" id="{F917D7C0-592D-3645-9841-43EDEEA45D9E}"/>
              </a:ext>
            </a:extLst>
          </p:cNvPr>
          <p:cNvSpPr/>
          <p:nvPr/>
        </p:nvSpPr>
        <p:spPr>
          <a:xfrm>
            <a:off x="7851082" y="4330730"/>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sp>
        <p:nvSpPr>
          <p:cNvPr id="12" name="Rectangle 11">
            <a:extLst>
              <a:ext uri="{FF2B5EF4-FFF2-40B4-BE49-F238E27FC236}">
                <a16:creationId xmlns:a16="http://schemas.microsoft.com/office/drawing/2014/main" id="{E8A6CAFD-D82B-DA44-A44C-39C369CD6CD2}"/>
              </a:ext>
            </a:extLst>
          </p:cNvPr>
          <p:cNvSpPr/>
          <p:nvPr/>
        </p:nvSpPr>
        <p:spPr>
          <a:xfrm>
            <a:off x="7852035" y="6062692"/>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latin typeface="Arial" panose="020B0604020202020204" pitchFamily="34" charset="0"/>
              </a:rPr>
              <a:t>65535</a:t>
            </a:r>
            <a:endParaRPr lang="fr-FR" sz="1400" dirty="0">
              <a:solidFill>
                <a:schemeClr val="bg1"/>
              </a:solidFill>
            </a:endParaRPr>
          </a:p>
        </p:txBody>
      </p:sp>
      <p:sp>
        <p:nvSpPr>
          <p:cNvPr id="5" name="Rectangle 4">
            <a:extLst>
              <a:ext uri="{FF2B5EF4-FFF2-40B4-BE49-F238E27FC236}">
                <a16:creationId xmlns:a16="http://schemas.microsoft.com/office/drawing/2014/main" id="{3EE9AC91-BAA6-8441-B296-CBA835C2836F}"/>
              </a:ext>
            </a:extLst>
          </p:cNvPr>
          <p:cNvSpPr/>
          <p:nvPr/>
        </p:nvSpPr>
        <p:spPr>
          <a:xfrm>
            <a:off x="1055439" y="1916832"/>
            <a:ext cx="1152128" cy="585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CLIENT</a:t>
            </a:r>
          </a:p>
        </p:txBody>
      </p:sp>
      <p:sp>
        <p:nvSpPr>
          <p:cNvPr id="14" name="Nuage 13">
            <a:extLst>
              <a:ext uri="{FF2B5EF4-FFF2-40B4-BE49-F238E27FC236}">
                <a16:creationId xmlns:a16="http://schemas.microsoft.com/office/drawing/2014/main" id="{B13AB596-C046-034A-A244-FF37FB99BBE2}"/>
              </a:ext>
            </a:extLst>
          </p:cNvPr>
          <p:cNvSpPr/>
          <p:nvPr/>
        </p:nvSpPr>
        <p:spPr>
          <a:xfrm>
            <a:off x="3513810" y="2996952"/>
            <a:ext cx="1793888" cy="128755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Réseau Internet</a:t>
            </a:r>
          </a:p>
        </p:txBody>
      </p:sp>
      <p:sp>
        <p:nvSpPr>
          <p:cNvPr id="13" name="Rectangle 12">
            <a:extLst>
              <a:ext uri="{FF2B5EF4-FFF2-40B4-BE49-F238E27FC236}">
                <a16:creationId xmlns:a16="http://schemas.microsoft.com/office/drawing/2014/main" id="{3F2B0476-FADF-CB47-93C2-FAA5E6093AB2}"/>
              </a:ext>
            </a:extLst>
          </p:cNvPr>
          <p:cNvSpPr/>
          <p:nvPr/>
        </p:nvSpPr>
        <p:spPr>
          <a:xfrm>
            <a:off x="1055439" y="3026510"/>
            <a:ext cx="1152128" cy="585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CLIENT</a:t>
            </a:r>
          </a:p>
        </p:txBody>
      </p:sp>
      <p:sp>
        <p:nvSpPr>
          <p:cNvPr id="15" name="Rectangle 14">
            <a:extLst>
              <a:ext uri="{FF2B5EF4-FFF2-40B4-BE49-F238E27FC236}">
                <a16:creationId xmlns:a16="http://schemas.microsoft.com/office/drawing/2014/main" id="{C3FBED88-63C0-C64D-A177-7D6CDA373D48}"/>
              </a:ext>
            </a:extLst>
          </p:cNvPr>
          <p:cNvSpPr/>
          <p:nvPr/>
        </p:nvSpPr>
        <p:spPr>
          <a:xfrm>
            <a:off x="1055439" y="4139894"/>
            <a:ext cx="1152128" cy="585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CLIENT</a:t>
            </a:r>
          </a:p>
        </p:txBody>
      </p:sp>
      <p:cxnSp>
        <p:nvCxnSpPr>
          <p:cNvPr id="4" name="Connecteur droit avec flèche 3">
            <a:extLst>
              <a:ext uri="{FF2B5EF4-FFF2-40B4-BE49-F238E27FC236}">
                <a16:creationId xmlns:a16="http://schemas.microsoft.com/office/drawing/2014/main" id="{A00477AE-B5F7-964D-8D6A-2045F89323BB}"/>
              </a:ext>
            </a:extLst>
          </p:cNvPr>
          <p:cNvCxnSpPr>
            <a:cxnSpLocks/>
            <a:stCxn id="5" idx="3"/>
          </p:cNvCxnSpPr>
          <p:nvPr/>
        </p:nvCxnSpPr>
        <p:spPr>
          <a:xfrm>
            <a:off x="2207567" y="2209457"/>
            <a:ext cx="1440161" cy="9887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BEF18BA2-DBD3-1A4D-8471-F33FB75C1E00}"/>
              </a:ext>
            </a:extLst>
          </p:cNvPr>
          <p:cNvCxnSpPr>
            <a:cxnSpLocks/>
            <a:stCxn id="13" idx="3"/>
            <a:endCxn id="14" idx="2"/>
          </p:cNvCxnSpPr>
          <p:nvPr/>
        </p:nvCxnSpPr>
        <p:spPr>
          <a:xfrm>
            <a:off x="2207567" y="3319135"/>
            <a:ext cx="1311807" cy="32159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6548205B-7797-AC43-A189-FCCAA372F903}"/>
              </a:ext>
            </a:extLst>
          </p:cNvPr>
          <p:cNvCxnSpPr>
            <a:cxnSpLocks/>
            <a:stCxn id="15" idx="3"/>
          </p:cNvCxnSpPr>
          <p:nvPr/>
        </p:nvCxnSpPr>
        <p:spPr>
          <a:xfrm flipV="1">
            <a:off x="2207567" y="4068734"/>
            <a:ext cx="1436084" cy="36378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DABF268F-032E-B84D-86C8-6218B312517C}"/>
              </a:ext>
            </a:extLst>
          </p:cNvPr>
          <p:cNvCxnSpPr>
            <a:cxnSpLocks/>
            <a:stCxn id="89" idx="3"/>
            <a:endCxn id="8" idx="1"/>
          </p:cNvCxnSpPr>
          <p:nvPr/>
        </p:nvCxnSpPr>
        <p:spPr>
          <a:xfrm flipV="1">
            <a:off x="7162509" y="2818562"/>
            <a:ext cx="688573" cy="81604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974F71D-D9F6-1B40-9FD3-CB2103B61C7E}"/>
              </a:ext>
            </a:extLst>
          </p:cNvPr>
          <p:cNvSpPr/>
          <p:nvPr/>
        </p:nvSpPr>
        <p:spPr>
          <a:xfrm>
            <a:off x="7851082" y="202647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sp>
        <p:nvSpPr>
          <p:cNvPr id="30" name="Rectangle 29">
            <a:extLst>
              <a:ext uri="{FF2B5EF4-FFF2-40B4-BE49-F238E27FC236}">
                <a16:creationId xmlns:a16="http://schemas.microsoft.com/office/drawing/2014/main" id="{81DE1A93-ABC7-204A-9F77-5FCF7B5202AD}"/>
              </a:ext>
            </a:extLst>
          </p:cNvPr>
          <p:cNvSpPr/>
          <p:nvPr/>
        </p:nvSpPr>
        <p:spPr>
          <a:xfrm>
            <a:off x="7851082" y="1450410"/>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22</a:t>
            </a:r>
          </a:p>
        </p:txBody>
      </p:sp>
      <p:cxnSp>
        <p:nvCxnSpPr>
          <p:cNvPr id="31" name="Connecteur droit avec flèche 30">
            <a:extLst>
              <a:ext uri="{FF2B5EF4-FFF2-40B4-BE49-F238E27FC236}">
                <a16:creationId xmlns:a16="http://schemas.microsoft.com/office/drawing/2014/main" id="{BE82EB44-4F0B-6F44-B2FF-0656B79B71C2}"/>
              </a:ext>
            </a:extLst>
          </p:cNvPr>
          <p:cNvCxnSpPr>
            <a:cxnSpLocks/>
            <a:stCxn id="89" idx="3"/>
            <a:endCxn id="30" idx="1"/>
          </p:cNvCxnSpPr>
          <p:nvPr/>
        </p:nvCxnSpPr>
        <p:spPr>
          <a:xfrm flipV="1">
            <a:off x="7162509" y="1666434"/>
            <a:ext cx="688573" cy="19681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34">
            <a:extLst>
              <a:ext uri="{FF2B5EF4-FFF2-40B4-BE49-F238E27FC236}">
                <a16:creationId xmlns:a16="http://schemas.microsoft.com/office/drawing/2014/main" id="{23DEB4E9-A2F3-BF49-BFF1-BE6F368469E9}"/>
              </a:ext>
            </a:extLst>
          </p:cNvPr>
          <p:cNvSpPr txBox="1"/>
          <p:nvPr/>
        </p:nvSpPr>
        <p:spPr>
          <a:xfrm rot="2030066">
            <a:off x="2523334" y="2348450"/>
            <a:ext cx="923651" cy="369332"/>
          </a:xfrm>
          <a:prstGeom prst="rect">
            <a:avLst/>
          </a:prstGeom>
          <a:noFill/>
          <a:ln>
            <a:noFill/>
          </a:ln>
        </p:spPr>
        <p:txBody>
          <a:bodyPr wrap="none" rtlCol="0">
            <a:spAutoFit/>
          </a:bodyPr>
          <a:lstStyle/>
          <a:p>
            <a:r>
              <a:rPr lang="fr-FR" dirty="0">
                <a:solidFill>
                  <a:srgbClr val="FF0000"/>
                </a:solidFill>
              </a:rPr>
              <a:t>SSH:22</a:t>
            </a:r>
          </a:p>
        </p:txBody>
      </p:sp>
      <p:sp>
        <p:nvSpPr>
          <p:cNvPr id="36" name="ZoneTexte 35">
            <a:extLst>
              <a:ext uri="{FF2B5EF4-FFF2-40B4-BE49-F238E27FC236}">
                <a16:creationId xmlns:a16="http://schemas.microsoft.com/office/drawing/2014/main" id="{F7649AD9-9D28-C841-86AC-5844B113D0AF}"/>
              </a:ext>
            </a:extLst>
          </p:cNvPr>
          <p:cNvSpPr txBox="1"/>
          <p:nvPr/>
        </p:nvSpPr>
        <p:spPr>
          <a:xfrm rot="891186">
            <a:off x="2286219" y="3111597"/>
            <a:ext cx="1015021" cy="369332"/>
          </a:xfrm>
          <a:prstGeom prst="rect">
            <a:avLst/>
          </a:prstGeom>
          <a:noFill/>
          <a:ln>
            <a:noFill/>
          </a:ln>
        </p:spPr>
        <p:txBody>
          <a:bodyPr wrap="none" rtlCol="0">
            <a:spAutoFit/>
          </a:bodyPr>
          <a:lstStyle/>
          <a:p>
            <a:r>
              <a:rPr lang="fr-FR" dirty="0">
                <a:solidFill>
                  <a:srgbClr val="00B0F0"/>
                </a:solidFill>
              </a:rPr>
              <a:t>HTTP:80</a:t>
            </a:r>
          </a:p>
        </p:txBody>
      </p:sp>
      <p:cxnSp>
        <p:nvCxnSpPr>
          <p:cNvPr id="37" name="Connecteur droit avec flèche 36">
            <a:extLst>
              <a:ext uri="{FF2B5EF4-FFF2-40B4-BE49-F238E27FC236}">
                <a16:creationId xmlns:a16="http://schemas.microsoft.com/office/drawing/2014/main" id="{70E92265-C9F3-A54C-A8FC-D0CAE37603BF}"/>
              </a:ext>
            </a:extLst>
          </p:cNvPr>
          <p:cNvCxnSpPr>
            <a:cxnSpLocks/>
            <a:stCxn id="89" idx="3"/>
            <a:endCxn id="9" idx="1"/>
          </p:cNvCxnSpPr>
          <p:nvPr/>
        </p:nvCxnSpPr>
        <p:spPr>
          <a:xfrm>
            <a:off x="7162509" y="3634604"/>
            <a:ext cx="688573" cy="33608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0" name="ZoneTexte 39">
            <a:extLst>
              <a:ext uri="{FF2B5EF4-FFF2-40B4-BE49-F238E27FC236}">
                <a16:creationId xmlns:a16="http://schemas.microsoft.com/office/drawing/2014/main" id="{DC95DED4-CDCE-6E40-8339-369ED4BF2790}"/>
              </a:ext>
            </a:extLst>
          </p:cNvPr>
          <p:cNvSpPr txBox="1"/>
          <p:nvPr/>
        </p:nvSpPr>
        <p:spPr>
          <a:xfrm rot="20802540">
            <a:off x="2163929" y="3897633"/>
            <a:ext cx="1282723" cy="369332"/>
          </a:xfrm>
          <a:prstGeom prst="rect">
            <a:avLst/>
          </a:prstGeom>
          <a:noFill/>
        </p:spPr>
        <p:txBody>
          <a:bodyPr wrap="none" rtlCol="0">
            <a:spAutoFit/>
          </a:bodyPr>
          <a:lstStyle/>
          <a:p>
            <a:r>
              <a:rPr lang="fr-FR" dirty="0">
                <a:solidFill>
                  <a:srgbClr val="00B050"/>
                </a:solidFill>
              </a:rPr>
              <a:t>HTTPS:443</a:t>
            </a:r>
          </a:p>
        </p:txBody>
      </p:sp>
      <p:sp>
        <p:nvSpPr>
          <p:cNvPr id="44" name="ZoneTexte 43">
            <a:extLst>
              <a:ext uri="{FF2B5EF4-FFF2-40B4-BE49-F238E27FC236}">
                <a16:creationId xmlns:a16="http://schemas.microsoft.com/office/drawing/2014/main" id="{D6B7EFE3-5432-2A4C-A271-D4FE965DC6DA}"/>
              </a:ext>
            </a:extLst>
          </p:cNvPr>
          <p:cNvSpPr txBox="1"/>
          <p:nvPr/>
        </p:nvSpPr>
        <p:spPr>
          <a:xfrm>
            <a:off x="7439424" y="126937"/>
            <a:ext cx="1585251" cy="646331"/>
          </a:xfrm>
          <a:prstGeom prst="rect">
            <a:avLst/>
          </a:prstGeom>
          <a:noFill/>
          <a:ln>
            <a:solidFill>
              <a:schemeClr val="tx1"/>
            </a:solidFill>
          </a:ln>
        </p:spPr>
        <p:txBody>
          <a:bodyPr wrap="square" rtlCol="0">
            <a:spAutoFit/>
          </a:bodyPr>
          <a:lstStyle/>
          <a:p>
            <a:pPr algn="ctr"/>
            <a:r>
              <a:rPr lang="fr-FR" dirty="0"/>
              <a:t>Ports virtuels</a:t>
            </a:r>
          </a:p>
          <a:p>
            <a:pPr algn="ctr"/>
            <a:r>
              <a:rPr lang="fr-FR" dirty="0"/>
              <a:t>SERVEUR</a:t>
            </a:r>
          </a:p>
        </p:txBody>
      </p:sp>
      <p:sp>
        <p:nvSpPr>
          <p:cNvPr id="45" name="ZoneTexte 44">
            <a:extLst>
              <a:ext uri="{FF2B5EF4-FFF2-40B4-BE49-F238E27FC236}">
                <a16:creationId xmlns:a16="http://schemas.microsoft.com/office/drawing/2014/main" id="{35B8D2B2-C5BA-5F4E-9B5F-B9409FFF0929}"/>
              </a:ext>
            </a:extLst>
          </p:cNvPr>
          <p:cNvSpPr txBox="1"/>
          <p:nvPr/>
        </p:nvSpPr>
        <p:spPr>
          <a:xfrm>
            <a:off x="10225552" y="175232"/>
            <a:ext cx="1696297" cy="1107996"/>
          </a:xfrm>
          <a:prstGeom prst="rect">
            <a:avLst/>
          </a:prstGeom>
          <a:noFill/>
          <a:ln>
            <a:solidFill>
              <a:schemeClr val="tx1"/>
            </a:solidFill>
          </a:ln>
        </p:spPr>
        <p:txBody>
          <a:bodyPr wrap="none" rtlCol="0">
            <a:spAutoFit/>
          </a:bodyPr>
          <a:lstStyle/>
          <a:p>
            <a:pPr algn="ctr"/>
            <a:r>
              <a:rPr lang="fr-FR" sz="2200" dirty="0"/>
              <a:t>Applications </a:t>
            </a:r>
          </a:p>
          <a:p>
            <a:pPr algn="ctr"/>
            <a:r>
              <a:rPr lang="fr-FR" sz="2200" dirty="0"/>
              <a:t>écoutant </a:t>
            </a:r>
          </a:p>
          <a:p>
            <a:pPr algn="ctr"/>
            <a:r>
              <a:rPr lang="fr-FR" sz="2200" dirty="0"/>
              <a:t>les ports</a:t>
            </a:r>
          </a:p>
        </p:txBody>
      </p:sp>
      <p:sp>
        <p:nvSpPr>
          <p:cNvPr id="46" name="ZoneTexte 45">
            <a:extLst>
              <a:ext uri="{FF2B5EF4-FFF2-40B4-BE49-F238E27FC236}">
                <a16:creationId xmlns:a16="http://schemas.microsoft.com/office/drawing/2014/main" id="{54299F63-E9D2-F048-B4B2-BE797CFE06A2}"/>
              </a:ext>
            </a:extLst>
          </p:cNvPr>
          <p:cNvSpPr txBox="1"/>
          <p:nvPr/>
        </p:nvSpPr>
        <p:spPr>
          <a:xfrm>
            <a:off x="906785" y="1204748"/>
            <a:ext cx="1449436" cy="430887"/>
          </a:xfrm>
          <a:prstGeom prst="rect">
            <a:avLst/>
          </a:prstGeom>
          <a:noFill/>
          <a:ln>
            <a:solidFill>
              <a:schemeClr val="tx1"/>
            </a:solidFill>
          </a:ln>
        </p:spPr>
        <p:txBody>
          <a:bodyPr wrap="none" rtlCol="0">
            <a:spAutoFit/>
          </a:bodyPr>
          <a:lstStyle/>
          <a:p>
            <a:r>
              <a:rPr lang="fr-FR" sz="2200" dirty="0"/>
              <a:t>Les clients</a:t>
            </a:r>
          </a:p>
        </p:txBody>
      </p:sp>
      <p:sp>
        <p:nvSpPr>
          <p:cNvPr id="48" name="Ellipse 47">
            <a:extLst>
              <a:ext uri="{FF2B5EF4-FFF2-40B4-BE49-F238E27FC236}">
                <a16:creationId xmlns:a16="http://schemas.microsoft.com/office/drawing/2014/main" id="{6676AE5D-7C8C-3042-A743-9B108CE1BA47}"/>
              </a:ext>
            </a:extLst>
          </p:cNvPr>
          <p:cNvSpPr/>
          <p:nvPr/>
        </p:nvSpPr>
        <p:spPr>
          <a:xfrm>
            <a:off x="10431325" y="1612947"/>
            <a:ext cx="1453439" cy="799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SSHD</a:t>
            </a:r>
          </a:p>
        </p:txBody>
      </p:sp>
      <p:cxnSp>
        <p:nvCxnSpPr>
          <p:cNvPr id="49" name="Connecteur droit avec flèche 48">
            <a:extLst>
              <a:ext uri="{FF2B5EF4-FFF2-40B4-BE49-F238E27FC236}">
                <a16:creationId xmlns:a16="http://schemas.microsoft.com/office/drawing/2014/main" id="{373D97AA-DB2E-3D47-845C-C5DB58F679E8}"/>
              </a:ext>
            </a:extLst>
          </p:cNvPr>
          <p:cNvCxnSpPr>
            <a:cxnSpLocks/>
            <a:stCxn id="30" idx="3"/>
            <a:endCxn id="48" idx="2"/>
          </p:cNvCxnSpPr>
          <p:nvPr/>
        </p:nvCxnSpPr>
        <p:spPr>
          <a:xfrm>
            <a:off x="8571162" y="1666434"/>
            <a:ext cx="1860163" cy="3460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Ellipse 52">
            <a:extLst>
              <a:ext uri="{FF2B5EF4-FFF2-40B4-BE49-F238E27FC236}">
                <a16:creationId xmlns:a16="http://schemas.microsoft.com/office/drawing/2014/main" id="{587A1B27-AD39-C44F-86D5-46C09A913BC0}"/>
              </a:ext>
            </a:extLst>
          </p:cNvPr>
          <p:cNvSpPr/>
          <p:nvPr/>
        </p:nvSpPr>
        <p:spPr>
          <a:xfrm>
            <a:off x="10414912" y="3103094"/>
            <a:ext cx="1469853" cy="866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APACHE</a:t>
            </a:r>
          </a:p>
        </p:txBody>
      </p:sp>
      <p:cxnSp>
        <p:nvCxnSpPr>
          <p:cNvPr id="54" name="Connecteur droit avec flèche 53">
            <a:extLst>
              <a:ext uri="{FF2B5EF4-FFF2-40B4-BE49-F238E27FC236}">
                <a16:creationId xmlns:a16="http://schemas.microsoft.com/office/drawing/2014/main" id="{28439DB8-19A7-824A-B016-49BC36073AE5}"/>
              </a:ext>
            </a:extLst>
          </p:cNvPr>
          <p:cNvCxnSpPr>
            <a:cxnSpLocks/>
            <a:stCxn id="8" idx="3"/>
            <a:endCxn id="53" idx="1"/>
          </p:cNvCxnSpPr>
          <p:nvPr/>
        </p:nvCxnSpPr>
        <p:spPr>
          <a:xfrm>
            <a:off x="8571162" y="2818562"/>
            <a:ext cx="2059005" cy="41145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eur droit avec flèche 57">
            <a:extLst>
              <a:ext uri="{FF2B5EF4-FFF2-40B4-BE49-F238E27FC236}">
                <a16:creationId xmlns:a16="http://schemas.microsoft.com/office/drawing/2014/main" id="{FC921AC9-55F6-7446-BDE6-2BA67DFF8CF4}"/>
              </a:ext>
            </a:extLst>
          </p:cNvPr>
          <p:cNvCxnSpPr>
            <a:cxnSpLocks/>
            <a:stCxn id="9" idx="3"/>
            <a:endCxn id="53" idx="3"/>
          </p:cNvCxnSpPr>
          <p:nvPr/>
        </p:nvCxnSpPr>
        <p:spPr>
          <a:xfrm flipV="1">
            <a:off x="8571162" y="3842871"/>
            <a:ext cx="2059005" cy="12781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9" name="ZoneTexte 68">
            <a:extLst>
              <a:ext uri="{FF2B5EF4-FFF2-40B4-BE49-F238E27FC236}">
                <a16:creationId xmlns:a16="http://schemas.microsoft.com/office/drawing/2014/main" id="{E6A043DD-C934-1142-951A-F2B2660E2418}"/>
              </a:ext>
            </a:extLst>
          </p:cNvPr>
          <p:cNvSpPr txBox="1"/>
          <p:nvPr/>
        </p:nvSpPr>
        <p:spPr>
          <a:xfrm rot="599063">
            <a:off x="8737880" y="1482766"/>
            <a:ext cx="1464888" cy="369332"/>
          </a:xfrm>
          <a:prstGeom prst="rect">
            <a:avLst/>
          </a:prstGeom>
          <a:noFill/>
          <a:ln>
            <a:noFill/>
          </a:ln>
        </p:spPr>
        <p:txBody>
          <a:bodyPr wrap="none" rtlCol="0">
            <a:spAutoFit/>
          </a:bodyPr>
          <a:lstStyle/>
          <a:p>
            <a:r>
              <a:rPr lang="fr-FR" dirty="0">
                <a:solidFill>
                  <a:srgbClr val="FF0000"/>
                </a:solidFill>
              </a:rPr>
              <a:t>Requête SSH</a:t>
            </a:r>
          </a:p>
        </p:txBody>
      </p:sp>
      <p:sp>
        <p:nvSpPr>
          <p:cNvPr id="81" name="ZoneTexte 80">
            <a:extLst>
              <a:ext uri="{FF2B5EF4-FFF2-40B4-BE49-F238E27FC236}">
                <a16:creationId xmlns:a16="http://schemas.microsoft.com/office/drawing/2014/main" id="{3716B7E2-6491-C54A-B82F-0F4EC086BB2D}"/>
              </a:ext>
            </a:extLst>
          </p:cNvPr>
          <p:cNvSpPr txBox="1"/>
          <p:nvPr/>
        </p:nvSpPr>
        <p:spPr>
          <a:xfrm rot="674321">
            <a:off x="8757109" y="2674896"/>
            <a:ext cx="1556260" cy="369332"/>
          </a:xfrm>
          <a:prstGeom prst="rect">
            <a:avLst/>
          </a:prstGeom>
          <a:noFill/>
          <a:ln>
            <a:noFill/>
          </a:ln>
        </p:spPr>
        <p:txBody>
          <a:bodyPr wrap="none" rtlCol="0">
            <a:spAutoFit/>
          </a:bodyPr>
          <a:lstStyle/>
          <a:p>
            <a:r>
              <a:rPr lang="fr-FR" dirty="0">
                <a:solidFill>
                  <a:srgbClr val="00B0F0"/>
                </a:solidFill>
              </a:rPr>
              <a:t>Requête HTTP</a:t>
            </a:r>
          </a:p>
        </p:txBody>
      </p:sp>
      <p:sp>
        <p:nvSpPr>
          <p:cNvPr id="82" name="ZoneTexte 81">
            <a:extLst>
              <a:ext uri="{FF2B5EF4-FFF2-40B4-BE49-F238E27FC236}">
                <a16:creationId xmlns:a16="http://schemas.microsoft.com/office/drawing/2014/main" id="{C87136D6-EDEC-BA4F-A656-6D1F640C3E97}"/>
              </a:ext>
            </a:extLst>
          </p:cNvPr>
          <p:cNvSpPr txBox="1"/>
          <p:nvPr/>
        </p:nvSpPr>
        <p:spPr>
          <a:xfrm rot="21397895">
            <a:off x="8621322" y="3541678"/>
            <a:ext cx="1687706" cy="369332"/>
          </a:xfrm>
          <a:prstGeom prst="rect">
            <a:avLst/>
          </a:prstGeom>
          <a:noFill/>
        </p:spPr>
        <p:txBody>
          <a:bodyPr wrap="none" rtlCol="0">
            <a:spAutoFit/>
          </a:bodyPr>
          <a:lstStyle/>
          <a:p>
            <a:r>
              <a:rPr lang="fr-FR" dirty="0">
                <a:solidFill>
                  <a:srgbClr val="00B050"/>
                </a:solidFill>
              </a:rPr>
              <a:t>Requête HTTPS</a:t>
            </a:r>
          </a:p>
        </p:txBody>
      </p:sp>
      <p:sp>
        <p:nvSpPr>
          <p:cNvPr id="89" name="Rectangle 88">
            <a:extLst>
              <a:ext uri="{FF2B5EF4-FFF2-40B4-BE49-F238E27FC236}">
                <a16:creationId xmlns:a16="http://schemas.microsoft.com/office/drawing/2014/main" id="{95A4C9DB-FF21-9642-BEF4-E6E45895B168}"/>
              </a:ext>
            </a:extLst>
          </p:cNvPr>
          <p:cNvSpPr/>
          <p:nvPr/>
        </p:nvSpPr>
        <p:spPr>
          <a:xfrm>
            <a:off x="5967552" y="3119483"/>
            <a:ext cx="1194957" cy="1030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PORT</a:t>
            </a:r>
          </a:p>
          <a:p>
            <a:pPr algn="ctr"/>
            <a:r>
              <a:rPr lang="fr-FR" dirty="0"/>
              <a:t>PHYSIQUE</a:t>
            </a:r>
          </a:p>
        </p:txBody>
      </p:sp>
      <p:cxnSp>
        <p:nvCxnSpPr>
          <p:cNvPr id="125" name="Connecteur droit avec flèche 124">
            <a:extLst>
              <a:ext uri="{FF2B5EF4-FFF2-40B4-BE49-F238E27FC236}">
                <a16:creationId xmlns:a16="http://schemas.microsoft.com/office/drawing/2014/main" id="{CC2CC2EF-761A-9E40-9EFC-C5B9F90CA693}"/>
              </a:ext>
            </a:extLst>
          </p:cNvPr>
          <p:cNvCxnSpPr>
            <a:cxnSpLocks/>
            <a:stCxn id="14" idx="0"/>
            <a:endCxn id="89" idx="1"/>
          </p:cNvCxnSpPr>
          <p:nvPr/>
        </p:nvCxnSpPr>
        <p:spPr>
          <a:xfrm flipV="1">
            <a:off x="5306203" y="3634604"/>
            <a:ext cx="661349" cy="6123"/>
          </a:xfrm>
          <a:prstGeom prst="straightConnector1">
            <a:avLst/>
          </a:prstGeom>
          <a:ln w="76200">
            <a:solidFill>
              <a:srgbClr val="7030A0"/>
            </a:solidFill>
            <a:prstDash val="solid"/>
            <a:round/>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30" name="ZoneTexte 129">
            <a:extLst>
              <a:ext uri="{FF2B5EF4-FFF2-40B4-BE49-F238E27FC236}">
                <a16:creationId xmlns:a16="http://schemas.microsoft.com/office/drawing/2014/main" id="{117D50D1-948E-8242-94B3-246ABE7AD642}"/>
              </a:ext>
            </a:extLst>
          </p:cNvPr>
          <p:cNvSpPr txBox="1"/>
          <p:nvPr/>
        </p:nvSpPr>
        <p:spPr>
          <a:xfrm>
            <a:off x="5832586" y="1256424"/>
            <a:ext cx="1464887" cy="1107996"/>
          </a:xfrm>
          <a:prstGeom prst="rect">
            <a:avLst/>
          </a:prstGeom>
          <a:noFill/>
          <a:ln>
            <a:solidFill>
              <a:schemeClr val="tx1"/>
            </a:solidFill>
          </a:ln>
        </p:spPr>
        <p:txBody>
          <a:bodyPr wrap="square" rtlCol="0">
            <a:spAutoFit/>
          </a:bodyPr>
          <a:lstStyle/>
          <a:p>
            <a:pPr algn="ctr"/>
            <a:r>
              <a:rPr lang="fr-FR" sz="2200" dirty="0"/>
              <a:t>Interface physique</a:t>
            </a:r>
          </a:p>
          <a:p>
            <a:pPr algn="ctr"/>
            <a:r>
              <a:rPr lang="fr-FR" sz="2200" dirty="0"/>
              <a:t>SERVER</a:t>
            </a:r>
          </a:p>
        </p:txBody>
      </p:sp>
      <p:sp>
        <p:nvSpPr>
          <p:cNvPr id="3" name="Rectangle 2">
            <a:extLst>
              <a:ext uri="{FF2B5EF4-FFF2-40B4-BE49-F238E27FC236}">
                <a16:creationId xmlns:a16="http://schemas.microsoft.com/office/drawing/2014/main" id="{6671189D-651D-657F-75DD-A9636B751CB0}"/>
              </a:ext>
            </a:extLst>
          </p:cNvPr>
          <p:cNvSpPr/>
          <p:nvPr/>
        </p:nvSpPr>
        <p:spPr>
          <a:xfrm>
            <a:off x="7851082" y="490679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3306</a:t>
            </a:r>
          </a:p>
        </p:txBody>
      </p:sp>
      <p:sp>
        <p:nvSpPr>
          <p:cNvPr id="7" name="Rectangle 6">
            <a:extLst>
              <a:ext uri="{FF2B5EF4-FFF2-40B4-BE49-F238E27FC236}">
                <a16:creationId xmlns:a16="http://schemas.microsoft.com/office/drawing/2014/main" id="{BEFA591B-092C-93A0-7FBC-00C3E9044FBA}"/>
              </a:ext>
            </a:extLst>
          </p:cNvPr>
          <p:cNvSpPr/>
          <p:nvPr/>
        </p:nvSpPr>
        <p:spPr>
          <a:xfrm>
            <a:off x="7852035" y="5482858"/>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t>
            </a:r>
          </a:p>
        </p:txBody>
      </p:sp>
      <p:sp>
        <p:nvSpPr>
          <p:cNvPr id="16" name="Rectangle 15">
            <a:extLst>
              <a:ext uri="{FF2B5EF4-FFF2-40B4-BE49-F238E27FC236}">
                <a16:creationId xmlns:a16="http://schemas.microsoft.com/office/drawing/2014/main" id="{926B407C-0E98-B629-5DF1-FAC4E71C04F6}"/>
              </a:ext>
            </a:extLst>
          </p:cNvPr>
          <p:cNvSpPr/>
          <p:nvPr/>
        </p:nvSpPr>
        <p:spPr>
          <a:xfrm>
            <a:off x="1055439" y="5248756"/>
            <a:ext cx="1152128" cy="585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SERVEUR</a:t>
            </a:r>
          </a:p>
        </p:txBody>
      </p:sp>
      <p:sp>
        <p:nvSpPr>
          <p:cNvPr id="22" name="ZoneTexte 21">
            <a:extLst>
              <a:ext uri="{FF2B5EF4-FFF2-40B4-BE49-F238E27FC236}">
                <a16:creationId xmlns:a16="http://schemas.microsoft.com/office/drawing/2014/main" id="{40C3F528-3C5C-78D7-AA1B-5B79E46ADCFB}"/>
              </a:ext>
            </a:extLst>
          </p:cNvPr>
          <p:cNvSpPr txBox="1"/>
          <p:nvPr/>
        </p:nvSpPr>
        <p:spPr>
          <a:xfrm rot="19447139">
            <a:off x="2249398" y="4661494"/>
            <a:ext cx="1172116" cy="369332"/>
          </a:xfrm>
          <a:prstGeom prst="rect">
            <a:avLst/>
          </a:prstGeom>
          <a:noFill/>
        </p:spPr>
        <p:txBody>
          <a:bodyPr wrap="none" rtlCol="0">
            <a:spAutoFit/>
          </a:bodyPr>
          <a:lstStyle/>
          <a:p>
            <a:r>
              <a:rPr lang="fr-FR" dirty="0">
                <a:solidFill>
                  <a:srgbClr val="002060"/>
                </a:solidFill>
              </a:rPr>
              <a:t>SQL:3306</a:t>
            </a:r>
          </a:p>
        </p:txBody>
      </p:sp>
      <p:cxnSp>
        <p:nvCxnSpPr>
          <p:cNvPr id="23" name="Connecteur droit avec flèche 22">
            <a:extLst>
              <a:ext uri="{FF2B5EF4-FFF2-40B4-BE49-F238E27FC236}">
                <a16:creationId xmlns:a16="http://schemas.microsoft.com/office/drawing/2014/main" id="{37407E4F-7C80-E3F0-4B57-839504E51630}"/>
              </a:ext>
            </a:extLst>
          </p:cNvPr>
          <p:cNvCxnSpPr>
            <a:cxnSpLocks/>
            <a:stCxn id="16" idx="3"/>
          </p:cNvCxnSpPr>
          <p:nvPr/>
        </p:nvCxnSpPr>
        <p:spPr>
          <a:xfrm flipV="1">
            <a:off x="2207567" y="4313237"/>
            <a:ext cx="1656185" cy="1228144"/>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0358A330-4BD8-0A91-C0D9-75C66F260142}"/>
              </a:ext>
            </a:extLst>
          </p:cNvPr>
          <p:cNvCxnSpPr>
            <a:cxnSpLocks/>
            <a:stCxn id="89" idx="3"/>
            <a:endCxn id="3" idx="1"/>
          </p:cNvCxnSpPr>
          <p:nvPr/>
        </p:nvCxnSpPr>
        <p:spPr>
          <a:xfrm>
            <a:off x="7162509" y="3634604"/>
            <a:ext cx="688573" cy="1488214"/>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8" name="Ellipse 37">
            <a:extLst>
              <a:ext uri="{FF2B5EF4-FFF2-40B4-BE49-F238E27FC236}">
                <a16:creationId xmlns:a16="http://schemas.microsoft.com/office/drawing/2014/main" id="{B7474FC1-8375-96FA-F8FC-22A151C97927}"/>
              </a:ext>
            </a:extLst>
          </p:cNvPr>
          <p:cNvSpPr/>
          <p:nvPr/>
        </p:nvSpPr>
        <p:spPr>
          <a:xfrm>
            <a:off x="10414912" y="4725144"/>
            <a:ext cx="1469853" cy="866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MySQL</a:t>
            </a:r>
          </a:p>
        </p:txBody>
      </p:sp>
      <p:cxnSp>
        <p:nvCxnSpPr>
          <p:cNvPr id="41" name="Connecteur droit avec flèche 40">
            <a:extLst>
              <a:ext uri="{FF2B5EF4-FFF2-40B4-BE49-F238E27FC236}">
                <a16:creationId xmlns:a16="http://schemas.microsoft.com/office/drawing/2014/main" id="{EC040FB1-9F3F-9288-FCAE-462BD03FDFCA}"/>
              </a:ext>
            </a:extLst>
          </p:cNvPr>
          <p:cNvCxnSpPr>
            <a:cxnSpLocks/>
            <a:stCxn id="3" idx="3"/>
            <a:endCxn id="38" idx="2"/>
          </p:cNvCxnSpPr>
          <p:nvPr/>
        </p:nvCxnSpPr>
        <p:spPr>
          <a:xfrm>
            <a:off x="8571162" y="5122818"/>
            <a:ext cx="1843750" cy="35678"/>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EC2708DE-963D-4E8A-9DB5-607991B1D56C}"/>
              </a:ext>
            </a:extLst>
          </p:cNvPr>
          <p:cNvSpPr txBox="1"/>
          <p:nvPr/>
        </p:nvSpPr>
        <p:spPr>
          <a:xfrm>
            <a:off x="8708555" y="4797152"/>
            <a:ext cx="1444050" cy="369332"/>
          </a:xfrm>
          <a:prstGeom prst="rect">
            <a:avLst/>
          </a:prstGeom>
          <a:noFill/>
        </p:spPr>
        <p:txBody>
          <a:bodyPr wrap="none" rtlCol="0">
            <a:spAutoFit/>
          </a:bodyPr>
          <a:lstStyle/>
          <a:p>
            <a:r>
              <a:rPr lang="fr-FR" dirty="0">
                <a:solidFill>
                  <a:srgbClr val="002060"/>
                </a:solidFill>
              </a:rPr>
              <a:t>Requête SQL</a:t>
            </a:r>
          </a:p>
        </p:txBody>
      </p:sp>
    </p:spTree>
    <p:extLst>
      <p:ext uri="{BB962C8B-B14F-4D97-AF65-F5344CB8AC3E}">
        <p14:creationId xmlns:p14="http://schemas.microsoft.com/office/powerpoint/2010/main" val="3336635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8471425" y="1110883"/>
            <a:ext cx="2184808" cy="535038"/>
          </a:xfrm>
          <a:custGeom>
            <a:avLst/>
            <a:gdLst>
              <a:gd name="connsiteX0" fmla="*/ 0 w 2376264"/>
              <a:gd name="connsiteY0" fmla="*/ 0 h 576064"/>
              <a:gd name="connsiteX1" fmla="*/ 641591 w 2376264"/>
              <a:gd name="connsiteY1" fmla="*/ 0 h 576064"/>
              <a:gd name="connsiteX2" fmla="*/ 1188132 w 2376264"/>
              <a:gd name="connsiteY2" fmla="*/ 0 h 576064"/>
              <a:gd name="connsiteX3" fmla="*/ 1710910 w 2376264"/>
              <a:gd name="connsiteY3" fmla="*/ 0 h 576064"/>
              <a:gd name="connsiteX4" fmla="*/ 2376264 w 2376264"/>
              <a:gd name="connsiteY4" fmla="*/ 0 h 576064"/>
              <a:gd name="connsiteX5" fmla="*/ 2376264 w 2376264"/>
              <a:gd name="connsiteY5" fmla="*/ 576064 h 576064"/>
              <a:gd name="connsiteX6" fmla="*/ 1758435 w 2376264"/>
              <a:gd name="connsiteY6" fmla="*/ 576064 h 576064"/>
              <a:gd name="connsiteX7" fmla="*/ 1140607 w 2376264"/>
              <a:gd name="connsiteY7" fmla="*/ 576064 h 576064"/>
              <a:gd name="connsiteX8" fmla="*/ 522778 w 2376264"/>
              <a:gd name="connsiteY8" fmla="*/ 576064 h 576064"/>
              <a:gd name="connsiteX9" fmla="*/ 0 w 2376264"/>
              <a:gd name="connsiteY9" fmla="*/ 576064 h 576064"/>
              <a:gd name="connsiteX10" fmla="*/ 0 w 2376264"/>
              <a:gd name="connsiteY10"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6264" h="576064" fill="none" extrusionOk="0">
                <a:moveTo>
                  <a:pt x="0" y="0"/>
                </a:moveTo>
                <a:cubicBezTo>
                  <a:pt x="242642" y="-31694"/>
                  <a:pt x="361227" y="13651"/>
                  <a:pt x="641591" y="0"/>
                </a:cubicBezTo>
                <a:cubicBezTo>
                  <a:pt x="921955" y="-13651"/>
                  <a:pt x="1031769" y="60962"/>
                  <a:pt x="1188132" y="0"/>
                </a:cubicBezTo>
                <a:cubicBezTo>
                  <a:pt x="1344495" y="-60962"/>
                  <a:pt x="1474676" y="42582"/>
                  <a:pt x="1710910" y="0"/>
                </a:cubicBezTo>
                <a:cubicBezTo>
                  <a:pt x="1947144" y="-42582"/>
                  <a:pt x="2225708" y="53444"/>
                  <a:pt x="2376264" y="0"/>
                </a:cubicBezTo>
                <a:cubicBezTo>
                  <a:pt x="2386082" y="271107"/>
                  <a:pt x="2333481" y="441165"/>
                  <a:pt x="2376264" y="576064"/>
                </a:cubicBezTo>
                <a:cubicBezTo>
                  <a:pt x="2098633" y="578470"/>
                  <a:pt x="1890351" y="568396"/>
                  <a:pt x="1758435" y="576064"/>
                </a:cubicBezTo>
                <a:cubicBezTo>
                  <a:pt x="1626519" y="583732"/>
                  <a:pt x="1405889" y="559791"/>
                  <a:pt x="1140607" y="576064"/>
                </a:cubicBezTo>
                <a:cubicBezTo>
                  <a:pt x="875325" y="592337"/>
                  <a:pt x="783888" y="529717"/>
                  <a:pt x="522778" y="576064"/>
                </a:cubicBezTo>
                <a:cubicBezTo>
                  <a:pt x="261668" y="622411"/>
                  <a:pt x="160264" y="532723"/>
                  <a:pt x="0" y="576064"/>
                </a:cubicBezTo>
                <a:cubicBezTo>
                  <a:pt x="-50565" y="450733"/>
                  <a:pt x="6690" y="170347"/>
                  <a:pt x="0" y="0"/>
                </a:cubicBezTo>
                <a:close/>
              </a:path>
              <a:path w="2376264" h="576064" stroke="0" extrusionOk="0">
                <a:moveTo>
                  <a:pt x="0" y="0"/>
                </a:moveTo>
                <a:cubicBezTo>
                  <a:pt x="139420" y="-73097"/>
                  <a:pt x="466169" y="31367"/>
                  <a:pt x="641591" y="0"/>
                </a:cubicBezTo>
                <a:cubicBezTo>
                  <a:pt x="817013" y="-31367"/>
                  <a:pt x="921604" y="55381"/>
                  <a:pt x="1164369" y="0"/>
                </a:cubicBezTo>
                <a:cubicBezTo>
                  <a:pt x="1407134" y="-55381"/>
                  <a:pt x="1569572" y="23798"/>
                  <a:pt x="1758435" y="0"/>
                </a:cubicBezTo>
                <a:cubicBezTo>
                  <a:pt x="1947298" y="-23798"/>
                  <a:pt x="2136052" y="37487"/>
                  <a:pt x="2376264" y="0"/>
                </a:cubicBezTo>
                <a:cubicBezTo>
                  <a:pt x="2417631" y="190874"/>
                  <a:pt x="2352917" y="391946"/>
                  <a:pt x="2376264" y="576064"/>
                </a:cubicBezTo>
                <a:cubicBezTo>
                  <a:pt x="2196844" y="601645"/>
                  <a:pt x="2034833" y="540954"/>
                  <a:pt x="1782198" y="576064"/>
                </a:cubicBezTo>
                <a:cubicBezTo>
                  <a:pt x="1529563" y="611174"/>
                  <a:pt x="1393094" y="523425"/>
                  <a:pt x="1235657" y="576064"/>
                </a:cubicBezTo>
                <a:cubicBezTo>
                  <a:pt x="1078220" y="628703"/>
                  <a:pt x="896552" y="552877"/>
                  <a:pt x="594066" y="576064"/>
                </a:cubicBezTo>
                <a:cubicBezTo>
                  <a:pt x="291580" y="599251"/>
                  <a:pt x="153047" y="527968"/>
                  <a:pt x="0" y="576064"/>
                </a:cubicBezTo>
                <a:cubicBezTo>
                  <a:pt x="-64944" y="323119"/>
                  <a:pt x="59337" y="242729"/>
                  <a:pt x="0" y="0"/>
                </a:cubicBezTo>
                <a:close/>
              </a:path>
            </a:pathLst>
          </a:custGeom>
          <a:ln>
            <a:solidFill>
              <a:schemeClr val="tx1"/>
            </a:solidFill>
          </a:ln>
        </p:spPr>
        <p:txBody>
          <a:bodyPr vert="horz" lIns="91440" tIns="45720" rIns="91440" bIns="45720" rtlCol="0" anchor="b">
            <a:normAutofit/>
          </a:bodyPr>
          <a:lstStyle/>
          <a:p>
            <a:r>
              <a:rPr lang="en-US" sz="2800" dirty="0"/>
              <a:t> Service Web</a:t>
            </a:r>
          </a:p>
        </p:txBody>
      </p:sp>
      <p:pic>
        <p:nvPicPr>
          <p:cNvPr id="11" name="Image 10">
            <a:extLst>
              <a:ext uri="{FF2B5EF4-FFF2-40B4-BE49-F238E27FC236}">
                <a16:creationId xmlns:a16="http://schemas.microsoft.com/office/drawing/2014/main" id="{3AC8F2CE-08CF-4970-B1C7-FF5E759CF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76" y="1537867"/>
            <a:ext cx="7127287" cy="3955643"/>
          </a:xfrm>
          <a:prstGeom prst="rect">
            <a:avLst/>
          </a:prstGeom>
        </p:spPr>
      </p:pic>
      <p:sp>
        <p:nvSpPr>
          <p:cNvPr id="5" name="ZoneTexte 4">
            <a:extLst>
              <a:ext uri="{FF2B5EF4-FFF2-40B4-BE49-F238E27FC236}">
                <a16:creationId xmlns:a16="http://schemas.microsoft.com/office/drawing/2014/main" id="{C4B91CC3-5FA3-4B32-A8ED-B9E63E2F70CA}"/>
              </a:ext>
            </a:extLst>
          </p:cNvPr>
          <p:cNvSpPr txBox="1"/>
          <p:nvPr/>
        </p:nvSpPr>
        <p:spPr>
          <a:xfrm>
            <a:off x="8568711" y="1815197"/>
            <a:ext cx="3053039" cy="3931920"/>
          </a:xfrm>
          <a:prstGeom prst="rect">
            <a:avLst/>
          </a:prstGeom>
        </p:spPr>
        <p:txBody>
          <a:bodyPr vert="horz" lIns="91440" tIns="45720" rIns="91440" bIns="45720" rtlCol="0">
            <a:normAutofit lnSpcReduction="10000"/>
          </a:bodyPr>
          <a:lstStyle/>
          <a:p>
            <a:pPr marL="384048" lvl="1" indent="-384048" defTabSz="914400">
              <a:lnSpc>
                <a:spcPct val="94000"/>
              </a:lnSpc>
              <a:spcAft>
                <a:spcPts val="200"/>
              </a:spcAft>
              <a:buSzPct val="75000"/>
              <a:buFont typeface="Franklin Gothic Book" panose="020B0503020102020204" pitchFamily="34" charset="0"/>
            </a:pPr>
            <a:endParaRPr lang="en-US" sz="1600" dirty="0">
              <a:solidFill>
                <a:schemeClr val="tx2"/>
              </a:solidFill>
            </a:endParaRPr>
          </a:p>
          <a:p>
            <a:pPr marL="285750" indent="-285750" defTabSz="914400">
              <a:lnSpc>
                <a:spcPct val="94000"/>
              </a:lnSpc>
              <a:spcAft>
                <a:spcPts val="200"/>
              </a:spcAft>
              <a:buSzPct val="125000"/>
              <a:buFont typeface="Wingdings" panose="05000000000000000000" pitchFamily="2" charset="2"/>
              <a:buChar char="§"/>
            </a:pPr>
            <a:r>
              <a:rPr lang="fr-FR" sz="1600" dirty="0">
                <a:solidFill>
                  <a:schemeClr val="tx2"/>
                </a:solidFill>
              </a:rPr>
              <a:t>Ecoute</a:t>
            </a:r>
            <a:r>
              <a:rPr lang="en-US" sz="1600" dirty="0">
                <a:solidFill>
                  <a:schemeClr val="tx2"/>
                </a:solidFill>
              </a:rPr>
              <a:t> les ports 80, 443 et </a:t>
            </a:r>
            <a:r>
              <a:rPr lang="fr-FR" sz="1600" dirty="0">
                <a:solidFill>
                  <a:schemeClr val="tx2"/>
                </a:solidFill>
              </a:rPr>
              <a:t>ceux</a:t>
            </a:r>
            <a:r>
              <a:rPr lang="en-US" sz="1600" dirty="0">
                <a:solidFill>
                  <a:schemeClr val="tx2"/>
                </a:solidFill>
              </a:rPr>
              <a:t> </a:t>
            </a:r>
            <a:r>
              <a:rPr lang="fr-FR" sz="1600" dirty="0">
                <a:solidFill>
                  <a:schemeClr val="tx2"/>
                </a:solidFill>
              </a:rPr>
              <a:t>choisi</a:t>
            </a:r>
            <a:r>
              <a:rPr lang="en-US" sz="1600" dirty="0">
                <a:solidFill>
                  <a:schemeClr val="tx2"/>
                </a:solidFill>
              </a:rPr>
              <a:t> sur le </a:t>
            </a:r>
            <a:r>
              <a:rPr lang="fr-FR" sz="1600" dirty="0">
                <a:solidFill>
                  <a:schemeClr val="tx2"/>
                </a:solidFill>
              </a:rPr>
              <a:t>serveur</a:t>
            </a:r>
          </a:p>
          <a:p>
            <a:pPr marL="285750" indent="-285750" defTabSz="914400">
              <a:lnSpc>
                <a:spcPct val="94000"/>
              </a:lnSpc>
              <a:spcAft>
                <a:spcPts val="200"/>
              </a:spcAft>
              <a:buSzPct val="125000"/>
              <a:buFont typeface="Wingdings" panose="05000000000000000000" pitchFamily="2" charset="2"/>
              <a:buChar char="§"/>
            </a:pPr>
            <a:r>
              <a:rPr lang="fr-FR" sz="1600" dirty="0">
                <a:solidFill>
                  <a:schemeClr val="tx2"/>
                </a:solidFill>
              </a:rPr>
              <a:t>Répond</a:t>
            </a:r>
            <a:r>
              <a:rPr lang="en-US" sz="1600" dirty="0">
                <a:solidFill>
                  <a:schemeClr val="tx2"/>
                </a:solidFill>
              </a:rPr>
              <a:t> aux </a:t>
            </a:r>
            <a:r>
              <a:rPr lang="fr-FR" sz="1600" dirty="0">
                <a:solidFill>
                  <a:schemeClr val="tx2"/>
                </a:solidFill>
              </a:rPr>
              <a:t>requêtes</a:t>
            </a:r>
            <a:r>
              <a:rPr lang="en-US" sz="1600" dirty="0">
                <a:solidFill>
                  <a:schemeClr val="tx2"/>
                </a:solidFill>
              </a:rPr>
              <a:t> </a:t>
            </a:r>
            <a:r>
              <a:rPr lang="fr-FR" sz="1600" dirty="0">
                <a:solidFill>
                  <a:schemeClr val="tx2"/>
                </a:solidFill>
              </a:rPr>
              <a:t>HTTP</a:t>
            </a:r>
          </a:p>
          <a:p>
            <a:pPr marL="285750" indent="-285750" defTabSz="914400">
              <a:lnSpc>
                <a:spcPct val="94000"/>
              </a:lnSpc>
              <a:spcAft>
                <a:spcPts val="200"/>
              </a:spcAft>
              <a:buSzPct val="125000"/>
              <a:buFont typeface="Wingdings" panose="05000000000000000000" pitchFamily="2" charset="2"/>
              <a:buChar char="§"/>
            </a:pPr>
            <a:r>
              <a:rPr lang="fr-FR" sz="1600" dirty="0">
                <a:solidFill>
                  <a:schemeClr val="tx2"/>
                </a:solidFill>
              </a:rPr>
              <a:t>Gère la couche SSL (HTTPS)</a:t>
            </a:r>
          </a:p>
          <a:p>
            <a:pPr marL="285750" indent="-285750" defTabSz="914400">
              <a:lnSpc>
                <a:spcPct val="94000"/>
              </a:lnSpc>
              <a:spcAft>
                <a:spcPts val="200"/>
              </a:spcAft>
              <a:buSzPct val="125000"/>
              <a:buFont typeface="Wingdings" panose="05000000000000000000" pitchFamily="2" charset="2"/>
              <a:buChar char="§"/>
            </a:pPr>
            <a:r>
              <a:rPr lang="fr-FR" sz="1600" dirty="0">
                <a:solidFill>
                  <a:schemeClr val="tx2"/>
                </a:solidFill>
              </a:rPr>
              <a:t>Gère les versions HTTP, la compressions, le cache, le CORS et bien d’autres</a:t>
            </a:r>
          </a:p>
          <a:p>
            <a:pPr marL="285750" indent="-285750" defTabSz="914400">
              <a:lnSpc>
                <a:spcPct val="94000"/>
              </a:lnSpc>
              <a:spcAft>
                <a:spcPts val="200"/>
              </a:spcAft>
              <a:buSzPct val="125000"/>
              <a:buFont typeface="Wingdings" panose="05000000000000000000" pitchFamily="2" charset="2"/>
              <a:buChar char="§"/>
            </a:pPr>
            <a:endParaRPr lang="en-US" sz="1600" dirty="0">
              <a:solidFill>
                <a:schemeClr val="tx2"/>
              </a:solidFill>
            </a:endParaRPr>
          </a:p>
          <a:p>
            <a:pPr marL="285750" indent="-285750" defTabSz="914400">
              <a:lnSpc>
                <a:spcPct val="94000"/>
              </a:lnSpc>
              <a:spcAft>
                <a:spcPts val="200"/>
              </a:spcAft>
              <a:buSzPct val="125000"/>
              <a:buFont typeface="Wingdings" panose="05000000000000000000" pitchFamily="2" charset="2"/>
              <a:buChar char="§"/>
            </a:pPr>
            <a:r>
              <a:rPr lang="fr-FR" sz="1600" dirty="0">
                <a:solidFill>
                  <a:schemeClr val="tx2"/>
                </a:solidFill>
              </a:rPr>
              <a:t>Apache – Ancien mais puissant pour des serveurs Monolithique</a:t>
            </a:r>
          </a:p>
          <a:p>
            <a:pPr marL="285750" indent="-285750" defTabSz="914400">
              <a:lnSpc>
                <a:spcPct val="94000"/>
              </a:lnSpc>
              <a:spcAft>
                <a:spcPts val="200"/>
              </a:spcAft>
              <a:buSzPct val="125000"/>
              <a:buFont typeface="Wingdings" panose="05000000000000000000" pitchFamily="2" charset="2"/>
              <a:buChar char="§"/>
            </a:pPr>
            <a:r>
              <a:rPr lang="fr-FR" sz="1600" dirty="0">
                <a:solidFill>
                  <a:schemeClr val="tx2"/>
                </a:solidFill>
              </a:rPr>
              <a:t>Nginx – Plus jeune, performant et populaire</a:t>
            </a:r>
          </a:p>
          <a:p>
            <a:pPr marL="285750" indent="-285750" defTabSz="914400">
              <a:lnSpc>
                <a:spcPct val="94000"/>
              </a:lnSpc>
              <a:spcAft>
                <a:spcPts val="200"/>
              </a:spcAft>
              <a:buSzPct val="125000"/>
              <a:buFont typeface="Wingdings" panose="05000000000000000000" pitchFamily="2" charset="2"/>
              <a:buChar char="§"/>
            </a:pPr>
            <a:r>
              <a:rPr lang="en-US" sz="1600" dirty="0">
                <a:solidFill>
                  <a:schemeClr val="tx2"/>
                </a:solidFill>
              </a:rPr>
              <a:t>IIS – Pour du Microsoft</a:t>
            </a:r>
          </a:p>
          <a:p>
            <a:pPr marL="285750" indent="-285750" defTabSz="914400">
              <a:lnSpc>
                <a:spcPct val="94000"/>
              </a:lnSpc>
              <a:spcAft>
                <a:spcPts val="200"/>
              </a:spcAft>
              <a:buSzPct val="125000"/>
              <a:buFont typeface="Wingdings" panose="05000000000000000000" pitchFamily="2" charset="2"/>
              <a:buChar char="§"/>
            </a:pPr>
            <a:r>
              <a:rPr lang="en-US" sz="1600" dirty="0">
                <a:solidFill>
                  <a:schemeClr val="tx2"/>
                </a:solidFill>
              </a:rPr>
              <a:t>…</a:t>
            </a:r>
          </a:p>
          <a:p>
            <a:pPr marL="285750" indent="-285750" defTabSz="914400">
              <a:lnSpc>
                <a:spcPct val="94000"/>
              </a:lnSpc>
              <a:spcAft>
                <a:spcPts val="200"/>
              </a:spcAft>
              <a:buSzPct val="125000"/>
              <a:buFont typeface="Wingdings" panose="05000000000000000000" pitchFamily="2" charset="2"/>
              <a:buChar char="§"/>
            </a:pPr>
            <a:r>
              <a:rPr lang="fr-FR" sz="1600" dirty="0">
                <a:solidFill>
                  <a:schemeClr val="tx2"/>
                </a:solidFill>
              </a:rPr>
              <a:t>Serveur dans le Cloud</a:t>
            </a:r>
          </a:p>
          <a:p>
            <a:pPr marL="384048" lvl="1" indent="-384048" defTabSz="914400">
              <a:lnSpc>
                <a:spcPct val="94000"/>
              </a:lnSpc>
              <a:spcAft>
                <a:spcPts val="200"/>
              </a:spcAft>
              <a:buSzPct val="75000"/>
              <a:buFont typeface="Franklin Gothic Book" panose="020B0503020102020204" pitchFamily="34" charset="0"/>
              <a:buChar char="Ø"/>
            </a:pPr>
            <a:endParaRPr lang="en-US" sz="1600" dirty="0">
              <a:solidFill>
                <a:schemeClr val="tx2"/>
              </a:solidFill>
            </a:endParaRPr>
          </a:p>
          <a:p>
            <a:pPr marL="384048" lvl="1" indent="-384048" defTabSz="914400">
              <a:lnSpc>
                <a:spcPct val="94000"/>
              </a:lnSpc>
              <a:spcAft>
                <a:spcPts val="200"/>
              </a:spcAft>
              <a:buSzPct val="75000"/>
              <a:buFont typeface="Franklin Gothic Book" panose="020B0503020102020204" pitchFamily="34" charset="0"/>
            </a:pPr>
            <a:endParaRPr lang="en-US" sz="1600" dirty="0">
              <a:solidFill>
                <a:schemeClr val="tx2"/>
              </a:solidFill>
            </a:endParaRPr>
          </a:p>
          <a:p>
            <a:pPr marL="384048" lvl="1" indent="-384048" defTabSz="914400">
              <a:lnSpc>
                <a:spcPct val="94000"/>
              </a:lnSpc>
              <a:spcAft>
                <a:spcPts val="200"/>
              </a:spcAft>
              <a:buSzPct val="75000"/>
              <a:buFont typeface="Franklin Gothic Book" panose="020B0503020102020204" pitchFamily="34" charset="0"/>
              <a:buChar char="Ø"/>
            </a:pPr>
            <a:endParaRPr lang="en-US" sz="1600" dirty="0">
              <a:solidFill>
                <a:schemeClr val="tx2"/>
              </a:solidFill>
            </a:endParaRPr>
          </a:p>
          <a:p>
            <a:pPr marL="384048" lvl="1" indent="-384048" defTabSz="914400">
              <a:lnSpc>
                <a:spcPct val="94000"/>
              </a:lnSpc>
              <a:spcAft>
                <a:spcPts val="200"/>
              </a:spcAft>
              <a:buSzPct val="75000"/>
              <a:buFont typeface="Franklin Gothic Book" panose="020B0503020102020204" pitchFamily="34" charset="0"/>
            </a:pPr>
            <a:endParaRPr lang="en-US" sz="1600" dirty="0">
              <a:solidFill>
                <a:schemeClr val="tx2"/>
              </a:solidFill>
            </a:endParaRPr>
          </a:p>
        </p:txBody>
      </p:sp>
      <p:sp>
        <p:nvSpPr>
          <p:cNvPr id="18"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63331059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8471425" y="1110883"/>
            <a:ext cx="1808037" cy="445910"/>
          </a:xfrm>
          <a:custGeom>
            <a:avLst/>
            <a:gdLst>
              <a:gd name="connsiteX0" fmla="*/ 0 w 2376264"/>
              <a:gd name="connsiteY0" fmla="*/ 0 h 576064"/>
              <a:gd name="connsiteX1" fmla="*/ 641591 w 2376264"/>
              <a:gd name="connsiteY1" fmla="*/ 0 h 576064"/>
              <a:gd name="connsiteX2" fmla="*/ 1188132 w 2376264"/>
              <a:gd name="connsiteY2" fmla="*/ 0 h 576064"/>
              <a:gd name="connsiteX3" fmla="*/ 1710910 w 2376264"/>
              <a:gd name="connsiteY3" fmla="*/ 0 h 576064"/>
              <a:gd name="connsiteX4" fmla="*/ 2376264 w 2376264"/>
              <a:gd name="connsiteY4" fmla="*/ 0 h 576064"/>
              <a:gd name="connsiteX5" fmla="*/ 2376264 w 2376264"/>
              <a:gd name="connsiteY5" fmla="*/ 576064 h 576064"/>
              <a:gd name="connsiteX6" fmla="*/ 1758435 w 2376264"/>
              <a:gd name="connsiteY6" fmla="*/ 576064 h 576064"/>
              <a:gd name="connsiteX7" fmla="*/ 1140607 w 2376264"/>
              <a:gd name="connsiteY7" fmla="*/ 576064 h 576064"/>
              <a:gd name="connsiteX8" fmla="*/ 522778 w 2376264"/>
              <a:gd name="connsiteY8" fmla="*/ 576064 h 576064"/>
              <a:gd name="connsiteX9" fmla="*/ 0 w 2376264"/>
              <a:gd name="connsiteY9" fmla="*/ 576064 h 576064"/>
              <a:gd name="connsiteX10" fmla="*/ 0 w 2376264"/>
              <a:gd name="connsiteY10"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6264" h="576064" fill="none" extrusionOk="0">
                <a:moveTo>
                  <a:pt x="0" y="0"/>
                </a:moveTo>
                <a:cubicBezTo>
                  <a:pt x="242642" y="-31694"/>
                  <a:pt x="361227" y="13651"/>
                  <a:pt x="641591" y="0"/>
                </a:cubicBezTo>
                <a:cubicBezTo>
                  <a:pt x="921955" y="-13651"/>
                  <a:pt x="1031769" y="60962"/>
                  <a:pt x="1188132" y="0"/>
                </a:cubicBezTo>
                <a:cubicBezTo>
                  <a:pt x="1344495" y="-60962"/>
                  <a:pt x="1474676" y="42582"/>
                  <a:pt x="1710910" y="0"/>
                </a:cubicBezTo>
                <a:cubicBezTo>
                  <a:pt x="1947144" y="-42582"/>
                  <a:pt x="2225708" y="53444"/>
                  <a:pt x="2376264" y="0"/>
                </a:cubicBezTo>
                <a:cubicBezTo>
                  <a:pt x="2386082" y="271107"/>
                  <a:pt x="2333481" y="441165"/>
                  <a:pt x="2376264" y="576064"/>
                </a:cubicBezTo>
                <a:cubicBezTo>
                  <a:pt x="2098633" y="578470"/>
                  <a:pt x="1890351" y="568396"/>
                  <a:pt x="1758435" y="576064"/>
                </a:cubicBezTo>
                <a:cubicBezTo>
                  <a:pt x="1626519" y="583732"/>
                  <a:pt x="1405889" y="559791"/>
                  <a:pt x="1140607" y="576064"/>
                </a:cubicBezTo>
                <a:cubicBezTo>
                  <a:pt x="875325" y="592337"/>
                  <a:pt x="783888" y="529717"/>
                  <a:pt x="522778" y="576064"/>
                </a:cubicBezTo>
                <a:cubicBezTo>
                  <a:pt x="261668" y="622411"/>
                  <a:pt x="160264" y="532723"/>
                  <a:pt x="0" y="576064"/>
                </a:cubicBezTo>
                <a:cubicBezTo>
                  <a:pt x="-50565" y="450733"/>
                  <a:pt x="6690" y="170347"/>
                  <a:pt x="0" y="0"/>
                </a:cubicBezTo>
                <a:close/>
              </a:path>
              <a:path w="2376264" h="576064" stroke="0" extrusionOk="0">
                <a:moveTo>
                  <a:pt x="0" y="0"/>
                </a:moveTo>
                <a:cubicBezTo>
                  <a:pt x="139420" y="-73097"/>
                  <a:pt x="466169" y="31367"/>
                  <a:pt x="641591" y="0"/>
                </a:cubicBezTo>
                <a:cubicBezTo>
                  <a:pt x="817013" y="-31367"/>
                  <a:pt x="921604" y="55381"/>
                  <a:pt x="1164369" y="0"/>
                </a:cubicBezTo>
                <a:cubicBezTo>
                  <a:pt x="1407134" y="-55381"/>
                  <a:pt x="1569572" y="23798"/>
                  <a:pt x="1758435" y="0"/>
                </a:cubicBezTo>
                <a:cubicBezTo>
                  <a:pt x="1947298" y="-23798"/>
                  <a:pt x="2136052" y="37487"/>
                  <a:pt x="2376264" y="0"/>
                </a:cubicBezTo>
                <a:cubicBezTo>
                  <a:pt x="2417631" y="190874"/>
                  <a:pt x="2352917" y="391946"/>
                  <a:pt x="2376264" y="576064"/>
                </a:cubicBezTo>
                <a:cubicBezTo>
                  <a:pt x="2196844" y="601645"/>
                  <a:pt x="2034833" y="540954"/>
                  <a:pt x="1782198" y="576064"/>
                </a:cubicBezTo>
                <a:cubicBezTo>
                  <a:pt x="1529563" y="611174"/>
                  <a:pt x="1393094" y="523425"/>
                  <a:pt x="1235657" y="576064"/>
                </a:cubicBezTo>
                <a:cubicBezTo>
                  <a:pt x="1078220" y="628703"/>
                  <a:pt x="896552" y="552877"/>
                  <a:pt x="594066" y="576064"/>
                </a:cubicBezTo>
                <a:cubicBezTo>
                  <a:pt x="291580" y="599251"/>
                  <a:pt x="153047" y="527968"/>
                  <a:pt x="0" y="576064"/>
                </a:cubicBezTo>
                <a:cubicBezTo>
                  <a:pt x="-64944" y="323119"/>
                  <a:pt x="59337" y="242729"/>
                  <a:pt x="0" y="0"/>
                </a:cubicBezTo>
                <a:close/>
              </a:path>
            </a:pathLst>
          </a:custGeom>
          <a:ln>
            <a:solidFill>
              <a:schemeClr val="tx1"/>
            </a:solidFill>
          </a:ln>
        </p:spPr>
        <p:txBody>
          <a:bodyPr vert="horz" lIns="91440" tIns="45720" rIns="91440" bIns="45720" rtlCol="0" anchor="b">
            <a:normAutofit fontScale="90000"/>
          </a:bodyPr>
          <a:lstStyle/>
          <a:p>
            <a:r>
              <a:rPr lang="en-US" sz="2800" dirty="0"/>
              <a:t> Server Web</a:t>
            </a:r>
          </a:p>
        </p:txBody>
      </p:sp>
      <p:sp>
        <p:nvSpPr>
          <p:cNvPr id="5" name="ZoneTexte 4">
            <a:extLst>
              <a:ext uri="{FF2B5EF4-FFF2-40B4-BE49-F238E27FC236}">
                <a16:creationId xmlns:a16="http://schemas.microsoft.com/office/drawing/2014/main" id="{C4B91CC3-5FA3-4B32-A8ED-B9E63E2F70CA}"/>
              </a:ext>
            </a:extLst>
          </p:cNvPr>
          <p:cNvSpPr txBox="1"/>
          <p:nvPr/>
        </p:nvSpPr>
        <p:spPr>
          <a:xfrm>
            <a:off x="8625506" y="2027596"/>
            <a:ext cx="3375150" cy="3931920"/>
          </a:xfrm>
          <a:prstGeom prst="rect">
            <a:avLst/>
          </a:prstGeom>
        </p:spPr>
        <p:txBody>
          <a:bodyPr vert="horz" lIns="91440" tIns="45720" rIns="91440" bIns="45720" rtlCol="0">
            <a:normAutofit/>
          </a:bodyPr>
          <a:lstStyle/>
          <a:p>
            <a:pPr marL="285750" lvl="1" indent="-285750" defTabSz="914400">
              <a:lnSpc>
                <a:spcPct val="94000"/>
              </a:lnSpc>
              <a:spcAft>
                <a:spcPts val="200"/>
              </a:spcAft>
              <a:buSzPct val="125000"/>
              <a:buFont typeface="Wingdings" panose="05000000000000000000" pitchFamily="2" charset="2"/>
              <a:buChar char="§"/>
            </a:pPr>
            <a:r>
              <a:rPr lang="fr-FR" sz="1400" b="1" dirty="0">
                <a:solidFill>
                  <a:schemeClr val="tx2"/>
                </a:solidFill>
              </a:rPr>
              <a:t>Apache, Nginx sont leader du marché</a:t>
            </a:r>
          </a:p>
          <a:p>
            <a:pPr marL="285750" lvl="1" indent="-285750" defTabSz="914400">
              <a:lnSpc>
                <a:spcPct val="94000"/>
              </a:lnSpc>
              <a:spcAft>
                <a:spcPts val="200"/>
              </a:spcAft>
              <a:buSzPct val="125000"/>
              <a:buFont typeface="Wingdings" panose="05000000000000000000" pitchFamily="2" charset="2"/>
              <a:buChar char="§"/>
            </a:pPr>
            <a:endParaRPr lang="fr-FR" sz="1400" dirty="0">
              <a:solidFill>
                <a:schemeClr val="tx2"/>
              </a:solidFill>
            </a:endParaRPr>
          </a:p>
          <a:p>
            <a:pPr marL="285750" lvl="1" indent="-285750" defTabSz="914400">
              <a:lnSpc>
                <a:spcPct val="94000"/>
              </a:lnSpc>
              <a:spcAft>
                <a:spcPts val="200"/>
              </a:spcAft>
              <a:buSzPct val="125000"/>
              <a:buFont typeface="Wingdings" panose="05000000000000000000" pitchFamily="2" charset="2"/>
              <a:buChar char="§"/>
            </a:pPr>
            <a:r>
              <a:rPr lang="fr-FR" sz="1400" b="1" dirty="0"/>
              <a:t>Nginx Web </a:t>
            </a:r>
            <a:r>
              <a:rPr lang="fr-FR" sz="1400" dirty="0">
                <a:solidFill>
                  <a:schemeClr val="tx2"/>
                </a:solidFill>
              </a:rPr>
              <a:t>pour les plus grands sites. </a:t>
            </a:r>
          </a:p>
          <a:p>
            <a:pPr marL="285750" lvl="1" indent="-285750" defTabSz="914400">
              <a:lnSpc>
                <a:spcPct val="94000"/>
              </a:lnSpc>
              <a:spcAft>
                <a:spcPts val="200"/>
              </a:spcAft>
              <a:buSzPct val="125000"/>
              <a:buFont typeface="Wingdings" panose="05000000000000000000" pitchFamily="2" charset="2"/>
              <a:buChar char="§"/>
            </a:pPr>
            <a:r>
              <a:rPr lang="fr-FR" sz="1400" dirty="0">
                <a:solidFill>
                  <a:schemeClr val="tx2"/>
                </a:solidFill>
              </a:rPr>
              <a:t>Nginx se veut plus moderne et performant en volumétrie en fournissant des services à la pointe du web. Mais des services parfois payants.</a:t>
            </a:r>
          </a:p>
          <a:p>
            <a:pPr marL="285750" lvl="1" indent="-285750" defTabSz="914400">
              <a:lnSpc>
                <a:spcPct val="94000"/>
              </a:lnSpc>
              <a:spcAft>
                <a:spcPts val="200"/>
              </a:spcAft>
              <a:buSzPct val="125000"/>
              <a:buFont typeface="Wingdings" panose="05000000000000000000" pitchFamily="2" charset="2"/>
              <a:buChar char="§"/>
            </a:pPr>
            <a:endParaRPr lang="fr-FR" sz="1400" dirty="0">
              <a:solidFill>
                <a:schemeClr val="tx2"/>
              </a:solidFill>
            </a:endParaRPr>
          </a:p>
          <a:p>
            <a:pPr marL="285750" lvl="1" indent="-285750" defTabSz="914400">
              <a:lnSpc>
                <a:spcPct val="94000"/>
              </a:lnSpc>
              <a:spcAft>
                <a:spcPts val="200"/>
              </a:spcAft>
              <a:buSzPct val="125000"/>
              <a:buFont typeface="Wingdings" panose="05000000000000000000" pitchFamily="2" charset="2"/>
              <a:buChar char="§"/>
            </a:pPr>
            <a:r>
              <a:rPr lang="fr-FR" sz="1400" b="1" dirty="0">
                <a:solidFill>
                  <a:schemeClr val="tx2"/>
                </a:solidFill>
              </a:rPr>
              <a:t>Apache HTTPD</a:t>
            </a:r>
            <a:r>
              <a:rPr lang="fr-FR" sz="1400" dirty="0">
                <a:solidFill>
                  <a:schemeClr val="tx2"/>
                </a:solidFill>
              </a:rPr>
              <a:t> pour les anciens sites se dit plus classique et basique.</a:t>
            </a:r>
          </a:p>
          <a:p>
            <a:pPr marL="285750" lvl="1" indent="-285750" defTabSz="914400">
              <a:lnSpc>
                <a:spcPct val="94000"/>
              </a:lnSpc>
              <a:spcAft>
                <a:spcPts val="200"/>
              </a:spcAft>
              <a:buSzPct val="125000"/>
              <a:buFont typeface="Wingdings" panose="05000000000000000000" pitchFamily="2" charset="2"/>
              <a:buChar char="§"/>
            </a:pPr>
            <a:r>
              <a:rPr lang="fr-FR" sz="1400" dirty="0">
                <a:solidFill>
                  <a:schemeClr val="tx2"/>
                </a:solidFill>
              </a:rPr>
              <a:t>La Fondation Apache fourni de nombreuse autres software comme des solution Big Data et a établie des normes et des certifications reconnu dans le monde</a:t>
            </a:r>
          </a:p>
          <a:p>
            <a:pPr marL="384048" lvl="1" indent="-384048" defTabSz="914400">
              <a:lnSpc>
                <a:spcPct val="94000"/>
              </a:lnSpc>
              <a:spcAft>
                <a:spcPts val="200"/>
              </a:spcAft>
              <a:buSzPct val="75000"/>
              <a:buFont typeface="Franklin Gothic Book" panose="020B0503020102020204" pitchFamily="34" charset="0"/>
              <a:buChar char="Ø"/>
            </a:pPr>
            <a:endParaRPr lang="fr-FR" sz="1400" dirty="0">
              <a:solidFill>
                <a:schemeClr val="tx2"/>
              </a:solidFill>
            </a:endParaRPr>
          </a:p>
          <a:p>
            <a:pPr marL="384048" lvl="1" indent="-384048" defTabSz="914400">
              <a:lnSpc>
                <a:spcPct val="94000"/>
              </a:lnSpc>
              <a:spcAft>
                <a:spcPts val="200"/>
              </a:spcAft>
              <a:buSzPct val="75000"/>
              <a:buFont typeface="Franklin Gothic Book" panose="020B0503020102020204" pitchFamily="34" charset="0"/>
            </a:pPr>
            <a:endParaRPr lang="fr-FR" sz="1400" dirty="0">
              <a:solidFill>
                <a:schemeClr val="tx2"/>
              </a:solidFill>
            </a:endParaRPr>
          </a:p>
        </p:txBody>
      </p:sp>
      <p:sp>
        <p:nvSpPr>
          <p:cNvPr id="12"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6" name="Image 5">
            <a:extLst>
              <a:ext uri="{FF2B5EF4-FFF2-40B4-BE49-F238E27FC236}">
                <a16:creationId xmlns:a16="http://schemas.microsoft.com/office/drawing/2014/main" id="{DA4A4EB4-5B15-8DC8-E659-8DBED5552368}"/>
              </a:ext>
            </a:extLst>
          </p:cNvPr>
          <p:cNvPicPr>
            <a:picLocks noChangeAspect="1"/>
          </p:cNvPicPr>
          <p:nvPr/>
        </p:nvPicPr>
        <p:blipFill>
          <a:blip r:embed="rId2"/>
          <a:stretch>
            <a:fillRect/>
          </a:stretch>
        </p:blipFill>
        <p:spPr>
          <a:xfrm>
            <a:off x="1829670" y="510085"/>
            <a:ext cx="4627547" cy="5837829"/>
          </a:xfrm>
          <a:prstGeom prst="rect">
            <a:avLst/>
          </a:prstGeom>
        </p:spPr>
      </p:pic>
    </p:spTree>
    <p:extLst>
      <p:ext uri="{BB962C8B-B14F-4D97-AF65-F5344CB8AC3E}">
        <p14:creationId xmlns:p14="http://schemas.microsoft.com/office/powerpoint/2010/main" val="2076996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8471425" y="1110883"/>
            <a:ext cx="1808037" cy="445910"/>
          </a:xfrm>
          <a:custGeom>
            <a:avLst/>
            <a:gdLst>
              <a:gd name="connsiteX0" fmla="*/ 0 w 2376264"/>
              <a:gd name="connsiteY0" fmla="*/ 0 h 576064"/>
              <a:gd name="connsiteX1" fmla="*/ 641591 w 2376264"/>
              <a:gd name="connsiteY1" fmla="*/ 0 h 576064"/>
              <a:gd name="connsiteX2" fmla="*/ 1188132 w 2376264"/>
              <a:gd name="connsiteY2" fmla="*/ 0 h 576064"/>
              <a:gd name="connsiteX3" fmla="*/ 1710910 w 2376264"/>
              <a:gd name="connsiteY3" fmla="*/ 0 h 576064"/>
              <a:gd name="connsiteX4" fmla="*/ 2376264 w 2376264"/>
              <a:gd name="connsiteY4" fmla="*/ 0 h 576064"/>
              <a:gd name="connsiteX5" fmla="*/ 2376264 w 2376264"/>
              <a:gd name="connsiteY5" fmla="*/ 576064 h 576064"/>
              <a:gd name="connsiteX6" fmla="*/ 1758435 w 2376264"/>
              <a:gd name="connsiteY6" fmla="*/ 576064 h 576064"/>
              <a:gd name="connsiteX7" fmla="*/ 1140607 w 2376264"/>
              <a:gd name="connsiteY7" fmla="*/ 576064 h 576064"/>
              <a:gd name="connsiteX8" fmla="*/ 522778 w 2376264"/>
              <a:gd name="connsiteY8" fmla="*/ 576064 h 576064"/>
              <a:gd name="connsiteX9" fmla="*/ 0 w 2376264"/>
              <a:gd name="connsiteY9" fmla="*/ 576064 h 576064"/>
              <a:gd name="connsiteX10" fmla="*/ 0 w 2376264"/>
              <a:gd name="connsiteY10"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6264" h="576064" fill="none" extrusionOk="0">
                <a:moveTo>
                  <a:pt x="0" y="0"/>
                </a:moveTo>
                <a:cubicBezTo>
                  <a:pt x="242642" y="-31694"/>
                  <a:pt x="361227" y="13651"/>
                  <a:pt x="641591" y="0"/>
                </a:cubicBezTo>
                <a:cubicBezTo>
                  <a:pt x="921955" y="-13651"/>
                  <a:pt x="1031769" y="60962"/>
                  <a:pt x="1188132" y="0"/>
                </a:cubicBezTo>
                <a:cubicBezTo>
                  <a:pt x="1344495" y="-60962"/>
                  <a:pt x="1474676" y="42582"/>
                  <a:pt x="1710910" y="0"/>
                </a:cubicBezTo>
                <a:cubicBezTo>
                  <a:pt x="1947144" y="-42582"/>
                  <a:pt x="2225708" y="53444"/>
                  <a:pt x="2376264" y="0"/>
                </a:cubicBezTo>
                <a:cubicBezTo>
                  <a:pt x="2386082" y="271107"/>
                  <a:pt x="2333481" y="441165"/>
                  <a:pt x="2376264" y="576064"/>
                </a:cubicBezTo>
                <a:cubicBezTo>
                  <a:pt x="2098633" y="578470"/>
                  <a:pt x="1890351" y="568396"/>
                  <a:pt x="1758435" y="576064"/>
                </a:cubicBezTo>
                <a:cubicBezTo>
                  <a:pt x="1626519" y="583732"/>
                  <a:pt x="1405889" y="559791"/>
                  <a:pt x="1140607" y="576064"/>
                </a:cubicBezTo>
                <a:cubicBezTo>
                  <a:pt x="875325" y="592337"/>
                  <a:pt x="783888" y="529717"/>
                  <a:pt x="522778" y="576064"/>
                </a:cubicBezTo>
                <a:cubicBezTo>
                  <a:pt x="261668" y="622411"/>
                  <a:pt x="160264" y="532723"/>
                  <a:pt x="0" y="576064"/>
                </a:cubicBezTo>
                <a:cubicBezTo>
                  <a:pt x="-50565" y="450733"/>
                  <a:pt x="6690" y="170347"/>
                  <a:pt x="0" y="0"/>
                </a:cubicBezTo>
                <a:close/>
              </a:path>
              <a:path w="2376264" h="576064" stroke="0" extrusionOk="0">
                <a:moveTo>
                  <a:pt x="0" y="0"/>
                </a:moveTo>
                <a:cubicBezTo>
                  <a:pt x="139420" y="-73097"/>
                  <a:pt x="466169" y="31367"/>
                  <a:pt x="641591" y="0"/>
                </a:cubicBezTo>
                <a:cubicBezTo>
                  <a:pt x="817013" y="-31367"/>
                  <a:pt x="921604" y="55381"/>
                  <a:pt x="1164369" y="0"/>
                </a:cubicBezTo>
                <a:cubicBezTo>
                  <a:pt x="1407134" y="-55381"/>
                  <a:pt x="1569572" y="23798"/>
                  <a:pt x="1758435" y="0"/>
                </a:cubicBezTo>
                <a:cubicBezTo>
                  <a:pt x="1947298" y="-23798"/>
                  <a:pt x="2136052" y="37487"/>
                  <a:pt x="2376264" y="0"/>
                </a:cubicBezTo>
                <a:cubicBezTo>
                  <a:pt x="2417631" y="190874"/>
                  <a:pt x="2352917" y="391946"/>
                  <a:pt x="2376264" y="576064"/>
                </a:cubicBezTo>
                <a:cubicBezTo>
                  <a:pt x="2196844" y="601645"/>
                  <a:pt x="2034833" y="540954"/>
                  <a:pt x="1782198" y="576064"/>
                </a:cubicBezTo>
                <a:cubicBezTo>
                  <a:pt x="1529563" y="611174"/>
                  <a:pt x="1393094" y="523425"/>
                  <a:pt x="1235657" y="576064"/>
                </a:cubicBezTo>
                <a:cubicBezTo>
                  <a:pt x="1078220" y="628703"/>
                  <a:pt x="896552" y="552877"/>
                  <a:pt x="594066" y="576064"/>
                </a:cubicBezTo>
                <a:cubicBezTo>
                  <a:pt x="291580" y="599251"/>
                  <a:pt x="153047" y="527968"/>
                  <a:pt x="0" y="576064"/>
                </a:cubicBezTo>
                <a:cubicBezTo>
                  <a:pt x="-64944" y="323119"/>
                  <a:pt x="59337" y="242729"/>
                  <a:pt x="0" y="0"/>
                </a:cubicBezTo>
                <a:close/>
              </a:path>
            </a:pathLst>
          </a:custGeom>
          <a:ln>
            <a:solidFill>
              <a:schemeClr val="tx1"/>
            </a:solidFill>
          </a:ln>
        </p:spPr>
        <p:txBody>
          <a:bodyPr vert="horz" lIns="91440" tIns="45720" rIns="91440" bIns="45720" rtlCol="0" anchor="b">
            <a:normAutofit fontScale="90000"/>
          </a:bodyPr>
          <a:lstStyle/>
          <a:p>
            <a:r>
              <a:rPr lang="en-US" sz="2800" dirty="0"/>
              <a:t> Server Web</a:t>
            </a:r>
          </a:p>
        </p:txBody>
      </p:sp>
      <p:pic>
        <p:nvPicPr>
          <p:cNvPr id="4" name="Image 3">
            <a:extLst>
              <a:ext uri="{FF2B5EF4-FFF2-40B4-BE49-F238E27FC236}">
                <a16:creationId xmlns:a16="http://schemas.microsoft.com/office/drawing/2014/main" id="{B2D2807D-A743-4089-B365-291D0A5CD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518" y="316197"/>
            <a:ext cx="5600578" cy="6225606"/>
          </a:xfrm>
          <a:prstGeom prst="rect">
            <a:avLst/>
          </a:prstGeom>
        </p:spPr>
      </p:pic>
      <p:sp>
        <p:nvSpPr>
          <p:cNvPr id="5" name="ZoneTexte 4">
            <a:extLst>
              <a:ext uri="{FF2B5EF4-FFF2-40B4-BE49-F238E27FC236}">
                <a16:creationId xmlns:a16="http://schemas.microsoft.com/office/drawing/2014/main" id="{C4B91CC3-5FA3-4B32-A8ED-B9E63E2F70CA}"/>
              </a:ext>
            </a:extLst>
          </p:cNvPr>
          <p:cNvSpPr txBox="1"/>
          <p:nvPr/>
        </p:nvSpPr>
        <p:spPr>
          <a:xfrm>
            <a:off x="8625506" y="2027596"/>
            <a:ext cx="3375150" cy="3931920"/>
          </a:xfrm>
          <a:prstGeom prst="rect">
            <a:avLst/>
          </a:prstGeom>
        </p:spPr>
        <p:txBody>
          <a:bodyPr vert="horz" lIns="91440" tIns="45720" rIns="91440" bIns="45720" rtlCol="0">
            <a:normAutofit lnSpcReduction="10000"/>
          </a:bodyPr>
          <a:lstStyle/>
          <a:p>
            <a:pPr marL="285750" lvl="1" indent="-285750" defTabSz="914400">
              <a:lnSpc>
                <a:spcPct val="94000"/>
              </a:lnSpc>
              <a:spcAft>
                <a:spcPts val="200"/>
              </a:spcAft>
              <a:buSzPct val="125000"/>
              <a:buFont typeface="Wingdings" panose="05000000000000000000" pitchFamily="2" charset="2"/>
              <a:buChar char="§"/>
            </a:pPr>
            <a:r>
              <a:rPr lang="fr-FR" sz="1400" b="1" dirty="0" err="1">
                <a:solidFill>
                  <a:schemeClr val="tx2"/>
                </a:solidFill>
              </a:rPr>
              <a:t>Couldflare</a:t>
            </a:r>
            <a:r>
              <a:rPr lang="fr-FR" sz="1400" b="1" dirty="0">
                <a:solidFill>
                  <a:schemeClr val="tx2"/>
                </a:solidFill>
              </a:rPr>
              <a:t> est très souvent utilisé en « frontend » ou « router » des services web Apache et Nginx. Il offre des services leader dans le domaine des DNS et des anti-DDoS. </a:t>
            </a:r>
            <a:r>
              <a:rPr lang="fr-FR" sz="1400" b="1" dirty="0" err="1">
                <a:solidFill>
                  <a:schemeClr val="tx2"/>
                </a:solidFill>
              </a:rPr>
              <a:t>Cloudflare</a:t>
            </a:r>
            <a:r>
              <a:rPr lang="fr-FR" sz="1400" b="1" dirty="0">
                <a:solidFill>
                  <a:schemeClr val="tx2"/>
                </a:solidFill>
              </a:rPr>
              <a:t> est payant et propriétaire, malgré tout  Nginx+ propose aussi des services avancés payants qui le concurrence.</a:t>
            </a:r>
          </a:p>
          <a:p>
            <a:pPr marL="285750" lvl="1" indent="-285750" defTabSz="914400">
              <a:lnSpc>
                <a:spcPct val="94000"/>
              </a:lnSpc>
              <a:spcAft>
                <a:spcPts val="200"/>
              </a:spcAft>
              <a:buSzPct val="125000"/>
              <a:buFont typeface="Wingdings" panose="05000000000000000000" pitchFamily="2" charset="2"/>
              <a:buChar char="§"/>
            </a:pPr>
            <a:endParaRPr lang="fr-FR" sz="1400" b="1" dirty="0">
              <a:solidFill>
                <a:schemeClr val="tx2"/>
              </a:solidFill>
            </a:endParaRPr>
          </a:p>
          <a:p>
            <a:pPr marL="285750" lvl="1" indent="-285750" defTabSz="914400">
              <a:lnSpc>
                <a:spcPct val="94000"/>
              </a:lnSpc>
              <a:spcAft>
                <a:spcPts val="200"/>
              </a:spcAft>
              <a:buSzPct val="125000"/>
              <a:buFont typeface="Wingdings" panose="05000000000000000000" pitchFamily="2" charset="2"/>
              <a:buChar char="§"/>
            </a:pPr>
            <a:r>
              <a:rPr lang="fr-FR" sz="1400" b="1" dirty="0" err="1">
                <a:solidFill>
                  <a:schemeClr val="tx2"/>
                </a:solidFill>
              </a:rPr>
              <a:t>LiteSpeed</a:t>
            </a:r>
            <a:r>
              <a:rPr lang="fr-FR" sz="1400" b="1" dirty="0">
                <a:solidFill>
                  <a:schemeClr val="tx2"/>
                </a:solidFill>
              </a:rPr>
              <a:t>, quant à lui, est une solution propriétaire basé sur Apache qui se concentre sur la vitesse et la disponibilité.</a:t>
            </a:r>
          </a:p>
          <a:p>
            <a:pPr marL="285750" lvl="1" indent="-285750" defTabSz="914400">
              <a:lnSpc>
                <a:spcPct val="94000"/>
              </a:lnSpc>
              <a:spcAft>
                <a:spcPts val="200"/>
              </a:spcAft>
              <a:buSzPct val="125000"/>
              <a:buFont typeface="Wingdings" panose="05000000000000000000" pitchFamily="2" charset="2"/>
              <a:buChar char="§"/>
            </a:pPr>
            <a:endParaRPr lang="fr-FR" sz="1400" b="1" dirty="0">
              <a:solidFill>
                <a:schemeClr val="tx2"/>
              </a:solidFill>
            </a:endParaRPr>
          </a:p>
          <a:p>
            <a:pPr marL="285750" lvl="1" indent="-285750" defTabSz="914400">
              <a:lnSpc>
                <a:spcPct val="94000"/>
              </a:lnSpc>
              <a:spcAft>
                <a:spcPts val="200"/>
              </a:spcAft>
              <a:buSzPct val="125000"/>
              <a:buFont typeface="Wingdings" panose="05000000000000000000" pitchFamily="2" charset="2"/>
              <a:buChar char="§"/>
            </a:pPr>
            <a:r>
              <a:rPr lang="fr-FR" sz="1400" b="1" dirty="0">
                <a:solidFill>
                  <a:schemeClr val="tx2"/>
                </a:solidFill>
              </a:rPr>
              <a:t>IIS étant un service Windows server, il reste dépendant de son utilisation. Ça baisse de popularité est un résultat de la volonté de Microsoft de privilégier ses solutions Cloud AZURE</a:t>
            </a:r>
            <a:endParaRPr lang="fr-FR" sz="1400" dirty="0">
              <a:solidFill>
                <a:schemeClr val="tx2"/>
              </a:solidFill>
            </a:endParaRPr>
          </a:p>
          <a:p>
            <a:pPr marL="384048" lvl="1" indent="-384048" defTabSz="914400">
              <a:lnSpc>
                <a:spcPct val="94000"/>
              </a:lnSpc>
              <a:spcAft>
                <a:spcPts val="200"/>
              </a:spcAft>
              <a:buSzPct val="75000"/>
              <a:buFont typeface="Franklin Gothic Book" panose="020B0503020102020204" pitchFamily="34" charset="0"/>
              <a:buChar char="Ø"/>
            </a:pPr>
            <a:endParaRPr lang="fr-FR" sz="1400" dirty="0">
              <a:solidFill>
                <a:schemeClr val="tx2"/>
              </a:solidFill>
            </a:endParaRPr>
          </a:p>
          <a:p>
            <a:pPr marL="384048" lvl="1" indent="-384048" defTabSz="914400">
              <a:lnSpc>
                <a:spcPct val="94000"/>
              </a:lnSpc>
              <a:spcAft>
                <a:spcPts val="200"/>
              </a:spcAft>
              <a:buSzPct val="75000"/>
              <a:buFont typeface="Franklin Gothic Book" panose="020B0503020102020204" pitchFamily="34" charset="0"/>
            </a:pPr>
            <a:endParaRPr lang="fr-FR" sz="1400" dirty="0">
              <a:solidFill>
                <a:schemeClr val="tx2"/>
              </a:solidFill>
            </a:endParaRPr>
          </a:p>
        </p:txBody>
      </p:sp>
      <p:sp>
        <p:nvSpPr>
          <p:cNvPr id="12"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32948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EC65BDDD-85E2-8A44-66A3-A9F04C4048F8}"/>
              </a:ext>
            </a:extLst>
          </p:cNvPr>
          <p:cNvPicPr>
            <a:picLocks noChangeAspect="1"/>
          </p:cNvPicPr>
          <p:nvPr/>
        </p:nvPicPr>
        <p:blipFill>
          <a:blip r:embed="rId2"/>
          <a:stretch>
            <a:fillRect/>
          </a:stretch>
        </p:blipFill>
        <p:spPr>
          <a:xfrm>
            <a:off x="1343472" y="1340768"/>
            <a:ext cx="6196674" cy="4432549"/>
          </a:xfrm>
          <a:prstGeom prst="rect">
            <a:avLst/>
          </a:prstGeom>
        </p:spPr>
      </p:pic>
      <p:sp>
        <p:nvSpPr>
          <p:cNvPr id="7" name="Titre 1">
            <a:extLst>
              <a:ext uri="{FF2B5EF4-FFF2-40B4-BE49-F238E27FC236}">
                <a16:creationId xmlns:a16="http://schemas.microsoft.com/office/drawing/2014/main" id="{6888BDC8-BACD-437A-C720-970252CC12ED}"/>
              </a:ext>
            </a:extLst>
          </p:cNvPr>
          <p:cNvSpPr txBox="1">
            <a:spLocks/>
          </p:cNvSpPr>
          <p:nvPr/>
        </p:nvSpPr>
        <p:spPr>
          <a:xfrm>
            <a:off x="1127448" y="404664"/>
            <a:ext cx="3456384" cy="445910"/>
          </a:xfrm>
          <a:custGeom>
            <a:avLst/>
            <a:gdLst>
              <a:gd name="connsiteX0" fmla="*/ 0 w 2376264"/>
              <a:gd name="connsiteY0" fmla="*/ 0 h 576064"/>
              <a:gd name="connsiteX1" fmla="*/ 641591 w 2376264"/>
              <a:gd name="connsiteY1" fmla="*/ 0 h 576064"/>
              <a:gd name="connsiteX2" fmla="*/ 1188132 w 2376264"/>
              <a:gd name="connsiteY2" fmla="*/ 0 h 576064"/>
              <a:gd name="connsiteX3" fmla="*/ 1710910 w 2376264"/>
              <a:gd name="connsiteY3" fmla="*/ 0 h 576064"/>
              <a:gd name="connsiteX4" fmla="*/ 2376264 w 2376264"/>
              <a:gd name="connsiteY4" fmla="*/ 0 h 576064"/>
              <a:gd name="connsiteX5" fmla="*/ 2376264 w 2376264"/>
              <a:gd name="connsiteY5" fmla="*/ 576064 h 576064"/>
              <a:gd name="connsiteX6" fmla="*/ 1758435 w 2376264"/>
              <a:gd name="connsiteY6" fmla="*/ 576064 h 576064"/>
              <a:gd name="connsiteX7" fmla="*/ 1140607 w 2376264"/>
              <a:gd name="connsiteY7" fmla="*/ 576064 h 576064"/>
              <a:gd name="connsiteX8" fmla="*/ 522778 w 2376264"/>
              <a:gd name="connsiteY8" fmla="*/ 576064 h 576064"/>
              <a:gd name="connsiteX9" fmla="*/ 0 w 2376264"/>
              <a:gd name="connsiteY9" fmla="*/ 576064 h 576064"/>
              <a:gd name="connsiteX10" fmla="*/ 0 w 2376264"/>
              <a:gd name="connsiteY10"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6264" h="576064" fill="none" extrusionOk="0">
                <a:moveTo>
                  <a:pt x="0" y="0"/>
                </a:moveTo>
                <a:cubicBezTo>
                  <a:pt x="242642" y="-31694"/>
                  <a:pt x="361227" y="13651"/>
                  <a:pt x="641591" y="0"/>
                </a:cubicBezTo>
                <a:cubicBezTo>
                  <a:pt x="921955" y="-13651"/>
                  <a:pt x="1031769" y="60962"/>
                  <a:pt x="1188132" y="0"/>
                </a:cubicBezTo>
                <a:cubicBezTo>
                  <a:pt x="1344495" y="-60962"/>
                  <a:pt x="1474676" y="42582"/>
                  <a:pt x="1710910" y="0"/>
                </a:cubicBezTo>
                <a:cubicBezTo>
                  <a:pt x="1947144" y="-42582"/>
                  <a:pt x="2225708" y="53444"/>
                  <a:pt x="2376264" y="0"/>
                </a:cubicBezTo>
                <a:cubicBezTo>
                  <a:pt x="2386082" y="271107"/>
                  <a:pt x="2333481" y="441165"/>
                  <a:pt x="2376264" y="576064"/>
                </a:cubicBezTo>
                <a:cubicBezTo>
                  <a:pt x="2098633" y="578470"/>
                  <a:pt x="1890351" y="568396"/>
                  <a:pt x="1758435" y="576064"/>
                </a:cubicBezTo>
                <a:cubicBezTo>
                  <a:pt x="1626519" y="583732"/>
                  <a:pt x="1405889" y="559791"/>
                  <a:pt x="1140607" y="576064"/>
                </a:cubicBezTo>
                <a:cubicBezTo>
                  <a:pt x="875325" y="592337"/>
                  <a:pt x="783888" y="529717"/>
                  <a:pt x="522778" y="576064"/>
                </a:cubicBezTo>
                <a:cubicBezTo>
                  <a:pt x="261668" y="622411"/>
                  <a:pt x="160264" y="532723"/>
                  <a:pt x="0" y="576064"/>
                </a:cubicBezTo>
                <a:cubicBezTo>
                  <a:pt x="-50565" y="450733"/>
                  <a:pt x="6690" y="170347"/>
                  <a:pt x="0" y="0"/>
                </a:cubicBezTo>
                <a:close/>
              </a:path>
              <a:path w="2376264" h="576064" stroke="0" extrusionOk="0">
                <a:moveTo>
                  <a:pt x="0" y="0"/>
                </a:moveTo>
                <a:cubicBezTo>
                  <a:pt x="139420" y="-73097"/>
                  <a:pt x="466169" y="31367"/>
                  <a:pt x="641591" y="0"/>
                </a:cubicBezTo>
                <a:cubicBezTo>
                  <a:pt x="817013" y="-31367"/>
                  <a:pt x="921604" y="55381"/>
                  <a:pt x="1164369" y="0"/>
                </a:cubicBezTo>
                <a:cubicBezTo>
                  <a:pt x="1407134" y="-55381"/>
                  <a:pt x="1569572" y="23798"/>
                  <a:pt x="1758435" y="0"/>
                </a:cubicBezTo>
                <a:cubicBezTo>
                  <a:pt x="1947298" y="-23798"/>
                  <a:pt x="2136052" y="37487"/>
                  <a:pt x="2376264" y="0"/>
                </a:cubicBezTo>
                <a:cubicBezTo>
                  <a:pt x="2417631" y="190874"/>
                  <a:pt x="2352917" y="391946"/>
                  <a:pt x="2376264" y="576064"/>
                </a:cubicBezTo>
                <a:cubicBezTo>
                  <a:pt x="2196844" y="601645"/>
                  <a:pt x="2034833" y="540954"/>
                  <a:pt x="1782198" y="576064"/>
                </a:cubicBezTo>
                <a:cubicBezTo>
                  <a:pt x="1529563" y="611174"/>
                  <a:pt x="1393094" y="523425"/>
                  <a:pt x="1235657" y="576064"/>
                </a:cubicBezTo>
                <a:cubicBezTo>
                  <a:pt x="1078220" y="628703"/>
                  <a:pt x="896552" y="552877"/>
                  <a:pt x="594066" y="576064"/>
                </a:cubicBezTo>
                <a:cubicBezTo>
                  <a:pt x="291580" y="599251"/>
                  <a:pt x="153047" y="527968"/>
                  <a:pt x="0" y="576064"/>
                </a:cubicBezTo>
                <a:cubicBezTo>
                  <a:pt x="-64944" y="323119"/>
                  <a:pt x="59337" y="242729"/>
                  <a:pt x="0" y="0"/>
                </a:cubicBezTo>
                <a:close/>
              </a:path>
            </a:pathLst>
          </a:custGeom>
          <a:ln>
            <a:solidFill>
              <a:schemeClr val="tx1"/>
            </a:solidFill>
          </a:ln>
        </p:spPr>
        <p:txBody>
          <a:bodyPr vert="horz" lIns="91440" tIns="45720" rIns="91440" bIns="45720" rtlCol="0" anchor="b">
            <a:normAutofit fontScale="97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2800" dirty="0"/>
              <a:t>Language server-side</a:t>
            </a:r>
          </a:p>
        </p:txBody>
      </p:sp>
      <p:sp>
        <p:nvSpPr>
          <p:cNvPr id="2" name="ZoneTexte 1">
            <a:extLst>
              <a:ext uri="{FF2B5EF4-FFF2-40B4-BE49-F238E27FC236}">
                <a16:creationId xmlns:a16="http://schemas.microsoft.com/office/drawing/2014/main" id="{A7DF7214-726F-328B-562F-C70103E0B06F}"/>
              </a:ext>
            </a:extLst>
          </p:cNvPr>
          <p:cNvSpPr txBox="1"/>
          <p:nvPr/>
        </p:nvSpPr>
        <p:spPr>
          <a:xfrm>
            <a:off x="7968208" y="1743456"/>
            <a:ext cx="3744417" cy="4247317"/>
          </a:xfrm>
          <a:prstGeom prst="rect">
            <a:avLst/>
          </a:prstGeom>
          <a:noFill/>
        </p:spPr>
        <p:txBody>
          <a:bodyPr wrap="square" rtlCol="0">
            <a:spAutoFit/>
          </a:bodyPr>
          <a:lstStyle/>
          <a:p>
            <a:pPr marL="285750" indent="-285750">
              <a:buFont typeface="Wingdings" pitchFamily="2" charset="2"/>
              <a:buChar char="§"/>
            </a:pPr>
            <a:r>
              <a:rPr lang="fr-FR" dirty="0"/>
              <a:t>PHP est majoritaire en grande partie grâce au CMS comme Wordpress, Prestashop, Drupal, …</a:t>
            </a:r>
          </a:p>
          <a:p>
            <a:pPr marL="285750" indent="-285750">
              <a:buFont typeface="Wingdings" pitchFamily="2" charset="2"/>
              <a:buChar char="§"/>
            </a:pPr>
            <a:endParaRPr lang="fr-FR" dirty="0"/>
          </a:p>
          <a:p>
            <a:pPr marL="285750" indent="-285750">
              <a:buFont typeface="Wingdings" pitchFamily="2" charset="2"/>
              <a:buChar char="§"/>
            </a:pPr>
            <a:r>
              <a:rPr lang="fr-FR" dirty="0"/>
              <a:t>PHP est aussi majoritaire à cause de son ancienneté dans le web, puise qu’il est le seul à avoir été conçu exclusivement pour.</a:t>
            </a:r>
          </a:p>
          <a:p>
            <a:pPr marL="285750" indent="-285750">
              <a:buFont typeface="Wingdings" pitchFamily="2" charset="2"/>
              <a:buChar char="§"/>
            </a:pPr>
            <a:endParaRPr lang="fr-FR" dirty="0"/>
          </a:p>
          <a:p>
            <a:pPr marL="285750" indent="-285750">
              <a:buFont typeface="Wingdings" pitchFamily="2" charset="2"/>
              <a:buChar char="§"/>
            </a:pPr>
            <a:r>
              <a:rPr lang="fr-FR" dirty="0"/>
              <a:t>A savoir que les applications modernes PHP utilisent conjointement d’autres langages et services backend comme « </a:t>
            </a:r>
            <a:r>
              <a:rPr lang="fr-FR" dirty="0" err="1"/>
              <a:t>nodejs</a:t>
            </a:r>
            <a:r>
              <a:rPr lang="fr-FR" dirty="0"/>
              <a:t> », « java », « python » ou entre le « Go ».</a:t>
            </a:r>
          </a:p>
        </p:txBody>
      </p:sp>
    </p:spTree>
    <p:extLst>
      <p:ext uri="{BB962C8B-B14F-4D97-AF65-F5344CB8AC3E}">
        <p14:creationId xmlns:p14="http://schemas.microsoft.com/office/powerpoint/2010/main" val="838838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1127448" y="404664"/>
            <a:ext cx="2304256" cy="445910"/>
          </a:xfrm>
          <a:custGeom>
            <a:avLst/>
            <a:gdLst>
              <a:gd name="connsiteX0" fmla="*/ 0 w 2376264"/>
              <a:gd name="connsiteY0" fmla="*/ 0 h 576064"/>
              <a:gd name="connsiteX1" fmla="*/ 641591 w 2376264"/>
              <a:gd name="connsiteY1" fmla="*/ 0 h 576064"/>
              <a:gd name="connsiteX2" fmla="*/ 1188132 w 2376264"/>
              <a:gd name="connsiteY2" fmla="*/ 0 h 576064"/>
              <a:gd name="connsiteX3" fmla="*/ 1710910 w 2376264"/>
              <a:gd name="connsiteY3" fmla="*/ 0 h 576064"/>
              <a:gd name="connsiteX4" fmla="*/ 2376264 w 2376264"/>
              <a:gd name="connsiteY4" fmla="*/ 0 h 576064"/>
              <a:gd name="connsiteX5" fmla="*/ 2376264 w 2376264"/>
              <a:gd name="connsiteY5" fmla="*/ 576064 h 576064"/>
              <a:gd name="connsiteX6" fmla="*/ 1758435 w 2376264"/>
              <a:gd name="connsiteY6" fmla="*/ 576064 h 576064"/>
              <a:gd name="connsiteX7" fmla="*/ 1140607 w 2376264"/>
              <a:gd name="connsiteY7" fmla="*/ 576064 h 576064"/>
              <a:gd name="connsiteX8" fmla="*/ 522778 w 2376264"/>
              <a:gd name="connsiteY8" fmla="*/ 576064 h 576064"/>
              <a:gd name="connsiteX9" fmla="*/ 0 w 2376264"/>
              <a:gd name="connsiteY9" fmla="*/ 576064 h 576064"/>
              <a:gd name="connsiteX10" fmla="*/ 0 w 2376264"/>
              <a:gd name="connsiteY10"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6264" h="576064" fill="none" extrusionOk="0">
                <a:moveTo>
                  <a:pt x="0" y="0"/>
                </a:moveTo>
                <a:cubicBezTo>
                  <a:pt x="242642" y="-31694"/>
                  <a:pt x="361227" y="13651"/>
                  <a:pt x="641591" y="0"/>
                </a:cubicBezTo>
                <a:cubicBezTo>
                  <a:pt x="921955" y="-13651"/>
                  <a:pt x="1031769" y="60962"/>
                  <a:pt x="1188132" y="0"/>
                </a:cubicBezTo>
                <a:cubicBezTo>
                  <a:pt x="1344495" y="-60962"/>
                  <a:pt x="1474676" y="42582"/>
                  <a:pt x="1710910" y="0"/>
                </a:cubicBezTo>
                <a:cubicBezTo>
                  <a:pt x="1947144" y="-42582"/>
                  <a:pt x="2225708" y="53444"/>
                  <a:pt x="2376264" y="0"/>
                </a:cubicBezTo>
                <a:cubicBezTo>
                  <a:pt x="2386082" y="271107"/>
                  <a:pt x="2333481" y="441165"/>
                  <a:pt x="2376264" y="576064"/>
                </a:cubicBezTo>
                <a:cubicBezTo>
                  <a:pt x="2098633" y="578470"/>
                  <a:pt x="1890351" y="568396"/>
                  <a:pt x="1758435" y="576064"/>
                </a:cubicBezTo>
                <a:cubicBezTo>
                  <a:pt x="1626519" y="583732"/>
                  <a:pt x="1405889" y="559791"/>
                  <a:pt x="1140607" y="576064"/>
                </a:cubicBezTo>
                <a:cubicBezTo>
                  <a:pt x="875325" y="592337"/>
                  <a:pt x="783888" y="529717"/>
                  <a:pt x="522778" y="576064"/>
                </a:cubicBezTo>
                <a:cubicBezTo>
                  <a:pt x="261668" y="622411"/>
                  <a:pt x="160264" y="532723"/>
                  <a:pt x="0" y="576064"/>
                </a:cubicBezTo>
                <a:cubicBezTo>
                  <a:pt x="-50565" y="450733"/>
                  <a:pt x="6690" y="170347"/>
                  <a:pt x="0" y="0"/>
                </a:cubicBezTo>
                <a:close/>
              </a:path>
              <a:path w="2376264" h="576064" stroke="0" extrusionOk="0">
                <a:moveTo>
                  <a:pt x="0" y="0"/>
                </a:moveTo>
                <a:cubicBezTo>
                  <a:pt x="139420" y="-73097"/>
                  <a:pt x="466169" y="31367"/>
                  <a:pt x="641591" y="0"/>
                </a:cubicBezTo>
                <a:cubicBezTo>
                  <a:pt x="817013" y="-31367"/>
                  <a:pt x="921604" y="55381"/>
                  <a:pt x="1164369" y="0"/>
                </a:cubicBezTo>
                <a:cubicBezTo>
                  <a:pt x="1407134" y="-55381"/>
                  <a:pt x="1569572" y="23798"/>
                  <a:pt x="1758435" y="0"/>
                </a:cubicBezTo>
                <a:cubicBezTo>
                  <a:pt x="1947298" y="-23798"/>
                  <a:pt x="2136052" y="37487"/>
                  <a:pt x="2376264" y="0"/>
                </a:cubicBezTo>
                <a:cubicBezTo>
                  <a:pt x="2417631" y="190874"/>
                  <a:pt x="2352917" y="391946"/>
                  <a:pt x="2376264" y="576064"/>
                </a:cubicBezTo>
                <a:cubicBezTo>
                  <a:pt x="2196844" y="601645"/>
                  <a:pt x="2034833" y="540954"/>
                  <a:pt x="1782198" y="576064"/>
                </a:cubicBezTo>
                <a:cubicBezTo>
                  <a:pt x="1529563" y="611174"/>
                  <a:pt x="1393094" y="523425"/>
                  <a:pt x="1235657" y="576064"/>
                </a:cubicBezTo>
                <a:cubicBezTo>
                  <a:pt x="1078220" y="628703"/>
                  <a:pt x="896552" y="552877"/>
                  <a:pt x="594066" y="576064"/>
                </a:cubicBezTo>
                <a:cubicBezTo>
                  <a:pt x="291580" y="599251"/>
                  <a:pt x="153047" y="527968"/>
                  <a:pt x="0" y="576064"/>
                </a:cubicBezTo>
                <a:cubicBezTo>
                  <a:pt x="-64944" y="323119"/>
                  <a:pt x="59337" y="242729"/>
                  <a:pt x="0" y="0"/>
                </a:cubicBezTo>
                <a:close/>
              </a:path>
            </a:pathLst>
          </a:custGeom>
          <a:ln>
            <a:solidFill>
              <a:schemeClr val="tx1"/>
            </a:solidFill>
          </a:ln>
        </p:spPr>
        <p:txBody>
          <a:bodyPr vert="horz" lIns="91440" tIns="45720" rIns="91440" bIns="45720" rtlCol="0" anchor="b">
            <a:normAutofit fontScale="90000"/>
          </a:bodyPr>
          <a:lstStyle/>
          <a:p>
            <a:r>
              <a:rPr lang="en-US" sz="2800" dirty="0"/>
              <a:t> Apache HTTPD</a:t>
            </a:r>
          </a:p>
        </p:txBody>
      </p:sp>
      <p:sp>
        <p:nvSpPr>
          <p:cNvPr id="5" name="ZoneTexte 4">
            <a:extLst>
              <a:ext uri="{FF2B5EF4-FFF2-40B4-BE49-F238E27FC236}">
                <a16:creationId xmlns:a16="http://schemas.microsoft.com/office/drawing/2014/main" id="{C4B91CC3-5FA3-4B32-A8ED-B9E63E2F70CA}"/>
              </a:ext>
            </a:extLst>
          </p:cNvPr>
          <p:cNvSpPr txBox="1"/>
          <p:nvPr/>
        </p:nvSpPr>
        <p:spPr>
          <a:xfrm>
            <a:off x="1415480" y="1340768"/>
            <a:ext cx="8496944" cy="3931920"/>
          </a:xfrm>
          <a:prstGeom prst="rect">
            <a:avLst/>
          </a:prstGeom>
        </p:spPr>
        <p:txBody>
          <a:bodyPr vert="horz" lIns="91440" tIns="45720" rIns="91440" bIns="45720" rtlCol="0">
            <a:normAutofit/>
          </a:bodyPr>
          <a:lstStyle/>
          <a:p>
            <a:pPr marL="285750" indent="-285750">
              <a:buSzPct val="125000"/>
              <a:buFont typeface="Wingdings" panose="05000000000000000000" pitchFamily="2" charset="2"/>
              <a:buChar char="§"/>
            </a:pPr>
            <a:r>
              <a:rPr lang="fr-FR" dirty="0"/>
              <a:t>Créer en 1995 dans un cadre universitaire</a:t>
            </a:r>
          </a:p>
          <a:p>
            <a:pPr marL="285750" indent="-285750">
              <a:buSzPct val="125000"/>
              <a:buFont typeface="Wingdings" panose="05000000000000000000" pitchFamily="2" charset="2"/>
              <a:buChar char="§"/>
            </a:pPr>
            <a:endParaRPr lang="fr-FR" dirty="0"/>
          </a:p>
          <a:p>
            <a:pPr marL="285750" indent="-285750">
              <a:buSzPct val="125000"/>
              <a:buFont typeface="Wingdings" panose="05000000000000000000" pitchFamily="2" charset="2"/>
              <a:buChar char="§"/>
            </a:pPr>
            <a:r>
              <a:rPr lang="fr-FR" dirty="0"/>
              <a:t>Projet collaboratif de Apache Software </a:t>
            </a:r>
            <a:r>
              <a:rPr lang="fr-FR" dirty="0" err="1"/>
              <a:t>Foundation</a:t>
            </a:r>
            <a:endParaRPr lang="fr-FR" dirty="0"/>
          </a:p>
          <a:p>
            <a:pPr marL="285750" indent="-285750">
              <a:buSzPct val="125000"/>
              <a:buFont typeface="Wingdings" panose="05000000000000000000" pitchFamily="2" charset="2"/>
              <a:buChar char="§"/>
            </a:pPr>
            <a:endParaRPr lang="fr-FR" dirty="0"/>
          </a:p>
          <a:p>
            <a:pPr marL="285750" indent="-285750">
              <a:buSzPct val="125000"/>
              <a:buFont typeface="Wingdings" panose="05000000000000000000" pitchFamily="2" charset="2"/>
              <a:buChar char="§"/>
            </a:pPr>
            <a:r>
              <a:rPr lang="fr-FR" dirty="0"/>
              <a:t>Open source et gratuit</a:t>
            </a:r>
          </a:p>
          <a:p>
            <a:pPr marL="285750" indent="-285750">
              <a:buSzPct val="125000"/>
              <a:buFont typeface="Wingdings" panose="05000000000000000000" pitchFamily="2" charset="2"/>
              <a:buChar char="§"/>
            </a:pPr>
            <a:endParaRPr lang="fr-FR" dirty="0"/>
          </a:p>
          <a:p>
            <a:pPr marL="285750" indent="-285750">
              <a:buSzPct val="125000"/>
              <a:buFont typeface="Wingdings" panose="05000000000000000000" pitchFamily="2" charset="2"/>
              <a:buChar char="§"/>
            </a:pPr>
            <a:r>
              <a:rPr lang="fr-FR" dirty="0"/>
              <a:t>En 2023 : la banche Stable est 2.4.x (et ce depuis quelques années)</a:t>
            </a:r>
          </a:p>
          <a:p>
            <a:pPr marL="285750" indent="-285750">
              <a:buSzPct val="125000"/>
              <a:buFont typeface="Wingdings" panose="05000000000000000000" pitchFamily="2" charset="2"/>
              <a:buChar char="§"/>
            </a:pPr>
            <a:endParaRPr lang="fr-FR" dirty="0"/>
          </a:p>
          <a:p>
            <a:pPr marL="285750" indent="-285750">
              <a:buSzPct val="125000"/>
              <a:buFont typeface="Wingdings" panose="05000000000000000000" pitchFamily="2" charset="2"/>
              <a:buChar char="§"/>
            </a:pPr>
            <a:r>
              <a:rPr lang="fr-FR" dirty="0"/>
              <a:t>Supporte les normes récentes comme TLS (1.3) ou HTTP/2</a:t>
            </a:r>
          </a:p>
          <a:p>
            <a:pPr lvl="1">
              <a:buSzPct val="75000"/>
            </a:pPr>
            <a:endParaRPr lang="fr-FR" sz="1400" dirty="0">
              <a:solidFill>
                <a:schemeClr val="tx2"/>
              </a:solidFill>
            </a:endParaRPr>
          </a:p>
          <a:p>
            <a:pPr marL="285750" indent="-285750">
              <a:buSzPct val="125000"/>
              <a:buFont typeface="Wingdings" panose="05000000000000000000" pitchFamily="2" charset="2"/>
              <a:buChar char="§"/>
            </a:pPr>
            <a:r>
              <a:rPr lang="fr-FR" dirty="0"/>
              <a:t>Configuration flexible grâce au « .</a:t>
            </a:r>
            <a:r>
              <a:rPr lang="fr-FR" dirty="0" err="1"/>
              <a:t>htaccess</a:t>
            </a:r>
            <a:r>
              <a:rPr lang="fr-FR" dirty="0"/>
              <a:t> »</a:t>
            </a:r>
          </a:p>
          <a:p>
            <a:pPr marL="285750" indent="-285750">
              <a:buSzPct val="125000"/>
              <a:buFont typeface="Wingdings" panose="05000000000000000000" pitchFamily="2" charset="2"/>
              <a:buChar char="§"/>
            </a:pPr>
            <a:endParaRPr lang="fr-FR" dirty="0"/>
          </a:p>
          <a:p>
            <a:pPr marL="285750" indent="-285750">
              <a:buSzPct val="125000"/>
              <a:buFont typeface="Wingdings" panose="05000000000000000000" pitchFamily="2" charset="2"/>
              <a:buChar char="§"/>
            </a:pPr>
            <a:r>
              <a:rPr lang="fr-FR" dirty="0"/>
              <a:t>Configuration Apache ou .</a:t>
            </a:r>
            <a:r>
              <a:rPr lang="fr-FR" dirty="0" err="1"/>
              <a:t>htaccess</a:t>
            </a:r>
            <a:r>
              <a:rPr lang="fr-FR" dirty="0"/>
              <a:t> ?</a:t>
            </a:r>
          </a:p>
          <a:p>
            <a:pPr marL="285750" indent="-285750">
              <a:buSzPct val="125000"/>
              <a:buFont typeface="Wingdings" panose="05000000000000000000" pitchFamily="2" charset="2"/>
              <a:buChar char="§"/>
            </a:pPr>
            <a:endParaRPr lang="fr-FR" sz="1400" dirty="0">
              <a:solidFill>
                <a:schemeClr val="tx2"/>
              </a:solidFill>
            </a:endParaRPr>
          </a:p>
          <a:p>
            <a:pPr marL="285750" indent="-285750">
              <a:buSzPct val="125000"/>
              <a:buFont typeface="Wingdings" panose="05000000000000000000" pitchFamily="2" charset="2"/>
              <a:buChar char="§"/>
            </a:pPr>
            <a:endParaRPr lang="fr-FR" sz="1400" dirty="0">
              <a:solidFill>
                <a:schemeClr val="tx2"/>
              </a:solidFill>
            </a:endParaRPr>
          </a:p>
          <a:p>
            <a:pPr marL="742950" lvl="1" indent="-285750">
              <a:buSzPct val="75000"/>
              <a:buFont typeface="Wingdings" panose="05000000000000000000" pitchFamily="2" charset="2"/>
              <a:buChar char="Ø"/>
            </a:pPr>
            <a:endParaRPr lang="fr-FR" sz="1400" dirty="0">
              <a:solidFill>
                <a:schemeClr val="tx2"/>
              </a:solidFill>
            </a:endParaRPr>
          </a:p>
          <a:p>
            <a:pPr marL="384048" lvl="1" indent="-384048" defTabSz="914400">
              <a:lnSpc>
                <a:spcPct val="94000"/>
              </a:lnSpc>
              <a:spcAft>
                <a:spcPts val="200"/>
              </a:spcAft>
              <a:buSzPct val="75000"/>
              <a:buFont typeface="Franklin Gothic Book" panose="020B0503020102020204" pitchFamily="34" charset="0"/>
            </a:pPr>
            <a:endParaRPr lang="fr-FR" sz="1400" dirty="0">
              <a:solidFill>
                <a:schemeClr val="tx2"/>
              </a:solidFill>
            </a:endParaRPr>
          </a:p>
        </p:txBody>
      </p:sp>
      <p:pic>
        <p:nvPicPr>
          <p:cNvPr id="4" name="Image 3">
            <a:extLst>
              <a:ext uri="{FF2B5EF4-FFF2-40B4-BE49-F238E27FC236}">
                <a16:creationId xmlns:a16="http://schemas.microsoft.com/office/drawing/2014/main" id="{F49C637F-15A4-4703-8687-54DA03E82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7968" y="4192912"/>
            <a:ext cx="5664397" cy="2159551"/>
          </a:xfrm>
          <a:prstGeom prst="rect">
            <a:avLst/>
          </a:prstGeom>
        </p:spPr>
      </p:pic>
      <p:pic>
        <p:nvPicPr>
          <p:cNvPr id="9" name="Image 8">
            <a:extLst>
              <a:ext uri="{FF2B5EF4-FFF2-40B4-BE49-F238E27FC236}">
                <a16:creationId xmlns:a16="http://schemas.microsoft.com/office/drawing/2014/main" id="{AFDD1C4A-A878-4571-8339-B83C05621C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2104" y="404664"/>
            <a:ext cx="4918106" cy="2405261"/>
          </a:xfrm>
          <a:prstGeom prst="rect">
            <a:avLst/>
          </a:prstGeom>
        </p:spPr>
      </p:pic>
    </p:spTree>
    <p:extLst>
      <p:ext uri="{BB962C8B-B14F-4D97-AF65-F5344CB8AC3E}">
        <p14:creationId xmlns:p14="http://schemas.microsoft.com/office/powerpoint/2010/main" val="323829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D29ED5-AEBD-4819-8C37-FD7799FC18A7}"/>
              </a:ext>
            </a:extLst>
          </p:cNvPr>
          <p:cNvSpPr>
            <a:spLocks noGrp="1"/>
          </p:cNvSpPr>
          <p:nvPr>
            <p:ph type="title"/>
          </p:nvPr>
        </p:nvSpPr>
        <p:spPr>
          <a:xfrm>
            <a:off x="1127448" y="404664"/>
            <a:ext cx="1080120" cy="445910"/>
          </a:xfrm>
          <a:custGeom>
            <a:avLst/>
            <a:gdLst>
              <a:gd name="connsiteX0" fmla="*/ 0 w 2376264"/>
              <a:gd name="connsiteY0" fmla="*/ 0 h 576064"/>
              <a:gd name="connsiteX1" fmla="*/ 641591 w 2376264"/>
              <a:gd name="connsiteY1" fmla="*/ 0 h 576064"/>
              <a:gd name="connsiteX2" fmla="*/ 1188132 w 2376264"/>
              <a:gd name="connsiteY2" fmla="*/ 0 h 576064"/>
              <a:gd name="connsiteX3" fmla="*/ 1710910 w 2376264"/>
              <a:gd name="connsiteY3" fmla="*/ 0 h 576064"/>
              <a:gd name="connsiteX4" fmla="*/ 2376264 w 2376264"/>
              <a:gd name="connsiteY4" fmla="*/ 0 h 576064"/>
              <a:gd name="connsiteX5" fmla="*/ 2376264 w 2376264"/>
              <a:gd name="connsiteY5" fmla="*/ 576064 h 576064"/>
              <a:gd name="connsiteX6" fmla="*/ 1758435 w 2376264"/>
              <a:gd name="connsiteY6" fmla="*/ 576064 h 576064"/>
              <a:gd name="connsiteX7" fmla="*/ 1140607 w 2376264"/>
              <a:gd name="connsiteY7" fmla="*/ 576064 h 576064"/>
              <a:gd name="connsiteX8" fmla="*/ 522778 w 2376264"/>
              <a:gd name="connsiteY8" fmla="*/ 576064 h 576064"/>
              <a:gd name="connsiteX9" fmla="*/ 0 w 2376264"/>
              <a:gd name="connsiteY9" fmla="*/ 576064 h 576064"/>
              <a:gd name="connsiteX10" fmla="*/ 0 w 2376264"/>
              <a:gd name="connsiteY10" fmla="*/ 0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6264" h="576064" fill="none" extrusionOk="0">
                <a:moveTo>
                  <a:pt x="0" y="0"/>
                </a:moveTo>
                <a:cubicBezTo>
                  <a:pt x="242642" y="-31694"/>
                  <a:pt x="361227" y="13651"/>
                  <a:pt x="641591" y="0"/>
                </a:cubicBezTo>
                <a:cubicBezTo>
                  <a:pt x="921955" y="-13651"/>
                  <a:pt x="1031769" y="60962"/>
                  <a:pt x="1188132" y="0"/>
                </a:cubicBezTo>
                <a:cubicBezTo>
                  <a:pt x="1344495" y="-60962"/>
                  <a:pt x="1474676" y="42582"/>
                  <a:pt x="1710910" y="0"/>
                </a:cubicBezTo>
                <a:cubicBezTo>
                  <a:pt x="1947144" y="-42582"/>
                  <a:pt x="2225708" y="53444"/>
                  <a:pt x="2376264" y="0"/>
                </a:cubicBezTo>
                <a:cubicBezTo>
                  <a:pt x="2386082" y="271107"/>
                  <a:pt x="2333481" y="441165"/>
                  <a:pt x="2376264" y="576064"/>
                </a:cubicBezTo>
                <a:cubicBezTo>
                  <a:pt x="2098633" y="578470"/>
                  <a:pt x="1890351" y="568396"/>
                  <a:pt x="1758435" y="576064"/>
                </a:cubicBezTo>
                <a:cubicBezTo>
                  <a:pt x="1626519" y="583732"/>
                  <a:pt x="1405889" y="559791"/>
                  <a:pt x="1140607" y="576064"/>
                </a:cubicBezTo>
                <a:cubicBezTo>
                  <a:pt x="875325" y="592337"/>
                  <a:pt x="783888" y="529717"/>
                  <a:pt x="522778" y="576064"/>
                </a:cubicBezTo>
                <a:cubicBezTo>
                  <a:pt x="261668" y="622411"/>
                  <a:pt x="160264" y="532723"/>
                  <a:pt x="0" y="576064"/>
                </a:cubicBezTo>
                <a:cubicBezTo>
                  <a:pt x="-50565" y="450733"/>
                  <a:pt x="6690" y="170347"/>
                  <a:pt x="0" y="0"/>
                </a:cubicBezTo>
                <a:close/>
              </a:path>
              <a:path w="2376264" h="576064" stroke="0" extrusionOk="0">
                <a:moveTo>
                  <a:pt x="0" y="0"/>
                </a:moveTo>
                <a:cubicBezTo>
                  <a:pt x="139420" y="-73097"/>
                  <a:pt x="466169" y="31367"/>
                  <a:pt x="641591" y="0"/>
                </a:cubicBezTo>
                <a:cubicBezTo>
                  <a:pt x="817013" y="-31367"/>
                  <a:pt x="921604" y="55381"/>
                  <a:pt x="1164369" y="0"/>
                </a:cubicBezTo>
                <a:cubicBezTo>
                  <a:pt x="1407134" y="-55381"/>
                  <a:pt x="1569572" y="23798"/>
                  <a:pt x="1758435" y="0"/>
                </a:cubicBezTo>
                <a:cubicBezTo>
                  <a:pt x="1947298" y="-23798"/>
                  <a:pt x="2136052" y="37487"/>
                  <a:pt x="2376264" y="0"/>
                </a:cubicBezTo>
                <a:cubicBezTo>
                  <a:pt x="2417631" y="190874"/>
                  <a:pt x="2352917" y="391946"/>
                  <a:pt x="2376264" y="576064"/>
                </a:cubicBezTo>
                <a:cubicBezTo>
                  <a:pt x="2196844" y="601645"/>
                  <a:pt x="2034833" y="540954"/>
                  <a:pt x="1782198" y="576064"/>
                </a:cubicBezTo>
                <a:cubicBezTo>
                  <a:pt x="1529563" y="611174"/>
                  <a:pt x="1393094" y="523425"/>
                  <a:pt x="1235657" y="576064"/>
                </a:cubicBezTo>
                <a:cubicBezTo>
                  <a:pt x="1078220" y="628703"/>
                  <a:pt x="896552" y="552877"/>
                  <a:pt x="594066" y="576064"/>
                </a:cubicBezTo>
                <a:cubicBezTo>
                  <a:pt x="291580" y="599251"/>
                  <a:pt x="153047" y="527968"/>
                  <a:pt x="0" y="576064"/>
                </a:cubicBezTo>
                <a:cubicBezTo>
                  <a:pt x="-64944" y="323119"/>
                  <a:pt x="59337" y="242729"/>
                  <a:pt x="0" y="0"/>
                </a:cubicBezTo>
                <a:close/>
              </a:path>
            </a:pathLst>
          </a:custGeom>
          <a:ln>
            <a:solidFill>
              <a:schemeClr val="tx1"/>
            </a:solidFill>
          </a:ln>
        </p:spPr>
        <p:txBody>
          <a:bodyPr vert="horz" lIns="91440" tIns="45720" rIns="91440" bIns="45720" rtlCol="0" anchor="b">
            <a:normAutofit fontScale="90000"/>
          </a:bodyPr>
          <a:lstStyle/>
          <a:p>
            <a:r>
              <a:rPr lang="en-US" sz="2800" dirty="0"/>
              <a:t> Nginx</a:t>
            </a:r>
          </a:p>
        </p:txBody>
      </p:sp>
      <p:sp>
        <p:nvSpPr>
          <p:cNvPr id="5" name="ZoneTexte 4">
            <a:extLst>
              <a:ext uri="{FF2B5EF4-FFF2-40B4-BE49-F238E27FC236}">
                <a16:creationId xmlns:a16="http://schemas.microsoft.com/office/drawing/2014/main" id="{C4B91CC3-5FA3-4B32-A8ED-B9E63E2F70CA}"/>
              </a:ext>
            </a:extLst>
          </p:cNvPr>
          <p:cNvSpPr txBox="1"/>
          <p:nvPr/>
        </p:nvSpPr>
        <p:spPr>
          <a:xfrm>
            <a:off x="1415480" y="1340768"/>
            <a:ext cx="8496944" cy="4392488"/>
          </a:xfrm>
          <a:prstGeom prst="rect">
            <a:avLst/>
          </a:prstGeom>
        </p:spPr>
        <p:txBody>
          <a:bodyPr vert="horz" lIns="91440" tIns="45720" rIns="91440" bIns="45720" rtlCol="0">
            <a:normAutofit/>
          </a:bodyPr>
          <a:lstStyle/>
          <a:p>
            <a:pPr marL="285750" indent="-285750">
              <a:buSzPct val="125000"/>
              <a:buFont typeface="Wingdings" panose="05000000000000000000" pitchFamily="2" charset="2"/>
              <a:buChar char="§"/>
            </a:pPr>
            <a:r>
              <a:rPr lang="fr-FR" dirty="0"/>
              <a:t>Créer en 2002 dans le besoin de gérer de fort </a:t>
            </a:r>
            <a:r>
              <a:rPr lang="fr-FR" dirty="0" err="1"/>
              <a:t>traffic</a:t>
            </a:r>
            <a:endParaRPr lang="fr-FR" dirty="0"/>
          </a:p>
          <a:p>
            <a:pPr marL="285750" indent="-285750">
              <a:buSzPct val="125000"/>
              <a:buFont typeface="Wingdings" panose="05000000000000000000" pitchFamily="2" charset="2"/>
              <a:buChar char="§"/>
            </a:pPr>
            <a:endParaRPr lang="fr-FR" dirty="0"/>
          </a:p>
          <a:p>
            <a:pPr marL="285750" indent="-285750">
              <a:buSzPct val="125000"/>
              <a:buFont typeface="Wingdings" panose="05000000000000000000" pitchFamily="2" charset="2"/>
              <a:buChar char="§"/>
            </a:pPr>
            <a:r>
              <a:rPr lang="fr-FR" dirty="0"/>
              <a:t>Gérer et développer par NGINX </a:t>
            </a:r>
            <a:r>
              <a:rPr lang="fr-FR" dirty="0" err="1"/>
              <a:t>Inc</a:t>
            </a:r>
            <a:endParaRPr lang="fr-FR" dirty="0"/>
          </a:p>
          <a:p>
            <a:pPr marL="285750" indent="-285750">
              <a:buSzPct val="125000"/>
              <a:buFont typeface="Wingdings" panose="05000000000000000000" pitchFamily="2" charset="2"/>
              <a:buChar char="§"/>
            </a:pPr>
            <a:endParaRPr lang="fr-FR" dirty="0"/>
          </a:p>
          <a:p>
            <a:pPr marL="285750" indent="-285750">
              <a:buSzPct val="125000"/>
              <a:buFont typeface="Wingdings" panose="05000000000000000000" pitchFamily="2" charset="2"/>
              <a:buChar char="§"/>
            </a:pPr>
            <a:r>
              <a:rPr lang="fr-FR" dirty="0"/>
              <a:t>Open source et gratuit mais possède une version « Plus » payante</a:t>
            </a:r>
          </a:p>
          <a:p>
            <a:pPr marL="285750" indent="-285750">
              <a:buSzPct val="125000"/>
              <a:buFont typeface="Wingdings" panose="05000000000000000000" pitchFamily="2" charset="2"/>
              <a:buChar char="§"/>
            </a:pPr>
            <a:endParaRPr lang="fr-FR" dirty="0"/>
          </a:p>
          <a:p>
            <a:pPr marL="285750" indent="-285750">
              <a:buSzPct val="125000"/>
              <a:buFont typeface="Wingdings" panose="05000000000000000000" pitchFamily="2" charset="2"/>
              <a:buChar char="§"/>
            </a:pPr>
            <a:r>
              <a:rPr lang="fr-FR" dirty="0"/>
              <a:t>En 2023 : la banche Stable est 1.2x.x</a:t>
            </a:r>
          </a:p>
          <a:p>
            <a:pPr marL="285750" indent="-285750">
              <a:buSzPct val="125000"/>
              <a:buFont typeface="Wingdings" panose="05000000000000000000" pitchFamily="2" charset="2"/>
              <a:buChar char="§"/>
            </a:pPr>
            <a:endParaRPr lang="fr-FR" dirty="0"/>
          </a:p>
          <a:p>
            <a:pPr marL="285750" indent="-285750">
              <a:buSzPct val="125000"/>
              <a:buFont typeface="Wingdings" panose="05000000000000000000" pitchFamily="2" charset="2"/>
              <a:buChar char="§"/>
            </a:pPr>
            <a:r>
              <a:rPr lang="fr-FR" dirty="0"/>
              <a:t>Supporte les normes récentes comme TLS (1.3) ou HTTP/2</a:t>
            </a:r>
          </a:p>
          <a:p>
            <a:pPr marL="285750" indent="-285750">
              <a:buSzPct val="125000"/>
              <a:buFont typeface="Wingdings" panose="05000000000000000000" pitchFamily="2" charset="2"/>
              <a:buChar char="§"/>
            </a:pPr>
            <a:endParaRPr lang="fr-FR" dirty="0"/>
          </a:p>
          <a:p>
            <a:pPr marL="285750" indent="-285750">
              <a:buSzPct val="125000"/>
              <a:buFont typeface="Wingdings" panose="05000000000000000000" pitchFamily="2" charset="2"/>
              <a:buChar char="§"/>
            </a:pPr>
            <a:r>
              <a:rPr lang="fr-FR" dirty="0"/>
              <a:t>Un support d’assistance pro en continue (payant)</a:t>
            </a:r>
          </a:p>
          <a:p>
            <a:pPr lvl="1">
              <a:buSzPct val="75000"/>
            </a:pPr>
            <a:endParaRPr lang="fr-FR" sz="1400" dirty="0">
              <a:solidFill>
                <a:schemeClr val="tx2"/>
              </a:solidFill>
            </a:endParaRPr>
          </a:p>
          <a:p>
            <a:pPr marL="285750" indent="-285750">
              <a:buSzPct val="125000"/>
              <a:buFont typeface="Wingdings" panose="05000000000000000000" pitchFamily="2" charset="2"/>
              <a:buChar char="§"/>
            </a:pPr>
            <a:r>
              <a:rPr lang="fr-FR" dirty="0"/>
              <a:t>Simple et puissant quand l’on sait sens servir</a:t>
            </a:r>
            <a:endParaRPr lang="fr-FR" sz="1400" dirty="0">
              <a:solidFill>
                <a:schemeClr val="tx2"/>
              </a:solidFill>
            </a:endParaRPr>
          </a:p>
        </p:txBody>
      </p:sp>
      <p:pic>
        <p:nvPicPr>
          <p:cNvPr id="1026" name="Picture 2">
            <a:extLst>
              <a:ext uri="{FF2B5EF4-FFF2-40B4-BE49-F238E27FC236}">
                <a16:creationId xmlns:a16="http://schemas.microsoft.com/office/drawing/2014/main" id="{88DA4C56-C6A6-DC6A-B09F-029AF05D32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8168" y="692559"/>
            <a:ext cx="4151784" cy="8665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GINX Plus software load balancer, web server, and cache | NGINX">
            <a:extLst>
              <a:ext uri="{FF2B5EF4-FFF2-40B4-BE49-F238E27FC236}">
                <a16:creationId xmlns:a16="http://schemas.microsoft.com/office/drawing/2014/main" id="{8504D06D-DECF-2F86-29B5-00F329AC41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5212" y="4337753"/>
            <a:ext cx="3197695" cy="1844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819755"/>
      </p:ext>
    </p:extLst>
  </p:cSld>
  <p:clrMapOvr>
    <a:masterClrMapping/>
  </p:clrMapOvr>
</p:sld>
</file>

<file path=ppt/theme/theme1.xml><?xml version="1.0" encoding="utf-8"?>
<a:theme xmlns:a="http://schemas.openxmlformats.org/drawingml/2006/main" name="Cadrage">
  <a:themeElements>
    <a:clrScheme name="Cadrag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adrag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dra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434446308C6F04EA105D5E9182B8AE8" ma:contentTypeVersion="12" ma:contentTypeDescription="Crée un document." ma:contentTypeScope="" ma:versionID="6534ae0a11f131844f177bb1c69cfbbb">
  <xsd:schema xmlns:xsd="http://www.w3.org/2001/XMLSchema" xmlns:xs="http://www.w3.org/2001/XMLSchema" xmlns:p="http://schemas.microsoft.com/office/2006/metadata/properties" xmlns:ns2="1ec2da86-5f62-43da-8d72-7ed239a3d4f2" xmlns:ns3="5980cb3a-0623-49e8-aa2d-506ecdcc4f68" targetNamespace="http://schemas.microsoft.com/office/2006/metadata/properties" ma:root="true" ma:fieldsID="c3f2c039d8f0115b1882c651393ee08d" ns2:_="" ns3:_="">
    <xsd:import namespace="1ec2da86-5f62-43da-8d72-7ed239a3d4f2"/>
    <xsd:import namespace="5980cb3a-0623-49e8-aa2d-506ecdcc4f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c2da86-5f62-43da-8d72-7ed239a3d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80cb3a-0623-49e8-aa2d-506ecdcc4f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6745e83-f720-4f6b-849e-1e8fdd91bf79}" ma:internalName="TaxCatchAll" ma:showField="CatchAllData" ma:web="5980cb3a-0623-49e8-aa2d-506ecdcc4f68">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5980cb3a-0623-49e8-aa2d-506ecdcc4f68" xsi:nil="true"/>
    <lcf76f155ced4ddcb4097134ff3c332f xmlns="1ec2da86-5f62-43da-8d72-7ed239a3d4f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9FE4BB2-2CEB-4109-B3EA-16F4D4446A10}"/>
</file>

<file path=customXml/itemProps2.xml><?xml version="1.0" encoding="utf-8"?>
<ds:datastoreItem xmlns:ds="http://schemas.openxmlformats.org/officeDocument/2006/customXml" ds:itemID="{45A2F932-309F-4A9A-A685-8D8A9CE053AA}"/>
</file>

<file path=customXml/itemProps3.xml><?xml version="1.0" encoding="utf-8"?>
<ds:datastoreItem xmlns:ds="http://schemas.openxmlformats.org/officeDocument/2006/customXml" ds:itemID="{7E1E867F-FA57-415D-A27A-319C603E9538}">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docProps/app.xml><?xml version="1.0" encoding="utf-8"?>
<Properties xmlns="http://schemas.openxmlformats.org/officeDocument/2006/extended-properties" xmlns:vt="http://schemas.openxmlformats.org/officeDocument/2006/docPropsVTypes">
  <TotalTime>809</TotalTime>
  <Words>1761</Words>
  <Application>Microsoft Macintosh PowerPoint</Application>
  <PresentationFormat>Grand écran</PresentationFormat>
  <Paragraphs>210</Paragraphs>
  <Slides>18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Arial Unicode MS</vt:lpstr>
      <vt:lpstr>Arial</vt:lpstr>
      <vt:lpstr>Franklin Gothic Book</vt:lpstr>
      <vt:lpstr>Wingdings</vt:lpstr>
      <vt:lpstr>Cadrage</vt:lpstr>
      <vt:lpstr>Serveur WEB</vt:lpstr>
      <vt:lpstr> Dans ce module</vt:lpstr>
      <vt:lpstr> Port virtuel</vt:lpstr>
      <vt:lpstr> Service Web</vt:lpstr>
      <vt:lpstr> Server Web</vt:lpstr>
      <vt:lpstr> Server Web</vt:lpstr>
      <vt:lpstr>Présentation PowerPoint</vt:lpstr>
      <vt:lpstr> Apache HTTPD</vt:lpstr>
      <vt:lpstr> Nginx</vt:lpstr>
      <vt:lpstr> Serveur Windows</vt:lpstr>
      <vt:lpstr> Serveur Linux</vt:lpstr>
      <vt:lpstr> Un aparté sur le Cloud</vt:lpstr>
      <vt:lpstr> Les vHosts</vt:lpstr>
      <vt:lpstr> Local et les vhosts</vt:lpstr>
      <vt:lpstr> Place à un peu de pratique 1/2</vt:lpstr>
      <vt:lpstr> Place à un peu de pratique 2/2</vt:lpstr>
      <vt:lpstr>A faire pour la prochaine fois</vt:lpstr>
      <vt:lpstr>Serveur WEB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Serveur WEB</dc:title>
  <dc:creator>OULAD HAMMOUCH-MAYER Mehdi</dc:creator>
  <cp:lastModifiedBy>OULAD HAMMOUCH-MAYER Mehdi</cp:lastModifiedBy>
  <cp:revision>73</cp:revision>
  <dcterms:created xsi:type="dcterms:W3CDTF">2020-11-12T23:39:55Z</dcterms:created>
  <dcterms:modified xsi:type="dcterms:W3CDTF">2023-03-21T11:57:15Z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0x0101005434446308C6F04EA105D5E9182B8AE8</vt:lpwstr>
  </property>
</Properties>
</file>