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78" r:id="rId7"/>
    <p:sldId id="270" r:id="rId8"/>
    <p:sldId id="277" r:id="rId9"/>
    <p:sldId id="272" r:id="rId10"/>
    <p:sldId id="274" r:id="rId11"/>
    <p:sldId id="262" r:id="rId12"/>
    <p:sldId id="279" r:id="rId13"/>
    <p:sldId id="275" r:id="rId14"/>
    <p:sldId id="271" r:id="rId15"/>
    <p:sldId id="280" r:id="rId16"/>
    <p:sldId id="281" r:id="rId17"/>
    <p:sldId id="282" r:id="rId18"/>
    <p:sldId id="284" r:id="rId19"/>
    <p:sldId id="283" r:id="rId20"/>
    <p:sldId id="257" r:id="rId21"/>
    <p:sldId id="28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830" autoAdjust="0"/>
  </p:normalViewPr>
  <p:slideViewPr>
    <p:cSldViewPr>
      <p:cViewPr varScale="1">
        <p:scale>
          <a:sx n="110" d="100"/>
          <a:sy n="110" d="100"/>
        </p:scale>
        <p:origin x="192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508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13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3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635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3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21/03/2023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nginx-as-reverse-proxy-for-nodejs-app/#Step_4_Configure_Nginx_as_Reverse_Proxy_For_Nodejs_Application" TargetMode="External"/><Relationship Id="rId2" Type="http://schemas.openxmlformats.org/officeDocument/2006/relationships/hyperlink" Target="https://nodejs.org/en/docs/guides/getting-started-gui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mysql_create_table.asp" TargetMode="External"/><Relationship Id="rId2" Type="http://schemas.openxmlformats.org/officeDocument/2006/relationships/hyperlink" Target="https://www.hostinger.com/tutorials/mysql/how-create-mysql-user-and-grant-permissions-command-li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fr-FR" sz="7000" b="1" dirty="0"/>
              <a:t>Serveur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Linux, Apache et MySQL</a:t>
            </a:r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47" name="Picture 423" descr="C:\Users\Tom\AppData\Local\Microsoft\Windows\Temporary Internet Files\Content.IE5\54P6HUVA\MPj0401302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l="13731" r="17924" b="-3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3024336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2800" dirty="0"/>
              <a:t>Installation d’Nginx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5870B67-4186-4040-B2FE-720A6A0DAC39}"/>
              </a:ext>
            </a:extLst>
          </p:cNvPr>
          <p:cNvSpPr/>
          <p:nvPr/>
        </p:nvSpPr>
        <p:spPr>
          <a:xfrm>
            <a:off x="1341303" y="3099428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nginx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DFE9B9-8EC2-48FE-8F60-A4E7512B85B8}"/>
              </a:ext>
            </a:extLst>
          </p:cNvPr>
          <p:cNvSpPr/>
          <p:nvPr/>
        </p:nvSpPr>
        <p:spPr>
          <a:xfrm>
            <a:off x="1343472" y="1329697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update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5AA6F28-A7F8-4B3B-B0FE-7801F9841E14}"/>
              </a:ext>
            </a:extLst>
          </p:cNvPr>
          <p:cNvSpPr/>
          <p:nvPr/>
        </p:nvSpPr>
        <p:spPr>
          <a:xfrm>
            <a:off x="1308542" y="5823570"/>
            <a:ext cx="56864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http://IP_PUBLIC_DU_SERVEUR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CEF14E-3B46-48C5-92EF-B1D08180285D}"/>
              </a:ext>
            </a:extLst>
          </p:cNvPr>
          <p:cNvSpPr/>
          <p:nvPr/>
        </p:nvSpPr>
        <p:spPr>
          <a:xfrm>
            <a:off x="1292950" y="4991731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ifconfig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1A98A8-1323-457E-B6BE-8C1401C5967D}"/>
              </a:ext>
            </a:extLst>
          </p:cNvPr>
          <p:cNvSpPr/>
          <p:nvPr/>
        </p:nvSpPr>
        <p:spPr>
          <a:xfrm>
            <a:off x="1341303" y="2229797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upgrade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730917-9A49-462F-B0D0-57CBAB5D5968}"/>
              </a:ext>
            </a:extLst>
          </p:cNvPr>
          <p:cNvSpPr txBox="1"/>
          <p:nvPr/>
        </p:nvSpPr>
        <p:spPr>
          <a:xfrm>
            <a:off x="5663952" y="133351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Met à jour les listes/indexations des paquages/libraires du serveur.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400123-9EDD-47A4-A22F-5C3D6235CBBA}"/>
              </a:ext>
            </a:extLst>
          </p:cNvPr>
          <p:cNvSpPr txBox="1"/>
          <p:nvPr/>
        </p:nvSpPr>
        <p:spPr>
          <a:xfrm>
            <a:off x="5644882" y="209216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Met à jour les paquages/libraires du serveur. A utiliser avec parcimonie, à l’installation d’un nouveau serveur et lors d’une mise à jour contrôlée.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F5FDEF-5937-46B8-97BD-287A460BA8A4}"/>
              </a:ext>
            </a:extLst>
          </p:cNvPr>
          <p:cNvSpPr txBox="1"/>
          <p:nvPr/>
        </p:nvSpPr>
        <p:spPr>
          <a:xfrm>
            <a:off x="5683716" y="322687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Installe la dernier version compatible d’Nginx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A40-5DCB-4B95-BC8D-4B653D0E891B}"/>
              </a:ext>
            </a:extLst>
          </p:cNvPr>
          <p:cNvSpPr txBox="1"/>
          <p:nvPr/>
        </p:nvSpPr>
        <p:spPr>
          <a:xfrm>
            <a:off x="5663952" y="498188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Affiche les informations réseaux du serveur (dont l’IPv4 sur le réseau)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0A58D3-CBCD-4928-8FF2-4A7B14D6A35C}"/>
              </a:ext>
            </a:extLst>
          </p:cNvPr>
          <p:cNvSpPr txBox="1"/>
          <p:nvPr/>
        </p:nvSpPr>
        <p:spPr>
          <a:xfrm>
            <a:off x="6995026" y="595963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Tester l’installation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05A9D2-F341-4248-A2C1-86A590BB39FA}"/>
              </a:ext>
            </a:extLst>
          </p:cNvPr>
          <p:cNvSpPr/>
          <p:nvPr/>
        </p:nvSpPr>
        <p:spPr>
          <a:xfrm>
            <a:off x="1342088" y="3949523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service</a:t>
            </a:r>
            <a:r>
              <a:rPr lang="fr-FR" dirty="0">
                <a:solidFill>
                  <a:schemeClr val="bg1"/>
                </a:solidFill>
              </a:rPr>
              <a:t> nginx reload</a:t>
            </a:r>
          </a:p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service</a:t>
            </a:r>
            <a:r>
              <a:rPr lang="fr-FR" dirty="0">
                <a:solidFill>
                  <a:schemeClr val="bg1"/>
                </a:solidFill>
              </a:rPr>
              <a:t> nginx restart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585222-69ED-4D41-A433-8FF297EC0CB0}"/>
              </a:ext>
            </a:extLst>
          </p:cNvPr>
          <p:cNvSpPr txBox="1"/>
          <p:nvPr/>
        </p:nvSpPr>
        <p:spPr>
          <a:xfrm>
            <a:off x="5644882" y="392983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Recharge le service « nginx »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8E14D4-BB98-4E26-9680-475A7CF81AED}"/>
              </a:ext>
            </a:extLst>
          </p:cNvPr>
          <p:cNvSpPr txBox="1"/>
          <p:nvPr/>
        </p:nvSpPr>
        <p:spPr>
          <a:xfrm>
            <a:off x="5644882" y="422497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Stop et Start le service « nginx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3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4032448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2800" dirty="0"/>
              <a:t>Structure des fichiers Nginx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03FA3F-0F2C-4BB8-93C0-FF1E3E334136}"/>
              </a:ext>
            </a:extLst>
          </p:cNvPr>
          <p:cNvSpPr txBox="1"/>
          <p:nvPr/>
        </p:nvSpPr>
        <p:spPr>
          <a:xfrm>
            <a:off x="1343472" y="1412776"/>
            <a:ext cx="3564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/nginx/</a:t>
            </a:r>
          </a:p>
          <a:p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 err="1"/>
              <a:t>nginx.conf</a:t>
            </a:r>
            <a:endParaRPr lang="fr-FR" b="1" dirty="0"/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dirty="0" err="1"/>
              <a:t>conf.d</a:t>
            </a:r>
            <a:endParaRPr lang="fr-FR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dirty="0" err="1"/>
              <a:t>snippets</a:t>
            </a:r>
            <a:endParaRPr lang="fr-FR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/>
              <a:t>sites-</a:t>
            </a:r>
            <a:r>
              <a:rPr lang="fr-FR" b="1" dirty="0" err="1"/>
              <a:t>available</a:t>
            </a:r>
            <a:endParaRPr lang="fr-FR" b="1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/>
              <a:t>sites-</a:t>
            </a:r>
            <a:r>
              <a:rPr lang="fr-FR" b="1" dirty="0" err="1"/>
              <a:t>enabled</a:t>
            </a:r>
            <a:endParaRPr lang="fr-FR" b="1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B066D-B593-4035-916D-ABF2B0DA9DB3}"/>
              </a:ext>
            </a:extLst>
          </p:cNvPr>
          <p:cNvSpPr txBox="1"/>
          <p:nvPr/>
        </p:nvSpPr>
        <p:spPr>
          <a:xfrm>
            <a:off x="3941294" y="282161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de config des modules/extensions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D0FE15-F7D6-4761-8AD3-777393B70D14}"/>
              </a:ext>
            </a:extLst>
          </p:cNvPr>
          <p:cNvSpPr txBox="1"/>
          <p:nvPr/>
        </p:nvSpPr>
        <p:spPr>
          <a:xfrm>
            <a:off x="3935760" y="4477797"/>
            <a:ext cx="691276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</a:t>
            </a:r>
            <a:r>
              <a:rPr lang="fr-FR" dirty="0" err="1">
                <a:sym typeface="Wingdings" panose="05000000000000000000" pitchFamily="2" charset="2"/>
              </a:rPr>
              <a:t>vhosts</a:t>
            </a:r>
            <a:r>
              <a:rPr lang="fr-FR" dirty="0">
                <a:sym typeface="Wingdings" panose="05000000000000000000" pitchFamily="2" charset="2"/>
              </a:rPr>
              <a:t> pour chaque site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89213-74BD-499D-AA90-F4AA95420306}"/>
              </a:ext>
            </a:extLst>
          </p:cNvPr>
          <p:cNvSpPr txBox="1"/>
          <p:nvPr/>
        </p:nvSpPr>
        <p:spPr>
          <a:xfrm>
            <a:off x="3935760" y="3639484"/>
            <a:ext cx="763284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de </a:t>
            </a:r>
            <a:r>
              <a:rPr lang="fr-FR" dirty="0" err="1">
                <a:sym typeface="Wingdings" panose="05000000000000000000" pitchFamily="2" charset="2"/>
              </a:rPr>
              <a:t>configs</a:t>
            </a:r>
            <a:r>
              <a:rPr lang="fr-FR" dirty="0">
                <a:sym typeface="Wingdings" panose="05000000000000000000" pitchFamily="2" charset="2"/>
              </a:rPr>
              <a:t> raccourci (« </a:t>
            </a:r>
            <a:r>
              <a:rPr lang="fr-FR" dirty="0" err="1">
                <a:sym typeface="Wingdings" panose="05000000000000000000" pitchFamily="2" charset="2"/>
              </a:rPr>
              <a:t>snippets</a:t>
            </a:r>
            <a:r>
              <a:rPr lang="fr-FR" dirty="0">
                <a:sym typeface="Wingdings" panose="05000000000000000000" pitchFamily="2" charset="2"/>
              </a:rPr>
              <a:t> »).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8F0FD9-71AF-4506-8090-80D5126FE405}"/>
              </a:ext>
            </a:extLst>
          </p:cNvPr>
          <p:cNvSpPr txBox="1"/>
          <p:nvPr/>
        </p:nvSpPr>
        <p:spPr>
          <a:xfrm>
            <a:off x="3935760" y="198358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Fichier de config principal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D48153-1DC7-4BB5-9347-6730470063B6}"/>
              </a:ext>
            </a:extLst>
          </p:cNvPr>
          <p:cNvSpPr txBox="1"/>
          <p:nvPr/>
        </p:nvSpPr>
        <p:spPr>
          <a:xfrm>
            <a:off x="3960948" y="5289698"/>
            <a:ext cx="6912768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liens symbolique ( ≈ raccourci) des </a:t>
            </a:r>
            <a:r>
              <a:rPr lang="fr-FR" dirty="0" err="1">
                <a:sym typeface="Wingdings" panose="05000000000000000000" pitchFamily="2" charset="2"/>
              </a:rPr>
              <a:t>vhosts</a:t>
            </a:r>
            <a:r>
              <a:rPr lang="fr-FR" dirty="0">
                <a:sym typeface="Wingdings" panose="05000000000000000000" pitchFamily="2" charset="2"/>
              </a:rPr>
              <a:t> utilisés depuis « </a:t>
            </a:r>
            <a:r>
              <a:rPr lang="fr-FR" dirty="0"/>
              <a:t> sites-</a:t>
            </a:r>
            <a:r>
              <a:rPr lang="fr-FR" dirty="0" err="1"/>
              <a:t>available</a:t>
            </a:r>
            <a:r>
              <a:rPr lang="fr-FR" dirty="0"/>
              <a:t>/ </a:t>
            </a:r>
            <a:r>
              <a:rPr lang="fr-FR" dirty="0">
                <a:sym typeface="Wingdings" panose="05000000000000000000" pitchFamily="2" charset="2"/>
              </a:rPr>
              <a:t>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85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3" y="1196752"/>
            <a:ext cx="2233089" cy="902939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Configuration générale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57AC4A-D928-48E0-89CD-9134F0483348}"/>
              </a:ext>
            </a:extLst>
          </p:cNvPr>
          <p:cNvSpPr txBox="1"/>
          <p:nvPr/>
        </p:nvSpPr>
        <p:spPr>
          <a:xfrm>
            <a:off x="8471423" y="2477570"/>
            <a:ext cx="360124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b="1" dirty="0"/>
              <a:t>/</a:t>
            </a:r>
            <a:r>
              <a:rPr lang="fr-FR" sz="1600" b="1" dirty="0" err="1"/>
              <a:t>etc</a:t>
            </a:r>
            <a:r>
              <a:rPr lang="fr-FR" sz="1600" b="1" dirty="0"/>
              <a:t>/nginx/</a:t>
            </a:r>
            <a:r>
              <a:rPr lang="fr-FR" sz="1600" b="1" dirty="0" err="1"/>
              <a:t>nginx.conf</a:t>
            </a:r>
            <a:endParaRPr lang="fr-FR" sz="1600" b="1" dirty="0"/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fr-FR" sz="1600" b="1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 err="1">
                <a:solidFill>
                  <a:schemeClr val="tx2"/>
                </a:solidFill>
              </a:rPr>
              <a:t>nginx.conf</a:t>
            </a:r>
            <a:r>
              <a:rPr lang="fr-FR" sz="1600" dirty="0">
                <a:solidFill>
                  <a:schemeClr val="tx2"/>
                </a:solidFill>
              </a:rPr>
              <a:t> s’appliquant à tout nginx, dont tous les </a:t>
            </a:r>
            <a:r>
              <a:rPr lang="fr-FR" sz="1600" dirty="0" err="1">
                <a:solidFill>
                  <a:schemeClr val="tx2"/>
                </a:solidFill>
              </a:rPr>
              <a:t>vhosts</a:t>
            </a:r>
            <a:r>
              <a:rPr lang="fr-FR" sz="1600" dirty="0">
                <a:solidFill>
                  <a:schemeClr val="tx2"/>
                </a:solidFill>
              </a:rPr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On peut y configurer les limites serveurs, comme le nombre maximum de client simultané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</a:rPr>
              <a:t>ou encore les limites de tailles de fichiers. Mais aussi la compression des requêtes.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Définition du fichier d’erreur par défaut.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Import d’autres fichiers de configurations comme les « .conf » de sites-</a:t>
            </a:r>
            <a:r>
              <a:rPr lang="fr-FR" sz="1600" dirty="0" err="1">
                <a:solidFill>
                  <a:schemeClr val="tx2"/>
                </a:solidFill>
              </a:rPr>
              <a:t>enabled</a:t>
            </a:r>
            <a:r>
              <a:rPr lang="fr-FR" sz="1600" dirty="0">
                <a:solidFill>
                  <a:schemeClr val="tx2"/>
                </a:solidFill>
              </a:rPr>
              <a:t>/ et de </a:t>
            </a:r>
            <a:r>
              <a:rPr lang="fr-FR" sz="1600" dirty="0" err="1">
                <a:solidFill>
                  <a:schemeClr val="tx2"/>
                </a:solidFill>
              </a:rPr>
              <a:t>conf.d</a:t>
            </a:r>
            <a:r>
              <a:rPr lang="fr-FR" sz="1600" dirty="0">
                <a:solidFill>
                  <a:schemeClr val="tx2"/>
                </a:solidFill>
              </a:rPr>
              <a:t>/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A8FAFF-A0D9-1F42-0FBC-D086CD33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8" y="284693"/>
            <a:ext cx="5332744" cy="62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5" y="1110883"/>
            <a:ext cx="2233088" cy="877958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Configuration par site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57AC4A-D928-48E0-89CD-9134F0483348}"/>
              </a:ext>
            </a:extLst>
          </p:cNvPr>
          <p:cNvSpPr txBox="1"/>
          <p:nvPr/>
        </p:nvSpPr>
        <p:spPr>
          <a:xfrm>
            <a:off x="8471423" y="2286000"/>
            <a:ext cx="35292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Tout fichier “.conf” défini dans </a:t>
            </a:r>
            <a:r>
              <a:rPr lang="fr-FR" sz="1600" b="1" dirty="0">
                <a:solidFill>
                  <a:schemeClr val="tx2"/>
                </a:solidFill>
              </a:rPr>
              <a:t>/</a:t>
            </a:r>
            <a:r>
              <a:rPr lang="fr-FR" sz="1600" b="1" dirty="0" err="1">
                <a:solidFill>
                  <a:schemeClr val="tx2"/>
                </a:solidFill>
              </a:rPr>
              <a:t>etc</a:t>
            </a:r>
            <a:r>
              <a:rPr lang="fr-FR" sz="1600" b="1" dirty="0">
                <a:solidFill>
                  <a:schemeClr val="tx2"/>
                </a:solidFill>
              </a:rPr>
              <a:t>/nginx/sites-</a:t>
            </a:r>
            <a:r>
              <a:rPr lang="fr-FR" sz="1600" b="1" dirty="0" err="1">
                <a:solidFill>
                  <a:schemeClr val="tx2"/>
                </a:solidFill>
              </a:rPr>
              <a:t>available</a:t>
            </a:r>
            <a:r>
              <a:rPr lang="fr-FR" sz="1600" b="1" dirty="0">
                <a:solidFill>
                  <a:schemeClr val="tx2"/>
                </a:solidFill>
              </a:rPr>
              <a:t>/…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1 fichier = 1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r>
              <a:rPr lang="fr-FR" sz="1600" dirty="0">
                <a:solidFill>
                  <a:schemeClr val="tx2"/>
                </a:solidFill>
              </a:rPr>
              <a:t> (best practice)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Configuration Nginx illimité pour son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endParaRPr lang="fr-FR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Peut aussi servir à définir des port d’écoute pour un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r>
              <a:rPr lang="fr-FR" sz="1600" dirty="0">
                <a:solidFill>
                  <a:schemeClr val="tx2"/>
                </a:solidFill>
              </a:rPr>
              <a:t> spécifique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259D02-CE0A-4027-98D4-1DF08C6C1B80}"/>
              </a:ext>
            </a:extLst>
          </p:cNvPr>
          <p:cNvSpPr/>
          <p:nvPr/>
        </p:nvSpPr>
        <p:spPr>
          <a:xfrm>
            <a:off x="434876" y="5805264"/>
            <a:ext cx="9621564" cy="494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ln -s</a:t>
            </a:r>
            <a:r>
              <a:rPr lang="fr-FR" dirty="0">
                <a:solidFill>
                  <a:schemeClr val="bg1"/>
                </a:solidFill>
              </a:rPr>
              <a:t> /</a:t>
            </a:r>
            <a:r>
              <a:rPr lang="fr-FR" dirty="0" err="1">
                <a:solidFill>
                  <a:schemeClr val="bg1"/>
                </a:solidFill>
              </a:rPr>
              <a:t>etc</a:t>
            </a:r>
            <a:r>
              <a:rPr lang="fr-FR" dirty="0">
                <a:solidFill>
                  <a:schemeClr val="bg1"/>
                </a:solidFill>
              </a:rPr>
              <a:t>/nginx/sites-</a:t>
            </a:r>
            <a:r>
              <a:rPr lang="fr-FR" dirty="0" err="1">
                <a:solidFill>
                  <a:schemeClr val="bg1"/>
                </a:solidFill>
              </a:rPr>
              <a:t>available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example.org.conf</a:t>
            </a:r>
            <a:r>
              <a:rPr lang="fr-FR" dirty="0">
                <a:solidFill>
                  <a:schemeClr val="bg1"/>
                </a:solidFill>
              </a:rPr>
              <a:t> /</a:t>
            </a:r>
            <a:r>
              <a:rPr lang="fr-FR" dirty="0" err="1">
                <a:solidFill>
                  <a:schemeClr val="bg1"/>
                </a:solidFill>
              </a:rPr>
              <a:t>etc</a:t>
            </a:r>
            <a:r>
              <a:rPr lang="fr-FR" dirty="0">
                <a:solidFill>
                  <a:schemeClr val="bg1"/>
                </a:solidFill>
              </a:rPr>
              <a:t>/nginx/sites-</a:t>
            </a:r>
            <a:r>
              <a:rPr lang="fr-FR" dirty="0" err="1">
                <a:solidFill>
                  <a:schemeClr val="bg1"/>
                </a:solidFill>
              </a:rPr>
              <a:t>enabled</a:t>
            </a:r>
            <a:r>
              <a:rPr lang="fr-FR" dirty="0">
                <a:solidFill>
                  <a:schemeClr val="bg1"/>
                </a:solidFill>
              </a:rPr>
              <a:t>/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F8557-1CF0-4C2E-8D98-2AB1D15B6B51}"/>
              </a:ext>
            </a:extLst>
          </p:cNvPr>
          <p:cNvSpPr txBox="1"/>
          <p:nvPr/>
        </p:nvSpPr>
        <p:spPr>
          <a:xfrm>
            <a:off x="759283" y="6281952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Créer un lien symbolique pour « ACTIV</a:t>
            </a:r>
            <a:r>
              <a:rPr lang="fr-FR" dirty="0"/>
              <a:t>É</a:t>
            </a:r>
            <a:r>
              <a:rPr lang="fr-FR" dirty="0">
                <a:sym typeface="Wingdings" panose="05000000000000000000" pitchFamily="2" charset="2"/>
              </a:rPr>
              <a:t> » le vhost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A8BA9D5-EA91-46AC-A00D-001D0142848C}"/>
              </a:ext>
            </a:extLst>
          </p:cNvPr>
          <p:cNvSpPr/>
          <p:nvPr/>
        </p:nvSpPr>
        <p:spPr>
          <a:xfrm>
            <a:off x="6551492" y="4725144"/>
            <a:ext cx="2708796" cy="494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nginx</a:t>
            </a:r>
            <a:r>
              <a:rPr lang="fr-FR" dirty="0">
                <a:solidFill>
                  <a:schemeClr val="bg1"/>
                </a:solidFill>
              </a:rPr>
              <a:t> -</a:t>
            </a:r>
            <a:r>
              <a:rPr lang="fr-FR" dirty="0" err="1">
                <a:solidFill>
                  <a:schemeClr val="bg1"/>
                </a:solidFill>
              </a:rPr>
              <a:t>t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316C96-B1CB-4B5E-A3F2-FD2B23EC9A26}"/>
              </a:ext>
            </a:extLst>
          </p:cNvPr>
          <p:cNvSpPr txBox="1"/>
          <p:nvPr/>
        </p:nvSpPr>
        <p:spPr>
          <a:xfrm>
            <a:off x="6551492" y="5227437"/>
            <a:ext cx="482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Teste la configuration et la syntaxe « ACTIV</a:t>
            </a:r>
            <a:r>
              <a:rPr lang="fr-FR" dirty="0"/>
              <a:t>É</a:t>
            </a:r>
            <a:r>
              <a:rPr lang="fr-FR" dirty="0">
                <a:sym typeface="Wingdings" panose="05000000000000000000" pitchFamily="2" charset="2"/>
              </a:rPr>
              <a:t> »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AB762A-6748-DAFD-D927-5B9C35AD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11516"/>
            <a:ext cx="4660519" cy="55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484784"/>
            <a:ext cx="11017224" cy="4752528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Désactiver apache2 pour cette exercice.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1 dossier « app-</a:t>
            </a:r>
            <a:r>
              <a:rPr lang="fr-FR" sz="1600" dirty="0" err="1">
                <a:solidFill>
                  <a:schemeClr val="tx1"/>
                </a:solidFill>
              </a:rPr>
              <a:t>nodejs.test</a:t>
            </a:r>
            <a:r>
              <a:rPr lang="fr-FR" sz="1600" dirty="0">
                <a:solidFill>
                  <a:schemeClr val="tx1"/>
                </a:solidFill>
              </a:rPr>
              <a:t> » dans « /var/www/ » et ajoutez y un « </a:t>
            </a:r>
            <a:r>
              <a:rPr lang="fr-FR" sz="1600" dirty="0" err="1">
                <a:solidFill>
                  <a:schemeClr val="tx1"/>
                </a:solidFill>
              </a:rPr>
              <a:t>app.js</a:t>
            </a:r>
            <a:r>
              <a:rPr lang="fr-FR" sz="1600" dirty="0">
                <a:solidFill>
                  <a:schemeClr val="tx1"/>
                </a:solidFill>
              </a:rPr>
              <a:t> » avec un contenu (du texte) différents pour les différencier plus tard.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1 </a:t>
            </a:r>
            <a:r>
              <a:rPr lang="fr-FR" sz="1600" dirty="0" err="1">
                <a:solidFill>
                  <a:schemeClr val="tx1"/>
                </a:solidFill>
              </a:rPr>
              <a:t>vhost</a:t>
            </a:r>
            <a:r>
              <a:rPr lang="fr-FR" sz="1600" dirty="0">
                <a:solidFill>
                  <a:schemeClr val="tx1"/>
                </a:solidFill>
              </a:rPr>
              <a:t> pour « site1.test » (terminant par « .conf ») au bon endroit dans /</a:t>
            </a:r>
            <a:r>
              <a:rPr lang="fr-FR" sz="1600" dirty="0" err="1">
                <a:solidFill>
                  <a:schemeClr val="tx1"/>
                </a:solidFill>
              </a:rPr>
              <a:t>etc</a:t>
            </a:r>
            <a:r>
              <a:rPr lang="fr-FR" sz="1600" dirty="0">
                <a:solidFill>
                  <a:schemeClr val="tx1"/>
                </a:solidFill>
              </a:rPr>
              <a:t>/apache2. Faites une configuration simpliste.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Ajoutez un lien symbolique comme vu dans le cours entre « sites-</a:t>
            </a:r>
            <a:r>
              <a:rPr lang="fr-FR" sz="1600" dirty="0" err="1">
                <a:solidFill>
                  <a:schemeClr val="tx1"/>
                </a:solidFill>
              </a:rPr>
              <a:t>available</a:t>
            </a:r>
            <a:r>
              <a:rPr lang="fr-FR" sz="1600" dirty="0">
                <a:solidFill>
                  <a:schemeClr val="tx1"/>
                </a:solidFill>
              </a:rPr>
              <a:t> » et « sites-enable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En utilisant une commande vue en cours, vérifier la configuration que vous venez de créer. Recharger ensuite le service Apache2 pour permettre aux modifications/ajouts de configuration d’être prises en compte.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Sur votre OS hôte, relier votre « site1.text » à son IP depuis le fichier « hosts » et essayer d’y accéder depuis le navigateur.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Faites de même pour votre site « site2.test »</a:t>
            </a:r>
          </a:p>
        </p:txBody>
      </p:sp>
    </p:spTree>
    <p:extLst>
      <p:ext uri="{BB962C8B-B14F-4D97-AF65-F5344CB8AC3E}">
        <p14:creationId xmlns:p14="http://schemas.microsoft.com/office/powerpoint/2010/main" val="49038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052736"/>
            <a:ext cx="11017224" cy="5616624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Désactiver apache2 pour cette exercice (voir les commandes du cours).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1)	Etape 1: Préparer un dossier et un vhost classique pour de l’HTML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1 dossier « app-</a:t>
            </a:r>
            <a:r>
              <a:rPr lang="fr-FR" sz="1600" dirty="0" err="1">
                <a:solidFill>
                  <a:schemeClr val="tx1"/>
                </a:solidFill>
              </a:rPr>
              <a:t>nodejs.test</a:t>
            </a:r>
            <a:r>
              <a:rPr lang="fr-FR" sz="1600" dirty="0">
                <a:solidFill>
                  <a:schemeClr val="tx1"/>
                </a:solidFill>
              </a:rPr>
              <a:t> » dans « /var/www/ » et ajoutez y un « </a:t>
            </a:r>
            <a:r>
              <a:rPr lang="fr-FR" sz="1600" dirty="0" err="1">
                <a:solidFill>
                  <a:schemeClr val="tx1"/>
                </a:solidFill>
              </a:rPr>
              <a:t>app.js</a:t>
            </a:r>
            <a:r>
              <a:rPr lang="fr-FR" sz="1600" dirty="0">
                <a:solidFill>
                  <a:schemeClr val="tx1"/>
                </a:solidFill>
              </a:rPr>
              <a:t> » avec un contenu pour l’identifier.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1 vhost pour « app-</a:t>
            </a:r>
            <a:r>
              <a:rPr lang="fr-FR" sz="1600" dirty="0" err="1">
                <a:solidFill>
                  <a:schemeClr val="tx1"/>
                </a:solidFill>
              </a:rPr>
              <a:t>nodejs.test</a:t>
            </a:r>
            <a:r>
              <a:rPr lang="fr-FR" sz="1600" dirty="0">
                <a:solidFill>
                  <a:schemeClr val="tx1"/>
                </a:solidFill>
              </a:rPr>
              <a:t> » (terminant par « .conf ») au bon endroit dans /</a:t>
            </a:r>
            <a:r>
              <a:rPr lang="fr-FR" sz="1600" dirty="0" err="1">
                <a:solidFill>
                  <a:schemeClr val="tx1"/>
                </a:solidFill>
              </a:rPr>
              <a:t>etc</a:t>
            </a:r>
            <a:r>
              <a:rPr lang="fr-FR" sz="1600" dirty="0">
                <a:solidFill>
                  <a:schemeClr val="tx1"/>
                </a:solidFill>
              </a:rPr>
              <a:t>/nginx. Faites une configuration simpliste.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Ajoutez un lien symbolique comme vu dans le cours entre « sites-</a:t>
            </a:r>
            <a:r>
              <a:rPr lang="fr-FR" sz="1600" dirty="0" err="1">
                <a:solidFill>
                  <a:schemeClr val="tx1"/>
                </a:solidFill>
              </a:rPr>
              <a:t>available</a:t>
            </a:r>
            <a:r>
              <a:rPr lang="fr-FR" sz="1600" dirty="0">
                <a:solidFill>
                  <a:schemeClr val="tx1"/>
                </a:solidFill>
              </a:rPr>
              <a:t> » et « sites-enable »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En utilisant une commande vue en cours, vérifier la configuration que vous venez de créer. Recharger ensuite le service Nginx pour permettre aux modifications/ajouts de configuration d’être prises en compte.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Sur votre OS hôte, relier votre « site1.text » à son IP depuis le fichier « hosts » et essayer d’y accéder depuis le navigateur.</a:t>
            </a:r>
          </a:p>
          <a:p>
            <a:pPr marL="342900" indent="-342900">
              <a:buAutoNum type="arabicParenR" startAt="2"/>
            </a:pPr>
            <a:r>
              <a:rPr lang="fr-FR" sz="1600" dirty="0">
                <a:solidFill>
                  <a:schemeClr val="tx1"/>
                </a:solidFill>
              </a:rPr>
              <a:t>Etape 2: Mettre en place un 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 et adaptez le vhost: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Installez 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Dans le dossier de votre app-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, ajoutez un fichier « </a:t>
            </a:r>
            <a:r>
              <a:rPr lang="fr-FR" sz="1600" dirty="0" err="1">
                <a:solidFill>
                  <a:schemeClr val="tx1"/>
                </a:solidFill>
              </a:rPr>
              <a:t>app.js</a:t>
            </a:r>
            <a:r>
              <a:rPr lang="fr-FR" sz="1600" dirty="0">
                <a:solidFill>
                  <a:schemeClr val="tx1"/>
                </a:solidFill>
              </a:rPr>
              <a:t> » comme indiqué sur l'exemple officiel (mais le lancer l’app) : </a:t>
            </a:r>
            <a:r>
              <a:rPr lang="fr-FR" sz="1600" dirty="0">
                <a:solidFill>
                  <a:schemeClr val="tx1"/>
                </a:solidFill>
                <a:hlinkClick r:id="rId2"/>
              </a:rPr>
              <a:t>https://nodejs.org/en/docs/guides/getting-started-guide</a:t>
            </a:r>
            <a:endParaRPr lang="fr-F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Modifiez le port utilisé dans </a:t>
            </a:r>
            <a:r>
              <a:rPr lang="fr-FR" sz="1600" dirty="0" err="1">
                <a:solidFill>
                  <a:schemeClr val="tx1"/>
                </a:solidFill>
              </a:rPr>
              <a:t>app.js</a:t>
            </a:r>
            <a:r>
              <a:rPr lang="fr-FR" sz="1600" dirty="0">
                <a:solidFill>
                  <a:schemeClr val="tx1"/>
                </a:solidFill>
              </a:rPr>
              <a:t> de 3000 à 8801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Modifiez le vhost de app-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 en vous inspirant de </a:t>
            </a:r>
            <a:r>
              <a:rPr lang="fr-FR" sz="1600" dirty="0">
                <a:solidFill>
                  <a:schemeClr val="tx1"/>
                </a:solidFill>
                <a:hlinkClick r:id="rId3"/>
              </a:rPr>
              <a:t>NodeJs + Nginx</a:t>
            </a:r>
            <a:r>
              <a:rPr lang="fr-FR" sz="1600" dirty="0">
                <a:solidFill>
                  <a:schemeClr val="tx1"/>
                </a:solidFill>
              </a:rPr>
              <a:t>. L’IP est celle du serveur (127.0.0.1) et le port est celui configuré dans </a:t>
            </a:r>
            <a:r>
              <a:rPr lang="fr-FR" sz="1600" dirty="0" err="1">
                <a:solidFill>
                  <a:schemeClr val="tx1"/>
                </a:solidFill>
              </a:rPr>
              <a:t>app.js</a:t>
            </a:r>
            <a:endParaRPr lang="fr-F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Recherchez Nginx, puis en CLI, aller dans le dossier de l’app et </a:t>
            </a:r>
            <a:r>
              <a:rPr lang="fr-FR" sz="1600" dirty="0" err="1">
                <a:solidFill>
                  <a:schemeClr val="tx1"/>
                </a:solidFill>
              </a:rPr>
              <a:t>excutez</a:t>
            </a:r>
            <a:r>
              <a:rPr lang="fr-FR" sz="1600" dirty="0">
                <a:solidFill>
                  <a:schemeClr val="tx1"/>
                </a:solidFill>
              </a:rPr>
              <a:t> la commande de </a:t>
            </a:r>
            <a:r>
              <a:rPr lang="fr-FR" sz="1600" dirty="0" err="1">
                <a:solidFill>
                  <a:schemeClr val="tx1"/>
                </a:solidFill>
              </a:rPr>
              <a:t>l’example</a:t>
            </a:r>
            <a:r>
              <a:rPr lang="fr-FR" sz="1600" dirty="0">
                <a:solidFill>
                  <a:schemeClr val="tx1"/>
                </a:solidFill>
              </a:rPr>
              <a:t> officiel.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Testez le app-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 en utilisant le domaine du vhost. Vous devriez avoir un « Hello World » sur la page.</a:t>
            </a:r>
          </a:p>
          <a:p>
            <a:pPr lvl="1"/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Avons-nous besoin de nginx ou d’apache pour </a:t>
            </a:r>
            <a:r>
              <a:rPr lang="fr-FR" sz="1600" dirty="0" err="1">
                <a:solidFill>
                  <a:schemeClr val="tx1"/>
                </a:solidFill>
              </a:rPr>
              <a:t>nodejs</a:t>
            </a:r>
            <a:r>
              <a:rPr lang="fr-FR" sz="16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F237E45-E411-0633-CE41-1B0F853D8642}"/>
              </a:ext>
            </a:extLst>
          </p:cNvPr>
          <p:cNvSpPr/>
          <p:nvPr/>
        </p:nvSpPr>
        <p:spPr>
          <a:xfrm>
            <a:off x="3287688" y="4103257"/>
            <a:ext cx="2708796" cy="26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noProof="1">
                <a:solidFill>
                  <a:schemeClr val="tx1"/>
                </a:solidFill>
              </a:rPr>
              <a:t>#&gt;</a:t>
            </a:r>
            <a:r>
              <a:rPr lang="fr-FR" sz="1600" noProof="1"/>
              <a:t> </a:t>
            </a:r>
            <a:r>
              <a:rPr lang="fr-FR" sz="1600" noProof="1">
                <a:solidFill>
                  <a:srgbClr val="FFC000"/>
                </a:solidFill>
              </a:rPr>
              <a:t>apt install</a:t>
            </a:r>
            <a:r>
              <a:rPr lang="fr-FR" sz="1600" noProof="1">
                <a:solidFill>
                  <a:schemeClr val="bg1"/>
                </a:solidFill>
              </a:rPr>
              <a:t> nodejs</a:t>
            </a:r>
            <a:endParaRPr lang="fr-FR" sz="1600" noProof="1"/>
          </a:p>
        </p:txBody>
      </p:sp>
    </p:spTree>
    <p:extLst>
      <p:ext uri="{BB962C8B-B14F-4D97-AF65-F5344CB8AC3E}">
        <p14:creationId xmlns:p14="http://schemas.microsoft.com/office/powerpoint/2010/main" val="57624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B9C7-5DA5-5D07-496F-CA91AF2B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85CBA-A875-CB8E-28F1-AC87417C1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Web</a:t>
            </a:r>
          </a:p>
        </p:txBody>
      </p:sp>
    </p:spTree>
    <p:extLst>
      <p:ext uri="{BB962C8B-B14F-4D97-AF65-F5344CB8AC3E}">
        <p14:creationId xmlns:p14="http://schemas.microsoft.com/office/powerpoint/2010/main" val="366741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0C0EED-FD8D-AD46-ABE8-BCF28C0092E0}"/>
              </a:ext>
            </a:extLst>
          </p:cNvPr>
          <p:cNvSpPr/>
          <p:nvPr/>
        </p:nvSpPr>
        <p:spPr>
          <a:xfrm>
            <a:off x="1130377" y="1628800"/>
            <a:ext cx="39604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#&gt; </a:t>
            </a:r>
            <a:r>
              <a:rPr lang="fr-FR" dirty="0" err="1">
                <a:solidFill>
                  <a:srgbClr val="FFC000"/>
                </a:solidFill>
              </a:rPr>
              <a:t>sudo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install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mysql</a:t>
            </a:r>
            <a:r>
              <a:rPr lang="fr-FR" dirty="0">
                <a:solidFill>
                  <a:schemeClr val="bg1"/>
                </a:solidFill>
              </a:rPr>
              <a:t>-server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6636E69-E013-2F42-8610-D15CF92A89D4}"/>
              </a:ext>
            </a:extLst>
          </p:cNvPr>
          <p:cNvSpPr/>
          <p:nvPr/>
        </p:nvSpPr>
        <p:spPr>
          <a:xfrm>
            <a:off x="1127448" y="2636912"/>
            <a:ext cx="39604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#&gt; </a:t>
            </a:r>
            <a:r>
              <a:rPr lang="fr-FR" dirty="0" err="1">
                <a:solidFill>
                  <a:srgbClr val="FFC000"/>
                </a:solidFill>
              </a:rPr>
              <a:t>sudo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/>
              <a:t>mysql_secure_installation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344524-0621-6D4B-A741-DC620271513D}"/>
              </a:ext>
            </a:extLst>
          </p:cNvPr>
          <p:cNvSpPr txBox="1"/>
          <p:nvPr/>
        </p:nvSpPr>
        <p:spPr>
          <a:xfrm>
            <a:off x="5162825" y="1804174"/>
            <a:ext cx="31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Installation de </a:t>
            </a:r>
            <a:r>
              <a:rPr lang="fr-FR" dirty="0" err="1">
                <a:sym typeface="Wingdings" pitchFamily="2" charset="2"/>
              </a:rPr>
              <a:t>mysql</a:t>
            </a:r>
            <a:r>
              <a:rPr lang="fr-FR" dirty="0">
                <a:sym typeface="Wingdings" pitchFamily="2" charset="2"/>
              </a:rPr>
              <a:t>-server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6D67BA-21A8-B943-A49A-ABE72C956F8A}"/>
              </a:ext>
            </a:extLst>
          </p:cNvPr>
          <p:cNvSpPr txBox="1"/>
          <p:nvPr/>
        </p:nvSpPr>
        <p:spPr>
          <a:xfrm>
            <a:off x="5162825" y="2811382"/>
            <a:ext cx="669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 Script de MySQL, préinstallé, pour configurer une sécurité rapide (ne fonctionne plus sur plusieurs </a:t>
            </a:r>
            <a:r>
              <a:rPr lang="fr-FR" dirty="0" err="1">
                <a:sym typeface="Wingdings" pitchFamily="2" charset="2"/>
              </a:rPr>
              <a:t>discribution</a:t>
            </a:r>
            <a:r>
              <a:rPr lang="fr-FR" dirty="0">
                <a:sym typeface="Wingdings" pitchFamily="2" charset="2"/>
              </a:rPr>
              <a:t>)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1FF7B98-11F8-434E-BAE0-BC5781B23590}"/>
              </a:ext>
            </a:extLst>
          </p:cNvPr>
          <p:cNvSpPr txBox="1">
            <a:spLocks/>
          </p:cNvSpPr>
          <p:nvPr/>
        </p:nvSpPr>
        <p:spPr>
          <a:xfrm>
            <a:off x="1127448" y="404664"/>
            <a:ext cx="4968552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Installation et sécurisation de MySQL</a:t>
            </a:r>
          </a:p>
        </p:txBody>
      </p:sp>
    </p:spTree>
    <p:extLst>
      <p:ext uri="{BB962C8B-B14F-4D97-AF65-F5344CB8AC3E}">
        <p14:creationId xmlns:p14="http://schemas.microsoft.com/office/powerpoint/2010/main" val="363331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484784"/>
            <a:ext cx="11017224" cy="4752528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Installez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avec la commande du cours.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Connectez-vous à l’utilisateur « root » de Linux avec la commande « </a:t>
            </a:r>
            <a:r>
              <a:rPr lang="fr-FR" sz="1600" dirty="0" err="1">
                <a:solidFill>
                  <a:schemeClr val="tx1"/>
                </a:solidFill>
              </a:rPr>
              <a:t>sudo</a:t>
            </a:r>
            <a:r>
              <a:rPr lang="fr-FR" sz="1600" dirty="0">
                <a:solidFill>
                  <a:schemeClr val="tx1"/>
                </a:solidFill>
              </a:rPr>
              <a:t> -i »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Connectez-vous ensuite à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avec la commande « 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une </a:t>
            </a:r>
            <a:r>
              <a:rPr lang="fr-FR" sz="1600" dirty="0" err="1">
                <a:solidFill>
                  <a:schemeClr val="tx1"/>
                </a:solidFill>
              </a:rPr>
              <a:t>database</a:t>
            </a:r>
            <a:r>
              <a:rPr lang="fr-FR" sz="1600" dirty="0">
                <a:solidFill>
                  <a:schemeClr val="tx1"/>
                </a:solidFill>
              </a:rPr>
              <a:t> en SQL sur la console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un utilisateur en « localhost » avec les droits sur votre </a:t>
            </a:r>
            <a:r>
              <a:rPr lang="fr-FR" sz="1600" dirty="0" err="1">
                <a:solidFill>
                  <a:schemeClr val="tx1"/>
                </a:solidFill>
              </a:rPr>
              <a:t>database</a:t>
            </a:r>
            <a:r>
              <a:rPr lang="fr-FR" sz="1600" dirty="0">
                <a:solidFill>
                  <a:schemeClr val="tx1"/>
                </a:solidFill>
              </a:rPr>
              <a:t> comme suit: </a:t>
            </a:r>
            <a:r>
              <a:rPr lang="fr-FR" sz="1600" dirty="0">
                <a:solidFill>
                  <a:schemeClr val="tx1"/>
                </a:solidFill>
                <a:hlinkClick r:id="rId2"/>
              </a:rPr>
              <a:t>https://www.hostinger.com/tutorials/mysql/how-create-mysql-user-and-grant-permissions-command-line</a:t>
            </a: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Créez une table toute simple avec en s’inspirant de </a:t>
            </a:r>
            <a:r>
              <a:rPr lang="fr-FR" sz="1600" dirty="0">
                <a:solidFill>
                  <a:schemeClr val="tx1"/>
                </a:solidFill>
                <a:hlinkClick r:id="rId3"/>
              </a:rPr>
              <a:t>https://www.w3schools.com/mysql/mysql_create_table.asp</a:t>
            </a: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Déconnectez-vous de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avec « exit » puis de root avec « exit 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Connectez-vous depuis votre utilisateur courant  à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en utilisant la commande : « 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–u USER -p » (USER= votre utilisateur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). On vous demandera d’entrer le mot de passe de l’utilisateur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Afficher les </a:t>
            </a:r>
            <a:r>
              <a:rPr lang="fr-FR" sz="1600" dirty="0" err="1">
                <a:solidFill>
                  <a:schemeClr val="tx1"/>
                </a:solidFill>
              </a:rPr>
              <a:t>database</a:t>
            </a:r>
            <a:r>
              <a:rPr lang="fr-FR" sz="1600" dirty="0">
                <a:solidFill>
                  <a:schemeClr val="tx1"/>
                </a:solidFill>
              </a:rPr>
              <a:t> de </a:t>
            </a:r>
            <a:r>
              <a:rPr lang="fr-FR" sz="1600" dirty="0" err="1">
                <a:solidFill>
                  <a:schemeClr val="tx1"/>
                </a:solidFill>
              </a:rPr>
              <a:t>mysql</a:t>
            </a:r>
            <a:r>
              <a:rPr lang="fr-FR" sz="1600" dirty="0">
                <a:solidFill>
                  <a:schemeClr val="tx1"/>
                </a:solidFill>
              </a:rPr>
              <a:t> avec « show </a:t>
            </a:r>
            <a:r>
              <a:rPr lang="fr-FR" sz="1600" dirty="0" err="1">
                <a:solidFill>
                  <a:schemeClr val="tx1"/>
                </a:solidFill>
              </a:rPr>
              <a:t>databases</a:t>
            </a:r>
            <a:r>
              <a:rPr lang="fr-FR" sz="1600" dirty="0">
                <a:solidFill>
                  <a:schemeClr val="tx1"/>
                </a:solidFill>
              </a:rPr>
              <a:t>;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Votre </a:t>
            </a:r>
            <a:r>
              <a:rPr lang="fr-FR" sz="1600" dirty="0" err="1">
                <a:solidFill>
                  <a:schemeClr val="tx1"/>
                </a:solidFill>
              </a:rPr>
              <a:t>database</a:t>
            </a:r>
            <a:r>
              <a:rPr lang="fr-FR" sz="1600" dirty="0">
                <a:solidFill>
                  <a:schemeClr val="tx1"/>
                </a:solidFill>
              </a:rPr>
              <a:t> est-elle accessible depuis l’extérieur (votre hôte par exemple) ? Installez le logiciel MySQL Workbench pour vérifier ça. Utiliser l’IP de votre VM/serveur, le port 3306 et l’utilisateur créé précédemment.</a:t>
            </a:r>
          </a:p>
        </p:txBody>
      </p:sp>
    </p:spTree>
    <p:extLst>
      <p:ext uri="{BB962C8B-B14F-4D97-AF65-F5344CB8AC3E}">
        <p14:creationId xmlns:p14="http://schemas.microsoft.com/office/powerpoint/2010/main" val="95476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7" name="Picture 423" descr="C:\Users\Tom\AppData\Local\Microsoft\Windows\Temporary Internet Files\Content.IE5\54P6HUVA\MPj04013020000[1].jpg"/>
          <p:cNvPicPr>
            <a:picLocks noChangeAspect="1" noChangeArrowheads="1"/>
          </p:cNvPicPr>
          <p:nvPr/>
        </p:nvPicPr>
        <p:blipFill rotWithShape="1">
          <a:blip r:embed="rId2" cstate="print"/>
          <a:srcRect t="14844" b="148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Serveur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Linux, Apache et MySQL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Fin du module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78932"/>
          </a:xfrm>
          <a:custGeom>
            <a:avLst/>
            <a:gdLst>
              <a:gd name="connsiteX0" fmla="*/ 0 w 5400600"/>
              <a:gd name="connsiteY0" fmla="*/ 0 h 576064"/>
              <a:gd name="connsiteX1" fmla="*/ 594066 w 5400600"/>
              <a:gd name="connsiteY1" fmla="*/ 0 h 576064"/>
              <a:gd name="connsiteX2" fmla="*/ 1026114 w 5400600"/>
              <a:gd name="connsiteY2" fmla="*/ 0 h 576064"/>
              <a:gd name="connsiteX3" fmla="*/ 1566174 w 5400600"/>
              <a:gd name="connsiteY3" fmla="*/ 0 h 576064"/>
              <a:gd name="connsiteX4" fmla="*/ 2160240 w 5400600"/>
              <a:gd name="connsiteY4" fmla="*/ 0 h 576064"/>
              <a:gd name="connsiteX5" fmla="*/ 2808312 w 5400600"/>
              <a:gd name="connsiteY5" fmla="*/ 0 h 576064"/>
              <a:gd name="connsiteX6" fmla="*/ 3348372 w 5400600"/>
              <a:gd name="connsiteY6" fmla="*/ 0 h 576064"/>
              <a:gd name="connsiteX7" fmla="*/ 3996444 w 5400600"/>
              <a:gd name="connsiteY7" fmla="*/ 0 h 576064"/>
              <a:gd name="connsiteX8" fmla="*/ 4644516 w 5400600"/>
              <a:gd name="connsiteY8" fmla="*/ 0 h 576064"/>
              <a:gd name="connsiteX9" fmla="*/ 5400600 w 5400600"/>
              <a:gd name="connsiteY9" fmla="*/ 0 h 576064"/>
              <a:gd name="connsiteX10" fmla="*/ 5400600 w 5400600"/>
              <a:gd name="connsiteY10" fmla="*/ 576064 h 576064"/>
              <a:gd name="connsiteX11" fmla="*/ 4860540 w 5400600"/>
              <a:gd name="connsiteY11" fmla="*/ 576064 h 576064"/>
              <a:gd name="connsiteX12" fmla="*/ 4482498 w 5400600"/>
              <a:gd name="connsiteY12" fmla="*/ 576064 h 576064"/>
              <a:gd name="connsiteX13" fmla="*/ 3996444 w 5400600"/>
              <a:gd name="connsiteY13" fmla="*/ 576064 h 576064"/>
              <a:gd name="connsiteX14" fmla="*/ 3618402 w 5400600"/>
              <a:gd name="connsiteY14" fmla="*/ 576064 h 576064"/>
              <a:gd name="connsiteX15" fmla="*/ 3132348 w 5400600"/>
              <a:gd name="connsiteY15" fmla="*/ 576064 h 576064"/>
              <a:gd name="connsiteX16" fmla="*/ 2538282 w 5400600"/>
              <a:gd name="connsiteY16" fmla="*/ 576064 h 576064"/>
              <a:gd name="connsiteX17" fmla="*/ 1944216 w 5400600"/>
              <a:gd name="connsiteY17" fmla="*/ 576064 h 576064"/>
              <a:gd name="connsiteX18" fmla="*/ 1296144 w 5400600"/>
              <a:gd name="connsiteY18" fmla="*/ 576064 h 576064"/>
              <a:gd name="connsiteX19" fmla="*/ 810090 w 5400600"/>
              <a:gd name="connsiteY19" fmla="*/ 576064 h 576064"/>
              <a:gd name="connsiteX20" fmla="*/ 0 w 5400600"/>
              <a:gd name="connsiteY20" fmla="*/ 576064 h 576064"/>
              <a:gd name="connsiteX21" fmla="*/ 0 w 5400600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0600" h="576064" fill="none" extrusionOk="0">
                <a:moveTo>
                  <a:pt x="0" y="0"/>
                </a:moveTo>
                <a:cubicBezTo>
                  <a:pt x="124040" y="-20322"/>
                  <a:pt x="344933" y="45574"/>
                  <a:pt x="594066" y="0"/>
                </a:cubicBezTo>
                <a:cubicBezTo>
                  <a:pt x="843199" y="-45574"/>
                  <a:pt x="862875" y="49265"/>
                  <a:pt x="1026114" y="0"/>
                </a:cubicBezTo>
                <a:cubicBezTo>
                  <a:pt x="1189353" y="-49265"/>
                  <a:pt x="1410102" y="27555"/>
                  <a:pt x="1566174" y="0"/>
                </a:cubicBezTo>
                <a:cubicBezTo>
                  <a:pt x="1722246" y="-27555"/>
                  <a:pt x="1965854" y="2198"/>
                  <a:pt x="2160240" y="0"/>
                </a:cubicBezTo>
                <a:cubicBezTo>
                  <a:pt x="2354626" y="-2198"/>
                  <a:pt x="2581214" y="21166"/>
                  <a:pt x="2808312" y="0"/>
                </a:cubicBezTo>
                <a:cubicBezTo>
                  <a:pt x="3035410" y="-21166"/>
                  <a:pt x="3101020" y="43673"/>
                  <a:pt x="3348372" y="0"/>
                </a:cubicBezTo>
                <a:cubicBezTo>
                  <a:pt x="3595724" y="-43673"/>
                  <a:pt x="3735458" y="35774"/>
                  <a:pt x="3996444" y="0"/>
                </a:cubicBezTo>
                <a:cubicBezTo>
                  <a:pt x="4257430" y="-35774"/>
                  <a:pt x="4423337" y="57092"/>
                  <a:pt x="4644516" y="0"/>
                </a:cubicBezTo>
                <a:cubicBezTo>
                  <a:pt x="4865695" y="-57092"/>
                  <a:pt x="5088645" y="8850"/>
                  <a:pt x="5400600" y="0"/>
                </a:cubicBezTo>
                <a:cubicBezTo>
                  <a:pt x="5444216" y="228141"/>
                  <a:pt x="5353710" y="391873"/>
                  <a:pt x="5400600" y="576064"/>
                </a:cubicBezTo>
                <a:cubicBezTo>
                  <a:pt x="5289553" y="622678"/>
                  <a:pt x="5117001" y="552678"/>
                  <a:pt x="4860540" y="576064"/>
                </a:cubicBezTo>
                <a:cubicBezTo>
                  <a:pt x="4604079" y="599450"/>
                  <a:pt x="4576926" y="556457"/>
                  <a:pt x="4482498" y="576064"/>
                </a:cubicBezTo>
                <a:cubicBezTo>
                  <a:pt x="4388070" y="595671"/>
                  <a:pt x="4146607" y="533628"/>
                  <a:pt x="3996444" y="576064"/>
                </a:cubicBezTo>
                <a:cubicBezTo>
                  <a:pt x="3846281" y="618500"/>
                  <a:pt x="3708033" y="540453"/>
                  <a:pt x="3618402" y="576064"/>
                </a:cubicBezTo>
                <a:cubicBezTo>
                  <a:pt x="3528771" y="611675"/>
                  <a:pt x="3340542" y="537455"/>
                  <a:pt x="3132348" y="576064"/>
                </a:cubicBezTo>
                <a:cubicBezTo>
                  <a:pt x="2924154" y="614673"/>
                  <a:pt x="2797876" y="528007"/>
                  <a:pt x="2538282" y="576064"/>
                </a:cubicBezTo>
                <a:cubicBezTo>
                  <a:pt x="2278688" y="624121"/>
                  <a:pt x="2186191" y="538972"/>
                  <a:pt x="1944216" y="576064"/>
                </a:cubicBezTo>
                <a:cubicBezTo>
                  <a:pt x="1702241" y="613156"/>
                  <a:pt x="1481201" y="552967"/>
                  <a:pt x="1296144" y="576064"/>
                </a:cubicBezTo>
                <a:cubicBezTo>
                  <a:pt x="1111087" y="599161"/>
                  <a:pt x="1008647" y="538163"/>
                  <a:pt x="810090" y="576064"/>
                </a:cubicBezTo>
                <a:cubicBezTo>
                  <a:pt x="611533" y="613965"/>
                  <a:pt x="395759" y="559636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400600" h="576064" stroke="0" extrusionOk="0">
                <a:moveTo>
                  <a:pt x="0" y="0"/>
                </a:moveTo>
                <a:cubicBezTo>
                  <a:pt x="323841" y="-58221"/>
                  <a:pt x="340619" y="23979"/>
                  <a:pt x="648072" y="0"/>
                </a:cubicBezTo>
                <a:cubicBezTo>
                  <a:pt x="955525" y="-23979"/>
                  <a:pt x="942548" y="21294"/>
                  <a:pt x="1026114" y="0"/>
                </a:cubicBezTo>
                <a:cubicBezTo>
                  <a:pt x="1109680" y="-21294"/>
                  <a:pt x="1305394" y="62682"/>
                  <a:pt x="1566174" y="0"/>
                </a:cubicBezTo>
                <a:cubicBezTo>
                  <a:pt x="1826954" y="-62682"/>
                  <a:pt x="1851292" y="40295"/>
                  <a:pt x="1998222" y="0"/>
                </a:cubicBezTo>
                <a:cubicBezTo>
                  <a:pt x="2145152" y="-40295"/>
                  <a:pt x="2310195" y="58004"/>
                  <a:pt x="2538282" y="0"/>
                </a:cubicBezTo>
                <a:cubicBezTo>
                  <a:pt x="2766369" y="-58004"/>
                  <a:pt x="2950431" y="39512"/>
                  <a:pt x="3186354" y="0"/>
                </a:cubicBezTo>
                <a:cubicBezTo>
                  <a:pt x="3422277" y="-39512"/>
                  <a:pt x="3696956" y="17717"/>
                  <a:pt x="3834426" y="0"/>
                </a:cubicBezTo>
                <a:cubicBezTo>
                  <a:pt x="3971896" y="-17717"/>
                  <a:pt x="4166477" y="14414"/>
                  <a:pt x="4482498" y="0"/>
                </a:cubicBezTo>
                <a:cubicBezTo>
                  <a:pt x="4798519" y="-14414"/>
                  <a:pt x="4976456" y="53946"/>
                  <a:pt x="5400600" y="0"/>
                </a:cubicBezTo>
                <a:cubicBezTo>
                  <a:pt x="5467448" y="248113"/>
                  <a:pt x="5358843" y="459506"/>
                  <a:pt x="5400600" y="576064"/>
                </a:cubicBezTo>
                <a:cubicBezTo>
                  <a:pt x="5102647" y="618685"/>
                  <a:pt x="4906823" y="522025"/>
                  <a:pt x="4752528" y="576064"/>
                </a:cubicBezTo>
                <a:cubicBezTo>
                  <a:pt x="4598233" y="630103"/>
                  <a:pt x="4443455" y="514261"/>
                  <a:pt x="4212468" y="576064"/>
                </a:cubicBezTo>
                <a:cubicBezTo>
                  <a:pt x="3981481" y="637867"/>
                  <a:pt x="3863740" y="535087"/>
                  <a:pt x="3672408" y="576064"/>
                </a:cubicBezTo>
                <a:cubicBezTo>
                  <a:pt x="3481076" y="617041"/>
                  <a:pt x="3425092" y="532186"/>
                  <a:pt x="3240360" y="576064"/>
                </a:cubicBezTo>
                <a:cubicBezTo>
                  <a:pt x="3055628" y="619942"/>
                  <a:pt x="3037071" y="562492"/>
                  <a:pt x="2862318" y="576064"/>
                </a:cubicBezTo>
                <a:cubicBezTo>
                  <a:pt x="2687565" y="589636"/>
                  <a:pt x="2583387" y="539962"/>
                  <a:pt x="2484276" y="576064"/>
                </a:cubicBezTo>
                <a:cubicBezTo>
                  <a:pt x="2385165" y="612166"/>
                  <a:pt x="2082355" y="561364"/>
                  <a:pt x="1890210" y="576064"/>
                </a:cubicBezTo>
                <a:cubicBezTo>
                  <a:pt x="1698065" y="590764"/>
                  <a:pt x="1466616" y="540903"/>
                  <a:pt x="1296144" y="576064"/>
                </a:cubicBezTo>
                <a:cubicBezTo>
                  <a:pt x="1125672" y="611225"/>
                  <a:pt x="836705" y="498475"/>
                  <a:pt x="648072" y="576064"/>
                </a:cubicBezTo>
                <a:cubicBezTo>
                  <a:pt x="459439" y="653653"/>
                  <a:pt x="194700" y="530258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 Dans ce module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919515" y="2129801"/>
            <a:ext cx="96012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Installation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Structure de fichiers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Configuration générale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Configuration par site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Installation et sécurisation de MySQL Server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Pratique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B9C7-5DA5-5D07-496F-CA91AF2B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85CBA-A875-CB8E-28F1-AC87417C1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Web Old </a:t>
            </a:r>
            <a:r>
              <a:rPr lang="fr-FR" dirty="0" err="1"/>
              <a:t>School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61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3024336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2800" dirty="0"/>
              <a:t>Installation d’Apache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5870B67-4186-4040-B2FE-720A6A0DAC39}"/>
              </a:ext>
            </a:extLst>
          </p:cNvPr>
          <p:cNvSpPr/>
          <p:nvPr/>
        </p:nvSpPr>
        <p:spPr>
          <a:xfrm>
            <a:off x="1341303" y="3099428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install apache2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DFE9B9-8EC2-48FE-8F60-A4E7512B85B8}"/>
              </a:ext>
            </a:extLst>
          </p:cNvPr>
          <p:cNvSpPr/>
          <p:nvPr/>
        </p:nvSpPr>
        <p:spPr>
          <a:xfrm>
            <a:off x="1343472" y="1329697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update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5AA6F28-A7F8-4B3B-B0FE-7801F9841E14}"/>
              </a:ext>
            </a:extLst>
          </p:cNvPr>
          <p:cNvSpPr/>
          <p:nvPr/>
        </p:nvSpPr>
        <p:spPr>
          <a:xfrm>
            <a:off x="1308542" y="5823570"/>
            <a:ext cx="56864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http://IP_PUBLIC_DU_SERVEUR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CEF14E-3B46-48C5-92EF-B1D08180285D}"/>
              </a:ext>
            </a:extLst>
          </p:cNvPr>
          <p:cNvSpPr/>
          <p:nvPr/>
        </p:nvSpPr>
        <p:spPr>
          <a:xfrm>
            <a:off x="1292950" y="4991731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ifconfig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1A98A8-1323-457E-B6BE-8C1401C5967D}"/>
              </a:ext>
            </a:extLst>
          </p:cNvPr>
          <p:cNvSpPr/>
          <p:nvPr/>
        </p:nvSpPr>
        <p:spPr>
          <a:xfrm>
            <a:off x="1341303" y="2229797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apt-get</a:t>
            </a:r>
            <a:r>
              <a:rPr lang="fr-FR" dirty="0">
                <a:solidFill>
                  <a:schemeClr val="bg1"/>
                </a:solidFill>
              </a:rPr>
              <a:t> upgrade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730917-9A49-462F-B0D0-57CBAB5D5968}"/>
              </a:ext>
            </a:extLst>
          </p:cNvPr>
          <p:cNvSpPr txBox="1"/>
          <p:nvPr/>
        </p:nvSpPr>
        <p:spPr>
          <a:xfrm>
            <a:off x="5663952" y="133351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Met à jour les listes/indexations des paquages/libraires du serveur.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400123-9EDD-47A4-A22F-5C3D6235CBBA}"/>
              </a:ext>
            </a:extLst>
          </p:cNvPr>
          <p:cNvSpPr txBox="1"/>
          <p:nvPr/>
        </p:nvSpPr>
        <p:spPr>
          <a:xfrm>
            <a:off x="5644882" y="209216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Met à jour les paquages/libraires du serveur. A utiliser avec parcimonie, à l’installation d’un nouveau serveur et lors d’une mise à jour contrôlée.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F5FDEF-5937-46B8-97BD-287A460BA8A4}"/>
              </a:ext>
            </a:extLst>
          </p:cNvPr>
          <p:cNvSpPr txBox="1"/>
          <p:nvPr/>
        </p:nvSpPr>
        <p:spPr>
          <a:xfrm>
            <a:off x="5683716" y="322687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Installe la dernier version compatible d’Apache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3BA40-5DCB-4B95-BC8D-4B653D0E891B}"/>
              </a:ext>
            </a:extLst>
          </p:cNvPr>
          <p:cNvSpPr txBox="1"/>
          <p:nvPr/>
        </p:nvSpPr>
        <p:spPr>
          <a:xfrm>
            <a:off x="5663952" y="498188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Affiche les informations réseaux du serveur (dont l’IPv4 sur le réseau)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0A58D3-CBCD-4928-8FF2-4A7B14D6A35C}"/>
              </a:ext>
            </a:extLst>
          </p:cNvPr>
          <p:cNvSpPr txBox="1"/>
          <p:nvPr/>
        </p:nvSpPr>
        <p:spPr>
          <a:xfrm>
            <a:off x="6995026" y="5959637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Tester l’installation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05A9D2-F341-4248-A2C1-86A590BB39FA}"/>
              </a:ext>
            </a:extLst>
          </p:cNvPr>
          <p:cNvSpPr/>
          <p:nvPr/>
        </p:nvSpPr>
        <p:spPr>
          <a:xfrm>
            <a:off x="1342088" y="3949523"/>
            <a:ext cx="42484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service</a:t>
            </a:r>
            <a:r>
              <a:rPr lang="fr-FR" dirty="0">
                <a:solidFill>
                  <a:schemeClr val="bg1"/>
                </a:solidFill>
              </a:rPr>
              <a:t> apache2 reload</a:t>
            </a:r>
          </a:p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service</a:t>
            </a:r>
            <a:r>
              <a:rPr lang="fr-FR" dirty="0">
                <a:solidFill>
                  <a:schemeClr val="bg1"/>
                </a:solidFill>
              </a:rPr>
              <a:t> apache2 restart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585222-69ED-4D41-A433-8FF297EC0CB0}"/>
              </a:ext>
            </a:extLst>
          </p:cNvPr>
          <p:cNvSpPr txBox="1"/>
          <p:nvPr/>
        </p:nvSpPr>
        <p:spPr>
          <a:xfrm>
            <a:off x="5644882" y="392983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Recharge le service « apache2 »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8E14D4-BB98-4E26-9680-475A7CF81AED}"/>
              </a:ext>
            </a:extLst>
          </p:cNvPr>
          <p:cNvSpPr txBox="1"/>
          <p:nvPr/>
        </p:nvSpPr>
        <p:spPr>
          <a:xfrm>
            <a:off x="5644882" y="422497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Stop et Start le service « apache2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404664"/>
            <a:ext cx="3096344" cy="445910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2800" dirty="0"/>
              <a:t>Structure des fichiers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03FA3F-0F2C-4BB8-93C0-FF1E3E334136}"/>
              </a:ext>
            </a:extLst>
          </p:cNvPr>
          <p:cNvSpPr txBox="1"/>
          <p:nvPr/>
        </p:nvSpPr>
        <p:spPr>
          <a:xfrm>
            <a:off x="1343472" y="1412776"/>
            <a:ext cx="35643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/etc/apache2/</a:t>
            </a:r>
          </a:p>
          <a:p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/>
              <a:t>apache2.conf</a:t>
            </a:r>
          </a:p>
          <a:p>
            <a:pPr lvl="1"/>
            <a:r>
              <a:rPr lang="fr-FR" dirty="0"/>
              <a:t>|-- </a:t>
            </a:r>
            <a:r>
              <a:rPr lang="fr-FR" b="1" dirty="0" err="1"/>
              <a:t>ports.conf</a:t>
            </a:r>
            <a:endParaRPr lang="fr-FR" b="1" dirty="0"/>
          </a:p>
          <a:p>
            <a:pPr lvl="1"/>
            <a:endParaRPr lang="fr-FR" dirty="0"/>
          </a:p>
          <a:p>
            <a:pPr lvl="1"/>
            <a:r>
              <a:rPr lang="fr-FR" dirty="0"/>
              <a:t>|-- mods-</a:t>
            </a:r>
            <a:r>
              <a:rPr lang="fr-FR" dirty="0" err="1"/>
              <a:t>enabled</a:t>
            </a:r>
            <a:endParaRPr lang="fr-FR" dirty="0"/>
          </a:p>
          <a:p>
            <a:pPr lvl="1"/>
            <a:r>
              <a:rPr lang="fr-FR" dirty="0"/>
              <a:t>        	|-- *.</a:t>
            </a:r>
            <a:r>
              <a:rPr lang="fr-FR" dirty="0" err="1"/>
              <a:t>load</a:t>
            </a:r>
            <a:endParaRPr lang="fr-FR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conf-</a:t>
            </a:r>
            <a:r>
              <a:rPr lang="fr-FR" dirty="0" err="1"/>
              <a:t>enabled</a:t>
            </a:r>
            <a:endParaRPr lang="fr-FR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/>
              <a:t>sites-</a:t>
            </a:r>
            <a:r>
              <a:rPr lang="fr-FR" b="1" dirty="0" err="1"/>
              <a:t>available</a:t>
            </a:r>
            <a:endParaRPr lang="fr-FR" b="1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|-- </a:t>
            </a:r>
            <a:r>
              <a:rPr lang="fr-FR" b="1" dirty="0"/>
              <a:t>sites-</a:t>
            </a:r>
            <a:r>
              <a:rPr lang="fr-FR" b="1" dirty="0" err="1"/>
              <a:t>enabled</a:t>
            </a:r>
            <a:endParaRPr lang="fr-FR" b="1" dirty="0"/>
          </a:p>
          <a:p>
            <a:pPr lvl="1"/>
            <a:r>
              <a:rPr lang="fr-FR" dirty="0"/>
              <a:t>        	|-- *.conf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175AFB-ED6E-4DBA-AD36-6728EF759AF9}"/>
              </a:ext>
            </a:extLst>
          </p:cNvPr>
          <p:cNvSpPr txBox="1"/>
          <p:nvPr/>
        </p:nvSpPr>
        <p:spPr>
          <a:xfrm>
            <a:off x="3935760" y="22949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Fichier pour indiquer les ports à écouter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F87138-F845-4C7B-8DB7-9628ED41BB4B}"/>
              </a:ext>
            </a:extLst>
          </p:cNvPr>
          <p:cNvSpPr txBox="1"/>
          <p:nvPr/>
        </p:nvSpPr>
        <p:spPr>
          <a:xfrm>
            <a:off x="3935760" y="30532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des modules/extensions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B066D-B593-4035-916D-ABF2B0DA9DB3}"/>
              </a:ext>
            </a:extLst>
          </p:cNvPr>
          <p:cNvSpPr txBox="1"/>
          <p:nvPr/>
        </p:nvSpPr>
        <p:spPr>
          <a:xfrm>
            <a:off x="3941294" y="338025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de config des modules/extensions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D0FE15-F7D6-4761-8AD3-777393B70D14}"/>
              </a:ext>
            </a:extLst>
          </p:cNvPr>
          <p:cNvSpPr txBox="1"/>
          <p:nvPr/>
        </p:nvSpPr>
        <p:spPr>
          <a:xfrm>
            <a:off x="3935760" y="499258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</a:t>
            </a:r>
            <a:r>
              <a:rPr lang="fr-FR" dirty="0" err="1">
                <a:sym typeface="Wingdings" panose="05000000000000000000" pitchFamily="2" charset="2"/>
              </a:rPr>
              <a:t>vhosts</a:t>
            </a:r>
            <a:r>
              <a:rPr lang="fr-FR" dirty="0">
                <a:sym typeface="Wingdings" panose="05000000000000000000" pitchFamily="2" charset="2"/>
              </a:rPr>
              <a:t> pour chaque site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89213-74BD-499D-AA90-F4AA95420306}"/>
              </a:ext>
            </a:extLst>
          </p:cNvPr>
          <p:cNvSpPr txBox="1"/>
          <p:nvPr/>
        </p:nvSpPr>
        <p:spPr>
          <a:xfrm>
            <a:off x="3935760" y="4161497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fichiers de configs secondaires (« </a:t>
            </a:r>
            <a:r>
              <a:rPr lang="fr-FR" dirty="0" err="1">
                <a:sym typeface="Wingdings" panose="05000000000000000000" pitchFamily="2" charset="2"/>
              </a:rPr>
              <a:t>snippets</a:t>
            </a:r>
            <a:r>
              <a:rPr lang="fr-FR" dirty="0">
                <a:sym typeface="Wingdings" panose="05000000000000000000" pitchFamily="2" charset="2"/>
              </a:rPr>
              <a:t> »).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8F0FD9-71AF-4506-8090-80D5126FE405}"/>
              </a:ext>
            </a:extLst>
          </p:cNvPr>
          <p:cNvSpPr txBox="1"/>
          <p:nvPr/>
        </p:nvSpPr>
        <p:spPr>
          <a:xfrm>
            <a:off x="3935760" y="198358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Fichier de config principal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D48153-1DC7-4BB5-9347-6730470063B6}"/>
              </a:ext>
            </a:extLst>
          </p:cNvPr>
          <p:cNvSpPr txBox="1"/>
          <p:nvPr/>
        </p:nvSpPr>
        <p:spPr>
          <a:xfrm>
            <a:off x="3960948" y="575664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Les liens symbolique ( ≈ raccourci) des </a:t>
            </a:r>
            <a:r>
              <a:rPr lang="fr-FR" dirty="0" err="1">
                <a:sym typeface="Wingdings" panose="05000000000000000000" pitchFamily="2" charset="2"/>
              </a:rPr>
              <a:t>vhosts</a:t>
            </a:r>
            <a:r>
              <a:rPr lang="fr-FR" dirty="0">
                <a:sym typeface="Wingdings" panose="05000000000000000000" pitchFamily="2" charset="2"/>
              </a:rPr>
              <a:t> utilisés depuis « </a:t>
            </a:r>
            <a:r>
              <a:rPr lang="fr-FR" dirty="0"/>
              <a:t> sites-</a:t>
            </a:r>
            <a:r>
              <a:rPr lang="fr-FR" dirty="0" err="1"/>
              <a:t>available</a:t>
            </a:r>
            <a:r>
              <a:rPr lang="fr-FR" dirty="0"/>
              <a:t>/ </a:t>
            </a:r>
            <a:r>
              <a:rPr lang="fr-FR" dirty="0">
                <a:sym typeface="Wingdings" panose="05000000000000000000" pitchFamily="2" charset="2"/>
              </a:rPr>
              <a:t>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36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3" y="1196752"/>
            <a:ext cx="2233089" cy="902939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Configuration générale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8DC7996-ADB3-42AC-830A-CD260CF8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74" y="640080"/>
            <a:ext cx="6408582" cy="5577840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89207E-F473-DFDC-896B-DFD5E535E8CA}"/>
              </a:ext>
            </a:extLst>
          </p:cNvPr>
          <p:cNvSpPr txBox="1"/>
          <p:nvPr/>
        </p:nvSpPr>
        <p:spPr>
          <a:xfrm>
            <a:off x="8471423" y="2477570"/>
            <a:ext cx="360124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b="1" dirty="0"/>
              <a:t>/etc/apache2/apache2.conf</a:t>
            </a: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en-US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apache2.conf s’applique à tout apache, dont tous les </a:t>
            </a:r>
            <a:r>
              <a:rPr lang="fr-FR" sz="1600" dirty="0" err="1">
                <a:solidFill>
                  <a:schemeClr val="tx2"/>
                </a:solidFill>
              </a:rPr>
              <a:t>vhosts</a:t>
            </a:r>
            <a:endParaRPr lang="fr-FR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On peut y configurer des limites serveurs, comme le nombre maximum de client simultané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</a:rPr>
              <a:t>ou encore les limites de tailles de fichiers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Définition du fichier d’erreur par défaut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Import des autres fichiers de configurations comme les « .conf » de sites-</a:t>
            </a:r>
            <a:r>
              <a:rPr lang="fr-FR" sz="1600" dirty="0" err="1">
                <a:solidFill>
                  <a:schemeClr val="tx2"/>
                </a:solidFill>
              </a:rPr>
              <a:t>enabled</a:t>
            </a:r>
            <a:r>
              <a:rPr lang="fr-FR" sz="16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1382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5" y="1110883"/>
            <a:ext cx="2233088" cy="877958"/>
          </a:xfrm>
          <a:custGeom>
            <a:avLst/>
            <a:gdLst>
              <a:gd name="connsiteX0" fmla="*/ 0 w 2376264"/>
              <a:gd name="connsiteY0" fmla="*/ 0 h 576064"/>
              <a:gd name="connsiteX1" fmla="*/ 641591 w 2376264"/>
              <a:gd name="connsiteY1" fmla="*/ 0 h 576064"/>
              <a:gd name="connsiteX2" fmla="*/ 1188132 w 2376264"/>
              <a:gd name="connsiteY2" fmla="*/ 0 h 576064"/>
              <a:gd name="connsiteX3" fmla="*/ 1710910 w 2376264"/>
              <a:gd name="connsiteY3" fmla="*/ 0 h 576064"/>
              <a:gd name="connsiteX4" fmla="*/ 2376264 w 2376264"/>
              <a:gd name="connsiteY4" fmla="*/ 0 h 576064"/>
              <a:gd name="connsiteX5" fmla="*/ 2376264 w 2376264"/>
              <a:gd name="connsiteY5" fmla="*/ 576064 h 576064"/>
              <a:gd name="connsiteX6" fmla="*/ 1758435 w 2376264"/>
              <a:gd name="connsiteY6" fmla="*/ 576064 h 576064"/>
              <a:gd name="connsiteX7" fmla="*/ 1140607 w 2376264"/>
              <a:gd name="connsiteY7" fmla="*/ 576064 h 576064"/>
              <a:gd name="connsiteX8" fmla="*/ 522778 w 2376264"/>
              <a:gd name="connsiteY8" fmla="*/ 576064 h 576064"/>
              <a:gd name="connsiteX9" fmla="*/ 0 w 2376264"/>
              <a:gd name="connsiteY9" fmla="*/ 576064 h 576064"/>
              <a:gd name="connsiteX10" fmla="*/ 0 w 2376264"/>
              <a:gd name="connsiteY1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264" h="576064" fill="none" extrusionOk="0">
                <a:moveTo>
                  <a:pt x="0" y="0"/>
                </a:moveTo>
                <a:cubicBezTo>
                  <a:pt x="242642" y="-31694"/>
                  <a:pt x="361227" y="13651"/>
                  <a:pt x="641591" y="0"/>
                </a:cubicBezTo>
                <a:cubicBezTo>
                  <a:pt x="921955" y="-13651"/>
                  <a:pt x="1031769" y="60962"/>
                  <a:pt x="1188132" y="0"/>
                </a:cubicBezTo>
                <a:cubicBezTo>
                  <a:pt x="1344495" y="-60962"/>
                  <a:pt x="1474676" y="42582"/>
                  <a:pt x="1710910" y="0"/>
                </a:cubicBezTo>
                <a:cubicBezTo>
                  <a:pt x="1947144" y="-42582"/>
                  <a:pt x="2225708" y="53444"/>
                  <a:pt x="2376264" y="0"/>
                </a:cubicBezTo>
                <a:cubicBezTo>
                  <a:pt x="2386082" y="271107"/>
                  <a:pt x="2333481" y="441165"/>
                  <a:pt x="2376264" y="576064"/>
                </a:cubicBezTo>
                <a:cubicBezTo>
                  <a:pt x="2098633" y="578470"/>
                  <a:pt x="1890351" y="568396"/>
                  <a:pt x="1758435" y="576064"/>
                </a:cubicBezTo>
                <a:cubicBezTo>
                  <a:pt x="1626519" y="583732"/>
                  <a:pt x="1405889" y="559791"/>
                  <a:pt x="1140607" y="576064"/>
                </a:cubicBezTo>
                <a:cubicBezTo>
                  <a:pt x="875325" y="592337"/>
                  <a:pt x="783888" y="529717"/>
                  <a:pt x="522778" y="576064"/>
                </a:cubicBezTo>
                <a:cubicBezTo>
                  <a:pt x="261668" y="622411"/>
                  <a:pt x="160264" y="532723"/>
                  <a:pt x="0" y="576064"/>
                </a:cubicBezTo>
                <a:cubicBezTo>
                  <a:pt x="-50565" y="450733"/>
                  <a:pt x="6690" y="170347"/>
                  <a:pt x="0" y="0"/>
                </a:cubicBezTo>
                <a:close/>
              </a:path>
              <a:path w="2376264" h="576064" stroke="0" extrusionOk="0">
                <a:moveTo>
                  <a:pt x="0" y="0"/>
                </a:moveTo>
                <a:cubicBezTo>
                  <a:pt x="139420" y="-73097"/>
                  <a:pt x="466169" y="31367"/>
                  <a:pt x="641591" y="0"/>
                </a:cubicBezTo>
                <a:cubicBezTo>
                  <a:pt x="817013" y="-31367"/>
                  <a:pt x="921604" y="55381"/>
                  <a:pt x="1164369" y="0"/>
                </a:cubicBezTo>
                <a:cubicBezTo>
                  <a:pt x="1407134" y="-55381"/>
                  <a:pt x="1569572" y="23798"/>
                  <a:pt x="1758435" y="0"/>
                </a:cubicBezTo>
                <a:cubicBezTo>
                  <a:pt x="1947298" y="-23798"/>
                  <a:pt x="2136052" y="37487"/>
                  <a:pt x="2376264" y="0"/>
                </a:cubicBezTo>
                <a:cubicBezTo>
                  <a:pt x="2417631" y="190874"/>
                  <a:pt x="2352917" y="391946"/>
                  <a:pt x="2376264" y="576064"/>
                </a:cubicBezTo>
                <a:cubicBezTo>
                  <a:pt x="2196844" y="601645"/>
                  <a:pt x="2034833" y="540954"/>
                  <a:pt x="1782198" y="576064"/>
                </a:cubicBezTo>
                <a:cubicBezTo>
                  <a:pt x="1529563" y="611174"/>
                  <a:pt x="1393094" y="523425"/>
                  <a:pt x="1235657" y="576064"/>
                </a:cubicBezTo>
                <a:cubicBezTo>
                  <a:pt x="1078220" y="628703"/>
                  <a:pt x="896552" y="552877"/>
                  <a:pt x="594066" y="576064"/>
                </a:cubicBezTo>
                <a:cubicBezTo>
                  <a:pt x="291580" y="599251"/>
                  <a:pt x="153047" y="527968"/>
                  <a:pt x="0" y="576064"/>
                </a:cubicBezTo>
                <a:cubicBezTo>
                  <a:pt x="-64944" y="323119"/>
                  <a:pt x="59337" y="2427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Configuration par site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57AC4A-D928-48E0-89CD-9134F0483348}"/>
              </a:ext>
            </a:extLst>
          </p:cNvPr>
          <p:cNvSpPr txBox="1"/>
          <p:nvPr/>
        </p:nvSpPr>
        <p:spPr>
          <a:xfrm>
            <a:off x="8471423" y="2286000"/>
            <a:ext cx="35292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Tout fichier “.conf” défini dans </a:t>
            </a:r>
            <a:r>
              <a:rPr lang="fr-FR" sz="1600" b="1" dirty="0">
                <a:solidFill>
                  <a:schemeClr val="tx2"/>
                </a:solidFill>
              </a:rPr>
              <a:t>/etc/apache2/sites-</a:t>
            </a:r>
            <a:r>
              <a:rPr lang="fr-FR" sz="1600" b="1" dirty="0" err="1">
                <a:solidFill>
                  <a:schemeClr val="tx2"/>
                </a:solidFill>
              </a:rPr>
              <a:t>available</a:t>
            </a:r>
            <a:r>
              <a:rPr lang="fr-FR" sz="1600" b="1" dirty="0">
                <a:solidFill>
                  <a:schemeClr val="tx2"/>
                </a:solidFill>
              </a:rPr>
              <a:t>/…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1 fichier = 1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r>
              <a:rPr lang="fr-FR" sz="1600" dirty="0">
                <a:solidFill>
                  <a:schemeClr val="tx2"/>
                </a:solidFill>
              </a:rPr>
              <a:t> (best practice)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Configuration Apache illimité pour son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endParaRPr lang="fr-FR" sz="1600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fr-FR" sz="1600" dirty="0">
                <a:solidFill>
                  <a:schemeClr val="tx2"/>
                </a:solidFill>
              </a:rPr>
              <a:t>Peut aussi servir à définir des port d’écoute pour un </a:t>
            </a:r>
            <a:r>
              <a:rPr lang="fr-FR" sz="1600" dirty="0" err="1">
                <a:solidFill>
                  <a:schemeClr val="tx2"/>
                </a:solidFill>
              </a:rPr>
              <a:t>vhost</a:t>
            </a:r>
            <a:r>
              <a:rPr lang="fr-FR" sz="1600" dirty="0">
                <a:solidFill>
                  <a:schemeClr val="tx2"/>
                </a:solidFill>
              </a:rPr>
              <a:t> spécifique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BB939F-41EC-4332-84E4-28C90437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0" y="404664"/>
            <a:ext cx="6305181" cy="3468404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259D02-CE0A-4027-98D4-1DF08C6C1B80}"/>
              </a:ext>
            </a:extLst>
          </p:cNvPr>
          <p:cNvSpPr/>
          <p:nvPr/>
        </p:nvSpPr>
        <p:spPr>
          <a:xfrm>
            <a:off x="434876" y="4585656"/>
            <a:ext cx="9621564" cy="494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ln -s</a:t>
            </a:r>
            <a:r>
              <a:rPr lang="fr-FR" dirty="0">
                <a:solidFill>
                  <a:schemeClr val="bg1"/>
                </a:solidFill>
              </a:rPr>
              <a:t> /etc/apache2/sites-</a:t>
            </a:r>
            <a:r>
              <a:rPr lang="fr-FR" dirty="0" err="1">
                <a:solidFill>
                  <a:schemeClr val="bg1"/>
                </a:solidFill>
              </a:rPr>
              <a:t>available</a:t>
            </a:r>
            <a:r>
              <a:rPr lang="fr-FR" dirty="0">
                <a:solidFill>
                  <a:schemeClr val="bg1"/>
                </a:solidFill>
              </a:rPr>
              <a:t>/test-</a:t>
            </a:r>
            <a:r>
              <a:rPr lang="fr-FR" dirty="0" err="1">
                <a:solidFill>
                  <a:schemeClr val="bg1"/>
                </a:solidFill>
              </a:rPr>
              <a:t>site.webo.conf</a:t>
            </a:r>
            <a:r>
              <a:rPr lang="fr-FR" dirty="0">
                <a:solidFill>
                  <a:schemeClr val="bg1"/>
                </a:solidFill>
              </a:rPr>
              <a:t> /etc/apache2/sites-</a:t>
            </a:r>
            <a:r>
              <a:rPr lang="fr-FR" dirty="0" err="1">
                <a:solidFill>
                  <a:schemeClr val="bg1"/>
                </a:solidFill>
              </a:rPr>
              <a:t>enabled</a:t>
            </a:r>
            <a:r>
              <a:rPr lang="fr-FR" dirty="0">
                <a:solidFill>
                  <a:schemeClr val="bg1"/>
                </a:solidFill>
              </a:rPr>
              <a:t>/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F8557-1CF0-4C2E-8D98-2AB1D15B6B51}"/>
              </a:ext>
            </a:extLst>
          </p:cNvPr>
          <p:cNvSpPr txBox="1"/>
          <p:nvPr/>
        </p:nvSpPr>
        <p:spPr>
          <a:xfrm>
            <a:off x="759283" y="5062344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Créer un lien symbolique pour « ACTIV</a:t>
            </a:r>
            <a:r>
              <a:rPr lang="fr-FR" dirty="0"/>
              <a:t>É</a:t>
            </a:r>
            <a:r>
              <a:rPr lang="fr-FR" dirty="0">
                <a:sym typeface="Wingdings" panose="05000000000000000000" pitchFamily="2" charset="2"/>
              </a:rPr>
              <a:t> » le vhost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A8BA9D5-EA91-46AC-A00D-001D0142848C}"/>
              </a:ext>
            </a:extLst>
          </p:cNvPr>
          <p:cNvSpPr/>
          <p:nvPr/>
        </p:nvSpPr>
        <p:spPr>
          <a:xfrm>
            <a:off x="434876" y="5627504"/>
            <a:ext cx="8712968" cy="494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#&gt;</a:t>
            </a:r>
            <a:r>
              <a:rPr lang="fr-FR" dirty="0"/>
              <a:t> </a:t>
            </a:r>
            <a:r>
              <a:rPr lang="fr-FR" dirty="0" err="1">
                <a:solidFill>
                  <a:srgbClr val="FFC000"/>
                </a:solidFill>
              </a:rPr>
              <a:t>apachectl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configtest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316C96-B1CB-4B5E-A3F2-FD2B23EC9A26}"/>
              </a:ext>
            </a:extLst>
          </p:cNvPr>
          <p:cNvSpPr txBox="1"/>
          <p:nvPr/>
        </p:nvSpPr>
        <p:spPr>
          <a:xfrm>
            <a:off x="759282" y="6098931"/>
            <a:ext cx="482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Teste la configuration et la syntaxe « ACTIV</a:t>
            </a:r>
            <a:r>
              <a:rPr lang="fr-FR" dirty="0"/>
              <a:t>É</a:t>
            </a:r>
            <a:r>
              <a:rPr lang="fr-FR" dirty="0">
                <a:sym typeface="Wingdings" panose="05000000000000000000" pitchFamily="2" charset="2"/>
              </a:rPr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52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112568" cy="576064"/>
          </a:xfrm>
          <a:custGeom>
            <a:avLst/>
            <a:gdLst>
              <a:gd name="connsiteX0" fmla="*/ 0 w 5112568"/>
              <a:gd name="connsiteY0" fmla="*/ 0 h 576064"/>
              <a:gd name="connsiteX1" fmla="*/ 619189 w 5112568"/>
              <a:gd name="connsiteY1" fmla="*/ 0 h 576064"/>
              <a:gd name="connsiteX2" fmla="*/ 1238378 w 5112568"/>
              <a:gd name="connsiteY2" fmla="*/ 0 h 576064"/>
              <a:gd name="connsiteX3" fmla="*/ 1653064 w 5112568"/>
              <a:gd name="connsiteY3" fmla="*/ 0 h 576064"/>
              <a:gd name="connsiteX4" fmla="*/ 2118875 w 5112568"/>
              <a:gd name="connsiteY4" fmla="*/ 0 h 576064"/>
              <a:gd name="connsiteX5" fmla="*/ 2686939 w 5112568"/>
              <a:gd name="connsiteY5" fmla="*/ 0 h 576064"/>
              <a:gd name="connsiteX6" fmla="*/ 3306127 w 5112568"/>
              <a:gd name="connsiteY6" fmla="*/ 0 h 576064"/>
              <a:gd name="connsiteX7" fmla="*/ 3976442 w 5112568"/>
              <a:gd name="connsiteY7" fmla="*/ 0 h 576064"/>
              <a:gd name="connsiteX8" fmla="*/ 4544505 w 5112568"/>
              <a:gd name="connsiteY8" fmla="*/ 0 h 576064"/>
              <a:gd name="connsiteX9" fmla="*/ 5112568 w 5112568"/>
              <a:gd name="connsiteY9" fmla="*/ 0 h 576064"/>
              <a:gd name="connsiteX10" fmla="*/ 5112568 w 5112568"/>
              <a:gd name="connsiteY10" fmla="*/ 576064 h 576064"/>
              <a:gd name="connsiteX11" fmla="*/ 4646756 w 5112568"/>
              <a:gd name="connsiteY11" fmla="*/ 576064 h 576064"/>
              <a:gd name="connsiteX12" fmla="*/ 4180944 w 5112568"/>
              <a:gd name="connsiteY12" fmla="*/ 576064 h 576064"/>
              <a:gd name="connsiteX13" fmla="*/ 3510630 w 5112568"/>
              <a:gd name="connsiteY13" fmla="*/ 576064 h 576064"/>
              <a:gd name="connsiteX14" fmla="*/ 3095944 w 5112568"/>
              <a:gd name="connsiteY14" fmla="*/ 576064 h 576064"/>
              <a:gd name="connsiteX15" fmla="*/ 2579007 w 5112568"/>
              <a:gd name="connsiteY15" fmla="*/ 576064 h 576064"/>
              <a:gd name="connsiteX16" fmla="*/ 2164320 w 5112568"/>
              <a:gd name="connsiteY16" fmla="*/ 576064 h 576064"/>
              <a:gd name="connsiteX17" fmla="*/ 1647383 w 5112568"/>
              <a:gd name="connsiteY17" fmla="*/ 576064 h 576064"/>
              <a:gd name="connsiteX18" fmla="*/ 1028194 w 5112568"/>
              <a:gd name="connsiteY18" fmla="*/ 576064 h 576064"/>
              <a:gd name="connsiteX19" fmla="*/ 0 w 5112568"/>
              <a:gd name="connsiteY19" fmla="*/ 576064 h 576064"/>
              <a:gd name="connsiteX20" fmla="*/ 0 w 5112568"/>
              <a:gd name="connsiteY20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12568" h="576064" fill="none" extrusionOk="0">
                <a:moveTo>
                  <a:pt x="0" y="0"/>
                </a:moveTo>
                <a:cubicBezTo>
                  <a:pt x="273469" y="-44857"/>
                  <a:pt x="482435" y="23155"/>
                  <a:pt x="619189" y="0"/>
                </a:cubicBezTo>
                <a:cubicBezTo>
                  <a:pt x="755943" y="-23155"/>
                  <a:pt x="1056207" y="38130"/>
                  <a:pt x="1238378" y="0"/>
                </a:cubicBezTo>
                <a:cubicBezTo>
                  <a:pt x="1420549" y="-38130"/>
                  <a:pt x="1471252" y="9913"/>
                  <a:pt x="1653064" y="0"/>
                </a:cubicBezTo>
                <a:cubicBezTo>
                  <a:pt x="1834876" y="-9913"/>
                  <a:pt x="2006839" y="39069"/>
                  <a:pt x="2118875" y="0"/>
                </a:cubicBezTo>
                <a:cubicBezTo>
                  <a:pt x="2230911" y="-39069"/>
                  <a:pt x="2478178" y="13926"/>
                  <a:pt x="2686939" y="0"/>
                </a:cubicBezTo>
                <a:cubicBezTo>
                  <a:pt x="2895700" y="-13926"/>
                  <a:pt x="3182107" y="573"/>
                  <a:pt x="3306127" y="0"/>
                </a:cubicBezTo>
                <a:cubicBezTo>
                  <a:pt x="3430147" y="-573"/>
                  <a:pt x="3757766" y="25642"/>
                  <a:pt x="3976442" y="0"/>
                </a:cubicBezTo>
                <a:cubicBezTo>
                  <a:pt x="4195119" y="-25642"/>
                  <a:pt x="4299885" y="64357"/>
                  <a:pt x="4544505" y="0"/>
                </a:cubicBezTo>
                <a:cubicBezTo>
                  <a:pt x="4789125" y="-64357"/>
                  <a:pt x="4865343" y="11545"/>
                  <a:pt x="5112568" y="0"/>
                </a:cubicBezTo>
                <a:cubicBezTo>
                  <a:pt x="5124604" y="280578"/>
                  <a:pt x="5095924" y="405525"/>
                  <a:pt x="5112568" y="576064"/>
                </a:cubicBezTo>
                <a:cubicBezTo>
                  <a:pt x="4927535" y="604857"/>
                  <a:pt x="4865103" y="521133"/>
                  <a:pt x="4646756" y="576064"/>
                </a:cubicBezTo>
                <a:cubicBezTo>
                  <a:pt x="4428409" y="630995"/>
                  <a:pt x="4406859" y="530814"/>
                  <a:pt x="4180944" y="576064"/>
                </a:cubicBezTo>
                <a:cubicBezTo>
                  <a:pt x="3955029" y="621314"/>
                  <a:pt x="3691313" y="534552"/>
                  <a:pt x="3510630" y="576064"/>
                </a:cubicBezTo>
                <a:cubicBezTo>
                  <a:pt x="3329947" y="617576"/>
                  <a:pt x="3260715" y="563118"/>
                  <a:pt x="3095944" y="576064"/>
                </a:cubicBezTo>
                <a:cubicBezTo>
                  <a:pt x="2931173" y="589010"/>
                  <a:pt x="2693784" y="552958"/>
                  <a:pt x="2579007" y="576064"/>
                </a:cubicBezTo>
                <a:cubicBezTo>
                  <a:pt x="2464230" y="599170"/>
                  <a:pt x="2335635" y="565323"/>
                  <a:pt x="2164320" y="576064"/>
                </a:cubicBezTo>
                <a:cubicBezTo>
                  <a:pt x="1993005" y="586805"/>
                  <a:pt x="1889998" y="519971"/>
                  <a:pt x="1647383" y="576064"/>
                </a:cubicBezTo>
                <a:cubicBezTo>
                  <a:pt x="1404768" y="632157"/>
                  <a:pt x="1266915" y="558521"/>
                  <a:pt x="1028194" y="576064"/>
                </a:cubicBezTo>
                <a:cubicBezTo>
                  <a:pt x="789473" y="593607"/>
                  <a:pt x="213359" y="539018"/>
                  <a:pt x="0" y="576064"/>
                </a:cubicBezTo>
                <a:cubicBezTo>
                  <a:pt x="-46031" y="301074"/>
                  <a:pt x="57526" y="121594"/>
                  <a:pt x="0" y="0"/>
                </a:cubicBezTo>
                <a:close/>
              </a:path>
              <a:path w="5112568" h="576064" stroke="0" extrusionOk="0">
                <a:moveTo>
                  <a:pt x="0" y="0"/>
                </a:moveTo>
                <a:cubicBezTo>
                  <a:pt x="162027" y="-50120"/>
                  <a:pt x="524334" y="12051"/>
                  <a:pt x="670314" y="0"/>
                </a:cubicBezTo>
                <a:cubicBezTo>
                  <a:pt x="816294" y="-12051"/>
                  <a:pt x="915274" y="12716"/>
                  <a:pt x="1085001" y="0"/>
                </a:cubicBezTo>
                <a:cubicBezTo>
                  <a:pt x="1254728" y="-12716"/>
                  <a:pt x="1479416" y="799"/>
                  <a:pt x="1653064" y="0"/>
                </a:cubicBezTo>
                <a:cubicBezTo>
                  <a:pt x="1826712" y="-799"/>
                  <a:pt x="1963251" y="31923"/>
                  <a:pt x="2118875" y="0"/>
                </a:cubicBezTo>
                <a:cubicBezTo>
                  <a:pt x="2274499" y="-31923"/>
                  <a:pt x="2434553" y="33337"/>
                  <a:pt x="2686939" y="0"/>
                </a:cubicBezTo>
                <a:cubicBezTo>
                  <a:pt x="2939325" y="-33337"/>
                  <a:pt x="3074808" y="56061"/>
                  <a:pt x="3357253" y="0"/>
                </a:cubicBezTo>
                <a:cubicBezTo>
                  <a:pt x="3639698" y="-56061"/>
                  <a:pt x="3891221" y="16174"/>
                  <a:pt x="4027567" y="0"/>
                </a:cubicBezTo>
                <a:cubicBezTo>
                  <a:pt x="4163913" y="-16174"/>
                  <a:pt x="4597209" y="123823"/>
                  <a:pt x="5112568" y="0"/>
                </a:cubicBezTo>
                <a:cubicBezTo>
                  <a:pt x="5125589" y="200261"/>
                  <a:pt x="5076005" y="300859"/>
                  <a:pt x="5112568" y="576064"/>
                </a:cubicBezTo>
                <a:cubicBezTo>
                  <a:pt x="4981077" y="605999"/>
                  <a:pt x="4673275" y="510450"/>
                  <a:pt x="4493379" y="576064"/>
                </a:cubicBezTo>
                <a:cubicBezTo>
                  <a:pt x="4313483" y="641678"/>
                  <a:pt x="4108332" y="553642"/>
                  <a:pt x="3874190" y="576064"/>
                </a:cubicBezTo>
                <a:cubicBezTo>
                  <a:pt x="3640048" y="598486"/>
                  <a:pt x="3428330" y="547119"/>
                  <a:pt x="3306127" y="576064"/>
                </a:cubicBezTo>
                <a:cubicBezTo>
                  <a:pt x="3183924" y="605009"/>
                  <a:pt x="3008363" y="530943"/>
                  <a:pt x="2738064" y="576064"/>
                </a:cubicBezTo>
                <a:cubicBezTo>
                  <a:pt x="2467765" y="621185"/>
                  <a:pt x="2430607" y="524182"/>
                  <a:pt x="2272252" y="576064"/>
                </a:cubicBezTo>
                <a:cubicBezTo>
                  <a:pt x="2113897" y="627946"/>
                  <a:pt x="2009812" y="542163"/>
                  <a:pt x="1857566" y="576064"/>
                </a:cubicBezTo>
                <a:cubicBezTo>
                  <a:pt x="1705320" y="609965"/>
                  <a:pt x="1624157" y="571949"/>
                  <a:pt x="1442880" y="576064"/>
                </a:cubicBezTo>
                <a:cubicBezTo>
                  <a:pt x="1261603" y="580179"/>
                  <a:pt x="983396" y="517520"/>
                  <a:pt x="823692" y="576064"/>
                </a:cubicBezTo>
                <a:cubicBezTo>
                  <a:pt x="663988" y="634608"/>
                  <a:pt x="171716" y="520287"/>
                  <a:pt x="0" y="576064"/>
                </a:cubicBezTo>
                <a:cubicBezTo>
                  <a:pt x="-34743" y="392786"/>
                  <a:pt x="19972" y="143539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124744"/>
            <a:ext cx="11017224" cy="5544616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Procéder à l’installation guidée avec votre intervenant.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Placer vous dans votre dossier HOME (/home/USER_NAME) pour cette exercice. Découvrez et testez les commandes « </a:t>
            </a:r>
            <a:r>
              <a:rPr lang="fr-FR" sz="1600" dirty="0" err="1">
                <a:solidFill>
                  <a:schemeClr val="tx1"/>
                </a:solidFill>
              </a:rPr>
              <a:t>mkdir</a:t>
            </a:r>
            <a:r>
              <a:rPr lang="fr-FR" sz="1600" dirty="0">
                <a:solidFill>
                  <a:schemeClr val="tx1"/>
                </a:solidFill>
              </a:rPr>
              <a:t> », « </a:t>
            </a:r>
            <a:r>
              <a:rPr lang="fr-FR" sz="1600" dirty="0" err="1">
                <a:solidFill>
                  <a:schemeClr val="tx1"/>
                </a:solidFill>
              </a:rPr>
              <a:t>mkdir</a:t>
            </a:r>
            <a:r>
              <a:rPr lang="fr-FR" sz="1600" dirty="0">
                <a:solidFill>
                  <a:schemeClr val="tx1"/>
                </a:solidFill>
              </a:rPr>
              <a:t> –p », « </a:t>
            </a:r>
            <a:r>
              <a:rPr lang="fr-FR" sz="1600" dirty="0" err="1">
                <a:solidFill>
                  <a:schemeClr val="tx1"/>
                </a:solidFill>
              </a:rPr>
              <a:t>touch</a:t>
            </a:r>
            <a:r>
              <a:rPr lang="fr-FR" sz="1600" dirty="0">
                <a:solidFill>
                  <a:schemeClr val="tx1"/>
                </a:solidFill>
              </a:rPr>
              <a:t> », « man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un fichier (ex: « </a:t>
            </a:r>
            <a:r>
              <a:rPr lang="fr-FR" sz="1600" dirty="0" err="1">
                <a:solidFill>
                  <a:schemeClr val="tx1"/>
                </a:solidFill>
              </a:rPr>
              <a:t>memo.txt</a:t>
            </a:r>
            <a:r>
              <a:rPr lang="fr-FR" sz="1600" dirty="0">
                <a:solidFill>
                  <a:schemeClr val="tx1"/>
                </a:solidFill>
              </a:rPr>
              <a:t> ») et supprimez-le avec « </a:t>
            </a:r>
            <a:r>
              <a:rPr lang="fr-FR" sz="1600" dirty="0" err="1">
                <a:solidFill>
                  <a:schemeClr val="tx1"/>
                </a:solidFill>
              </a:rPr>
              <a:t>rm</a:t>
            </a:r>
            <a:r>
              <a:rPr lang="fr-FR" sz="1600" dirty="0">
                <a:solidFill>
                  <a:schemeClr val="tx1"/>
                </a:solidFill>
              </a:rPr>
              <a:t> NOM_DU_FICHIER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un dossier et supprimez-le avec « </a:t>
            </a:r>
            <a:r>
              <a:rPr lang="fr-FR" sz="1600" dirty="0" err="1">
                <a:solidFill>
                  <a:schemeClr val="tx1"/>
                </a:solidFill>
              </a:rPr>
              <a:t>rm</a:t>
            </a:r>
            <a:r>
              <a:rPr lang="fr-FR" sz="1600" dirty="0">
                <a:solidFill>
                  <a:schemeClr val="tx1"/>
                </a:solidFill>
              </a:rPr>
              <a:t> –r NOM_DU_DOSSIER ». ATTENTION la commande « </a:t>
            </a:r>
            <a:r>
              <a:rPr lang="fr-FR" sz="1600" dirty="0" err="1">
                <a:solidFill>
                  <a:schemeClr val="tx1"/>
                </a:solidFill>
              </a:rPr>
              <a:t>rm</a:t>
            </a:r>
            <a:r>
              <a:rPr lang="fr-FR" sz="1600" dirty="0">
                <a:solidFill>
                  <a:schemeClr val="tx1"/>
                </a:solidFill>
              </a:rPr>
              <a:t> » n’est pas réversible ! Combiné avec </a:t>
            </a:r>
            <a:r>
              <a:rPr lang="fr-FR" sz="1600" dirty="0" err="1">
                <a:solidFill>
                  <a:schemeClr val="tx1"/>
                </a:solidFill>
              </a:rPr>
              <a:t>sudo</a:t>
            </a:r>
            <a:r>
              <a:rPr lang="fr-FR" sz="1600" dirty="0">
                <a:solidFill>
                  <a:schemeClr val="tx1"/>
                </a:solidFill>
              </a:rPr>
              <a:t> vous pouvez supprimer des fichiers essentiels de votre système Linux 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Placez-vous dans votre dossier HOME. Avec la commande « nano », créer un fichier et écrivant-y 3 phrases distinctes par un saut de ligne. Vous pouvez utiliser nano sur un fichier qui n’existe pas pour le créer.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Tester ensuite la commande « cat » pour afficher le contenu du fichier créé avec « nano ».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2 dossier « site1.test » et « site2.test » dans « /var/www/ » et ajoutez y un « index.html » avec un contenu (du texte) différents pour les différencier plus tard.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Créer 1 </a:t>
            </a:r>
            <a:r>
              <a:rPr lang="fr-FR" sz="1600" dirty="0" err="1">
                <a:solidFill>
                  <a:schemeClr val="tx1"/>
                </a:solidFill>
              </a:rPr>
              <a:t>vhost</a:t>
            </a:r>
            <a:r>
              <a:rPr lang="fr-FR" sz="1600" dirty="0">
                <a:solidFill>
                  <a:schemeClr val="tx1"/>
                </a:solidFill>
              </a:rPr>
              <a:t> pour « site1.test » (terminant par « .conf ») au bon endroit dans /</a:t>
            </a:r>
            <a:r>
              <a:rPr lang="fr-FR" sz="1600" dirty="0" err="1">
                <a:solidFill>
                  <a:schemeClr val="tx1"/>
                </a:solidFill>
              </a:rPr>
              <a:t>etc</a:t>
            </a:r>
            <a:r>
              <a:rPr lang="fr-FR" sz="1600" dirty="0">
                <a:solidFill>
                  <a:schemeClr val="tx1"/>
                </a:solidFill>
              </a:rPr>
              <a:t>/apache2. Faites une configuration simpliste.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Ajoutez un lien symbolique comme vu dans le cours entre « sites-</a:t>
            </a:r>
            <a:r>
              <a:rPr lang="fr-FR" sz="1600" dirty="0" err="1">
                <a:solidFill>
                  <a:schemeClr val="tx1"/>
                </a:solidFill>
              </a:rPr>
              <a:t>available</a:t>
            </a:r>
            <a:r>
              <a:rPr lang="fr-FR" sz="1600" dirty="0">
                <a:solidFill>
                  <a:schemeClr val="tx1"/>
                </a:solidFill>
              </a:rPr>
              <a:t> » et « sites-enable »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En utilisant une commande vue en cours, vérifier la configuration que vous venez de créer. Recharger ensuite le service Apache2 pour permettre aux modifications/ajouts de configuration d’être prises en compte.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Sur votre OS hôte, relier votre « site1.text » à son IP depuis le fichier « hosts » et essayer d’y accéder depuis le navigateur.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tx1"/>
                </a:solidFill>
              </a:rPr>
              <a:t>Faites de même pour votre site « site2.test »</a:t>
            </a:r>
          </a:p>
        </p:txBody>
      </p:sp>
    </p:spTree>
    <p:extLst>
      <p:ext uri="{BB962C8B-B14F-4D97-AF65-F5344CB8AC3E}">
        <p14:creationId xmlns:p14="http://schemas.microsoft.com/office/powerpoint/2010/main" val="113755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B9C7-5DA5-5D07-496F-CA91AF2B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Nginx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85CBA-A875-CB8E-28F1-AC87417C1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Service Web</a:t>
            </a:r>
          </a:p>
        </p:txBody>
      </p:sp>
    </p:spTree>
    <p:extLst>
      <p:ext uri="{BB962C8B-B14F-4D97-AF65-F5344CB8AC3E}">
        <p14:creationId xmlns:p14="http://schemas.microsoft.com/office/powerpoint/2010/main" val="40402169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2" ma:contentTypeDescription="Crée un document." ma:contentTypeScope="" ma:versionID="6534ae0a11f131844f177bb1c69cfbbb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c3f2c039d8f0115b1882c651393ee08d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E867F-FA57-415D-A27A-319C603E9538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2.xml><?xml version="1.0" encoding="utf-8"?>
<ds:datastoreItem xmlns:ds="http://schemas.openxmlformats.org/officeDocument/2006/customXml" ds:itemID="{9F8ABCA9-9178-4ABE-B871-05E0439725B6}"/>
</file>

<file path=customXml/itemProps3.xml><?xml version="1.0" encoding="utf-8"?>
<ds:datastoreItem xmlns:ds="http://schemas.openxmlformats.org/officeDocument/2006/customXml" ds:itemID="{583ED6A5-C9F5-482B-8E36-114735838EBA}"/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1900</Words>
  <Application>Microsoft Macintosh PowerPoint</Application>
  <PresentationFormat>Grand écran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Franklin Gothic Book</vt:lpstr>
      <vt:lpstr>Wingdings</vt:lpstr>
      <vt:lpstr>Cadrage</vt:lpstr>
      <vt:lpstr>Serveur WEB</vt:lpstr>
      <vt:lpstr> Dans ce module</vt:lpstr>
      <vt:lpstr>Apache</vt:lpstr>
      <vt:lpstr>Installation d’Apache</vt:lpstr>
      <vt:lpstr>Structure des fichiers</vt:lpstr>
      <vt:lpstr>Configuration générale</vt:lpstr>
      <vt:lpstr>Configuration par site</vt:lpstr>
      <vt:lpstr> Place à un peu de pratique</vt:lpstr>
      <vt:lpstr>Nginx</vt:lpstr>
      <vt:lpstr>Installation d’Nginx</vt:lpstr>
      <vt:lpstr>Structure des fichiers Nginx</vt:lpstr>
      <vt:lpstr>Configuration générale</vt:lpstr>
      <vt:lpstr>Configuration par site</vt:lpstr>
      <vt:lpstr> Place à un peu de pratique</vt:lpstr>
      <vt:lpstr> Place à un peu de pratique</vt:lpstr>
      <vt:lpstr>MySQL</vt:lpstr>
      <vt:lpstr>Présentation PowerPoint</vt:lpstr>
      <vt:lpstr> Place à un peu de pratique</vt:lpstr>
      <vt:lpstr>Serveur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 WEB</dc:title>
  <dc:creator>Mehdi OULAD HAMMOUCH</dc:creator>
  <cp:lastModifiedBy>OULAD HAMMOUCH-MAYER Mehdi</cp:lastModifiedBy>
  <cp:revision>51</cp:revision>
  <dcterms:created xsi:type="dcterms:W3CDTF">2020-11-19T19:03:20Z</dcterms:created>
  <dcterms:modified xsi:type="dcterms:W3CDTF">2023-03-21T12:59:14Z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