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31"/>
  </p:notesMasterIdLst>
  <p:sldIdLst>
    <p:sldId id="256" r:id="rId4"/>
    <p:sldId id="257" r:id="rId5"/>
    <p:sldId id="259" r:id="rId6"/>
    <p:sldId id="282" r:id="rId7"/>
    <p:sldId id="283" r:id="rId8"/>
    <p:sldId id="284" r:id="rId9"/>
    <p:sldId id="293" r:id="rId10"/>
    <p:sldId id="294" r:id="rId11"/>
    <p:sldId id="295" r:id="rId12"/>
    <p:sldId id="285" r:id="rId13"/>
    <p:sldId id="296" r:id="rId14"/>
    <p:sldId id="297" r:id="rId15"/>
    <p:sldId id="298" r:id="rId16"/>
    <p:sldId id="299" r:id="rId17"/>
    <p:sldId id="300" r:id="rId18"/>
    <p:sldId id="301" r:id="rId19"/>
    <p:sldId id="302" r:id="rId20"/>
    <p:sldId id="303" r:id="rId21"/>
    <p:sldId id="304" r:id="rId22"/>
    <p:sldId id="305" r:id="rId23"/>
    <p:sldId id="307" r:id="rId24"/>
    <p:sldId id="308" r:id="rId25"/>
    <p:sldId id="309" r:id="rId26"/>
    <p:sldId id="310" r:id="rId27"/>
    <p:sldId id="311" r:id="rId28"/>
    <p:sldId id="312" r:id="rId29"/>
    <p:sldId id="281" r:id="rId30"/>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108" d="100"/>
          <a:sy n="108" d="100"/>
        </p:scale>
        <p:origin x="184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ustomXml" Target="../customXml/item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14/01/2022</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3684233"/>
            <a:ext cx="8380674" cy="1934287"/>
          </a:xfrm>
          <a:prstGeom prst="rect">
            <a:avLst/>
          </a:prstGeom>
          <a:noFill/>
          <a:ln w="0">
            <a:noFill/>
          </a:ln>
        </p:spPr>
        <p:txBody>
          <a:bodyPr lIns="0" tIns="0" rIns="0" bIns="0" anchor="ctr">
            <a:noAutofit/>
          </a:bodyPr>
          <a:lstStyle/>
          <a:p>
            <a:pPr algn="r"/>
            <a:r>
              <a:rPr lang="fr-FR" sz="4400" spc="-1" dirty="0">
                <a:solidFill>
                  <a:srgbClr val="376092"/>
                </a:solidFill>
                <a:latin typeface="Arial"/>
              </a:rPr>
              <a:t>UML</a:t>
            </a:r>
            <a:br>
              <a:rPr dirty="0"/>
            </a:br>
            <a:r>
              <a:rPr lang="fr-FR" sz="4400" spc="-1">
                <a:solidFill>
                  <a:srgbClr val="376092"/>
                </a:solidFill>
                <a:latin typeface="Arial"/>
              </a:rPr>
              <a:t>Cas d’utilisation</a:t>
            </a:r>
            <a:endParaRPr lang="en-US" sz="4400" b="0" strike="noStrike"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 </a:t>
            </a: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Diagramme des cas d’utilisation – Exemple avec les éléments de base</a:t>
            </a: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0" strike="noStrike" spc="-1" dirty="0">
                <a:latin typeface="Arial"/>
              </a:rPr>
              <a:t>Notre première exemple concerne l’achat d’une voiture. Le système que nous voulons modéliser est la concession.</a:t>
            </a:r>
          </a:p>
          <a:p>
            <a:pPr marL="108000">
              <a:spcAft>
                <a:spcPts val="1060"/>
              </a:spcAft>
              <a:buClr>
                <a:srgbClr val="000000"/>
              </a:buClr>
              <a:buSzPct val="45000"/>
            </a:pPr>
            <a:r>
              <a:rPr lang="fr-FR" spc="-1" dirty="0">
                <a:latin typeface="Arial"/>
              </a:rPr>
              <a:t>Pour l’achat d’une voiture, c’est donc un client qui vient en concession pour acheter une voiture. Suite à l’achat, la concession envoie toutes les données nécessaires à la préfecture pour établir la carte grise.</a:t>
            </a:r>
            <a:endParaRPr lang="fr-FR" b="0" strike="noStrike" spc="-1" dirty="0">
              <a:latin typeface="Arial"/>
            </a:endParaRPr>
          </a:p>
        </p:txBody>
      </p:sp>
    </p:spTree>
    <p:extLst>
      <p:ext uri="{BB962C8B-B14F-4D97-AF65-F5344CB8AC3E}">
        <p14:creationId xmlns:p14="http://schemas.microsoft.com/office/powerpoint/2010/main" val="11849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Les </a:t>
            </a:r>
            <a:r>
              <a:rPr lang="fr-FR" sz="3200" spc="-1" dirty="0">
                <a:solidFill>
                  <a:srgbClr val="376092"/>
                </a:solidFill>
                <a:latin typeface="Arial"/>
              </a:rPr>
              <a:t>cardinalités</a:t>
            </a:r>
            <a:endParaRPr lang="fr-FR" sz="3200" b="0" strike="noStrike" spc="-1" dirty="0">
              <a:solidFill>
                <a:srgbClr val="376092"/>
              </a:solidFill>
              <a:latin typeface="Arial"/>
            </a:endParaRP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Les cardinalités permettent de représenter le nombre d’associations partagées entre un acteur et une action.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0..1 : zéro ou une fois</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1 : une et une seule fois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 : de zéro à plusieurs fois</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1..* : de une à plusieurs fois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M..N : entre M et N fois</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N : Exactement N fois</a:t>
            </a:r>
          </a:p>
        </p:txBody>
      </p:sp>
    </p:spTree>
    <p:extLst>
      <p:ext uri="{BB962C8B-B14F-4D97-AF65-F5344CB8AC3E}">
        <p14:creationId xmlns:p14="http://schemas.microsoft.com/office/powerpoint/2010/main" val="1699478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Les associations - exemple</a:t>
            </a: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Pour illustrer les cardinalités, prenons l’exemple d’un client qui nous passe une commande.</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91F4FECF-6F59-44C5-85DE-5CE748BF9991}"/>
              </a:ext>
            </a:extLst>
          </p:cNvPr>
          <p:cNvPicPr>
            <a:picLocks noChangeAspect="1"/>
          </p:cNvPicPr>
          <p:nvPr/>
        </p:nvPicPr>
        <p:blipFill>
          <a:blip r:embed="rId2"/>
          <a:stretch>
            <a:fillRect/>
          </a:stretch>
        </p:blipFill>
        <p:spPr>
          <a:xfrm>
            <a:off x="1798838" y="3040185"/>
            <a:ext cx="4800600" cy="2428875"/>
          </a:xfrm>
          <a:prstGeom prst="rect">
            <a:avLst/>
          </a:prstGeom>
        </p:spPr>
      </p:pic>
    </p:spTree>
    <p:extLst>
      <p:ext uri="{BB962C8B-B14F-4D97-AF65-F5344CB8AC3E}">
        <p14:creationId xmlns:p14="http://schemas.microsoft.com/office/powerpoint/2010/main" val="392125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La relation d’inclusion</a:t>
            </a: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La relation d’inclusion permet d’enrichir le contenu du cas d’utilisation.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 permet également de factoriser des éléments utilisés dans plusieurs cas.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Elle représente le plus souvent une action à faire dans le cas mais qui n’est pas l’objectif principal de l’acteur (Vérification avant une vente….)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pouvons la voir comme une sous-fonction.</a:t>
            </a: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927313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La relation d’inclusion - exemple</a:t>
            </a: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Reprenons l’exemple de notre commande. Nous voulons modéliser que le passage de la commande inclus une vérification des informations de paiement.</a:t>
            </a:r>
          </a:p>
        </p:txBody>
      </p:sp>
      <p:pic>
        <p:nvPicPr>
          <p:cNvPr id="3" name="Image 2">
            <a:extLst>
              <a:ext uri="{FF2B5EF4-FFF2-40B4-BE49-F238E27FC236}">
                <a16:creationId xmlns:a16="http://schemas.microsoft.com/office/drawing/2014/main" id="{2D2F0174-730C-4905-8C9D-07CB8F83F5D0}"/>
              </a:ext>
            </a:extLst>
          </p:cNvPr>
          <p:cNvPicPr>
            <a:picLocks noChangeAspect="1"/>
          </p:cNvPicPr>
          <p:nvPr/>
        </p:nvPicPr>
        <p:blipFill>
          <a:blip r:embed="rId2"/>
          <a:stretch>
            <a:fillRect/>
          </a:stretch>
        </p:blipFill>
        <p:spPr>
          <a:xfrm>
            <a:off x="2004832" y="3121149"/>
            <a:ext cx="5133975" cy="2266950"/>
          </a:xfrm>
          <a:prstGeom prst="rect">
            <a:avLst/>
          </a:prstGeom>
        </p:spPr>
      </p:pic>
    </p:spTree>
    <p:extLst>
      <p:ext uri="{BB962C8B-B14F-4D97-AF65-F5344CB8AC3E}">
        <p14:creationId xmlns:p14="http://schemas.microsoft.com/office/powerpoint/2010/main" val="1137061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La relation d’inclusion – exemple de factorisation</a:t>
            </a: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Reprenons l’exemple de notre commande. Nous voulons modéliser que le passage de la commande inclus une vérification des informations de paiement.</a:t>
            </a:r>
          </a:p>
        </p:txBody>
      </p:sp>
      <p:pic>
        <p:nvPicPr>
          <p:cNvPr id="4" name="Image 3">
            <a:extLst>
              <a:ext uri="{FF2B5EF4-FFF2-40B4-BE49-F238E27FC236}">
                <a16:creationId xmlns:a16="http://schemas.microsoft.com/office/drawing/2014/main" id="{0B22BB97-7A5C-4009-9F0D-4564554A2C36}"/>
              </a:ext>
            </a:extLst>
          </p:cNvPr>
          <p:cNvPicPr>
            <a:picLocks noChangeAspect="1"/>
          </p:cNvPicPr>
          <p:nvPr/>
        </p:nvPicPr>
        <p:blipFill>
          <a:blip r:embed="rId2"/>
          <a:stretch>
            <a:fillRect/>
          </a:stretch>
        </p:blipFill>
        <p:spPr>
          <a:xfrm>
            <a:off x="2109607" y="2873729"/>
            <a:ext cx="4924425" cy="2886075"/>
          </a:xfrm>
          <a:prstGeom prst="rect">
            <a:avLst/>
          </a:prstGeom>
        </p:spPr>
      </p:pic>
    </p:spTree>
    <p:extLst>
      <p:ext uri="{BB962C8B-B14F-4D97-AF65-F5344CB8AC3E}">
        <p14:creationId xmlns:p14="http://schemas.microsoft.com/office/powerpoint/2010/main" val="2114158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La relation d’extension</a:t>
            </a: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La relation d’extension ressemble beaucoup à la relation d’inclusion.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 permet de structurer un cas et de factoriser des actions.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Cependant, elle peut être optionnelle pour un scénario donné alors que la relation d’inclusion a systématiquement lieu.</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p:txBody>
      </p:sp>
    </p:spTree>
    <p:extLst>
      <p:ext uri="{BB962C8B-B14F-4D97-AF65-F5344CB8AC3E}">
        <p14:creationId xmlns:p14="http://schemas.microsoft.com/office/powerpoint/2010/main" val="85586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La relation d’extension - exemple</a:t>
            </a: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Dans le cas de notre commande, nous voulons modéliser que si le paiement dépasse une certaine somme, nou</a:t>
            </a:r>
            <a:r>
              <a:rPr lang="fr-FR" sz="2400" spc="-1" dirty="0">
                <a:solidFill>
                  <a:srgbClr val="376092"/>
                </a:solidFill>
                <a:latin typeface="Arial"/>
              </a:rPr>
              <a:t>s demandons confirmation des fonds à la banque du client.</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p:txBody>
      </p:sp>
      <p:pic>
        <p:nvPicPr>
          <p:cNvPr id="3" name="Image 2">
            <a:extLst>
              <a:ext uri="{FF2B5EF4-FFF2-40B4-BE49-F238E27FC236}">
                <a16:creationId xmlns:a16="http://schemas.microsoft.com/office/drawing/2014/main" id="{A4778126-0325-4336-9E33-86DF32B9404D}"/>
              </a:ext>
            </a:extLst>
          </p:cNvPr>
          <p:cNvPicPr>
            <a:picLocks noChangeAspect="1"/>
          </p:cNvPicPr>
          <p:nvPr/>
        </p:nvPicPr>
        <p:blipFill>
          <a:blip r:embed="rId2"/>
          <a:stretch>
            <a:fillRect/>
          </a:stretch>
        </p:blipFill>
        <p:spPr>
          <a:xfrm>
            <a:off x="206036" y="3315163"/>
            <a:ext cx="8724900" cy="2305050"/>
          </a:xfrm>
          <a:prstGeom prst="rect">
            <a:avLst/>
          </a:prstGeom>
        </p:spPr>
      </p:pic>
    </p:spTree>
    <p:extLst>
      <p:ext uri="{BB962C8B-B14F-4D97-AF65-F5344CB8AC3E}">
        <p14:creationId xmlns:p14="http://schemas.microsoft.com/office/powerpoint/2010/main" val="1261761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La spécialisation et la généralisation</a:t>
            </a: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 cas d’utilisation peut être spécialisé pour différencier plusieurs cas de figure.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spécialisation est dans le même ordre d’idée que la relation d’héritage dans le diagramme des classes.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est donc possible de d’établir des associations avec les cas spécialisés </a:t>
            </a:r>
            <a:r>
              <a:rPr lang="fr-FR" sz="2400" spc="-1" dirty="0">
                <a:solidFill>
                  <a:srgbClr val="376092"/>
                </a:solidFill>
                <a:latin typeface="Arial"/>
              </a:rPr>
              <a:t>comme avec les cas génériques.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Si le </a:t>
            </a:r>
            <a:r>
              <a:rPr lang="fr-FR" sz="2400" spc="-1" dirty="0">
                <a:solidFill>
                  <a:srgbClr val="376092"/>
                </a:solidFill>
                <a:latin typeface="Arial"/>
              </a:rPr>
              <a:t>cas générique est entièrement redéfini par les cas spécialisé, alors il devient abstrait.</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p:txBody>
      </p:sp>
    </p:spTree>
    <p:extLst>
      <p:ext uri="{BB962C8B-B14F-4D97-AF65-F5344CB8AC3E}">
        <p14:creationId xmlns:p14="http://schemas.microsoft.com/office/powerpoint/2010/main" val="3514607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La spécialisation et la généralisation - exemple</a:t>
            </a: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Dans le cas de notre passage de commande, nous voulons distinguer les commandes alimentaires qui nous imposent de nous assurer que le conditionnement et la chaîne du froid soit bien respectés.</a:t>
            </a:r>
          </a:p>
        </p:txBody>
      </p:sp>
      <p:pic>
        <p:nvPicPr>
          <p:cNvPr id="3" name="Image 2">
            <a:extLst>
              <a:ext uri="{FF2B5EF4-FFF2-40B4-BE49-F238E27FC236}">
                <a16:creationId xmlns:a16="http://schemas.microsoft.com/office/drawing/2014/main" id="{DF92D136-5F6F-48D9-9585-D2ECC7E4F667}"/>
              </a:ext>
            </a:extLst>
          </p:cNvPr>
          <p:cNvPicPr>
            <a:picLocks noChangeAspect="1"/>
          </p:cNvPicPr>
          <p:nvPr/>
        </p:nvPicPr>
        <p:blipFill>
          <a:blip r:embed="rId2"/>
          <a:stretch>
            <a:fillRect/>
          </a:stretch>
        </p:blipFill>
        <p:spPr>
          <a:xfrm>
            <a:off x="361770" y="3204006"/>
            <a:ext cx="8420100" cy="3486150"/>
          </a:xfrm>
          <a:prstGeom prst="rect">
            <a:avLst/>
          </a:prstGeom>
        </p:spPr>
      </p:pic>
    </p:spTree>
    <p:extLst>
      <p:ext uri="{BB962C8B-B14F-4D97-AF65-F5344CB8AC3E}">
        <p14:creationId xmlns:p14="http://schemas.microsoft.com/office/powerpoint/2010/main" val="386816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Langage de Modélisation Unifié</a:t>
            </a:r>
            <a:endParaRPr lang="en-US" sz="3200" b="0" strike="noStrike" spc="-1" dirty="0">
              <a:solidFill>
                <a:srgbClr val="376092"/>
              </a:solidFill>
              <a:latin typeface="Arial"/>
            </a:endParaRPr>
          </a:p>
        </p:txBody>
      </p:sp>
      <p:sp>
        <p:nvSpPr>
          <p:cNvPr id="136" name="TextShape 2"/>
          <p:cNvSpPr txBox="1"/>
          <p:nvPr/>
        </p:nvSpPr>
        <p:spPr>
          <a:xfrm>
            <a:off x="457200" y="1573567"/>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Modélisation des cas d’utilisation</a:t>
            </a:r>
            <a:endParaRPr lang="en-US" sz="2400" b="0" strike="noStrike" spc="-1" dirty="0">
              <a:solidFill>
                <a:srgbClr val="376092"/>
              </a:solidFill>
              <a:latin typeface="Arial"/>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 cherche à décrire le diagramme des </a:t>
            </a:r>
            <a:r>
              <a:rPr lang="fr-FR" sz="2400" spc="-1" dirty="0">
                <a:solidFill>
                  <a:srgbClr val="376092"/>
                </a:solidFill>
                <a:latin typeface="Calibri"/>
              </a:rPr>
              <a:t>cas d’utilisation ?</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Diagramme des cas d’utilisation. </a:t>
            </a:r>
            <a:endParaRPr lang="en-US"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Diagramme générique et scénario.</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Quelques cas concrets.</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Questions et ressentis.</a:t>
            </a:r>
            <a:endParaRPr lang="en-US" sz="2400" b="0" strike="noStrike"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Diagramme des cas d’utilisation – Exemple complet</a:t>
            </a: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0" strike="noStrike" spc="-1" dirty="0">
                <a:latin typeface="Arial"/>
              </a:rPr>
              <a:t>Reprenons notre exemple de concession. Nous pouvons déjà ajouter les cardinalités pour rendre le schéma plus parlant. Nous voulons aussi ajouter les information suivantes :</a:t>
            </a:r>
          </a:p>
          <a:p>
            <a:pPr marL="393750" indent="-285750">
              <a:spcAft>
                <a:spcPts val="1060"/>
              </a:spcAft>
              <a:buClr>
                <a:srgbClr val="000000"/>
              </a:buClr>
              <a:buSzPct val="45000"/>
              <a:buFont typeface="Arial" panose="020B0604020202020204" pitchFamily="34" charset="0"/>
              <a:buChar char="•"/>
            </a:pPr>
            <a:r>
              <a:rPr lang="fr-FR" b="0" strike="noStrike" spc="-1" dirty="0">
                <a:latin typeface="Arial"/>
              </a:rPr>
              <a:t>Si le véhicule est un 4x4, il faut impérativement calculer le malus écologique.</a:t>
            </a:r>
          </a:p>
          <a:p>
            <a:pPr marL="393750" indent="-285750">
              <a:spcAft>
                <a:spcPts val="1060"/>
              </a:spcAft>
              <a:buClr>
                <a:srgbClr val="000000"/>
              </a:buClr>
              <a:buSzPct val="45000"/>
              <a:buFont typeface="Arial" panose="020B0604020202020204" pitchFamily="34" charset="0"/>
              <a:buChar char="•"/>
            </a:pPr>
            <a:r>
              <a:rPr lang="fr-FR" spc="-1" dirty="0">
                <a:latin typeface="Arial"/>
              </a:rPr>
              <a:t>Dans tous les cas, il faut vérifier le niveau de la vignette </a:t>
            </a:r>
            <a:r>
              <a:rPr lang="fr-FR" spc="-1" dirty="0" err="1">
                <a:latin typeface="Arial"/>
              </a:rPr>
              <a:t>crit’air</a:t>
            </a:r>
            <a:r>
              <a:rPr lang="fr-FR" spc="-1" dirty="0">
                <a:latin typeface="Arial"/>
              </a:rPr>
              <a:t> et en informer le client.</a:t>
            </a:r>
          </a:p>
          <a:p>
            <a:pPr marL="393750" indent="-285750">
              <a:spcAft>
                <a:spcPts val="1060"/>
              </a:spcAft>
              <a:buClr>
                <a:srgbClr val="000000"/>
              </a:buClr>
              <a:buSzPct val="45000"/>
              <a:buFont typeface="Arial" panose="020B0604020202020204" pitchFamily="34" charset="0"/>
              <a:buChar char="•"/>
            </a:pPr>
            <a:r>
              <a:rPr lang="fr-FR" spc="-1" dirty="0">
                <a:latin typeface="Arial"/>
              </a:rPr>
              <a:t>Il faut également demander à graver les vitres.</a:t>
            </a:r>
          </a:p>
          <a:p>
            <a:pPr marL="393750" indent="-285750">
              <a:spcAft>
                <a:spcPts val="1060"/>
              </a:spcAft>
              <a:buClr>
                <a:srgbClr val="000000"/>
              </a:buClr>
              <a:buSzPct val="45000"/>
              <a:buFont typeface="Arial" panose="020B0604020202020204" pitchFamily="34" charset="0"/>
              <a:buChar char="•"/>
            </a:pPr>
            <a:r>
              <a:rPr lang="fr-FR" b="0" strike="noStrike" spc="-1" dirty="0">
                <a:latin typeface="Arial"/>
              </a:rPr>
              <a:t>Le client peut également demander un financement pour son véhicule. Il donne ses informations et le concessionnaire transmet le dossier du client vers sa banque.</a:t>
            </a:r>
          </a:p>
        </p:txBody>
      </p:sp>
    </p:spTree>
    <p:extLst>
      <p:ext uri="{BB962C8B-B14F-4D97-AF65-F5344CB8AC3E}">
        <p14:creationId xmlns:p14="http://schemas.microsoft.com/office/powerpoint/2010/main" val="2832150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Du diagramme des cas d’utilisation au scénario</a:t>
            </a: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 scénario est une utilisation du cas d’utilisation dans une version bien précises.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acteurs ne sont plus identifiés par leur rôle mais bien de manière nominatives.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Seuls les cas spécialisés et génériques utilisés subsistent dans le scénario.</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Les relations d’extensions sont évalu</a:t>
            </a:r>
            <a:r>
              <a:rPr lang="fr-FR" sz="2400" spc="-1" dirty="0">
                <a:solidFill>
                  <a:srgbClr val="376092"/>
                </a:solidFill>
                <a:latin typeface="Arial"/>
              </a:rPr>
              <a:t>ées dans le scénario et seules restent celles </a:t>
            </a:r>
            <a:r>
              <a:rPr lang="fr-FR" sz="2400" spc="-1">
                <a:solidFill>
                  <a:srgbClr val="376092"/>
                </a:solidFill>
                <a:latin typeface="Arial"/>
              </a:rPr>
              <a:t>qui entrent </a:t>
            </a:r>
            <a:r>
              <a:rPr lang="fr-FR" sz="2400" spc="-1" dirty="0">
                <a:solidFill>
                  <a:srgbClr val="376092"/>
                </a:solidFill>
                <a:latin typeface="Arial"/>
              </a:rPr>
              <a:t>effectivement en jeu dans le scénario.</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p:txBody>
      </p:sp>
    </p:spTree>
    <p:extLst>
      <p:ext uri="{BB962C8B-B14F-4D97-AF65-F5344CB8AC3E}">
        <p14:creationId xmlns:p14="http://schemas.microsoft.com/office/powerpoint/2010/main" val="388762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Scénario - Exemple</a:t>
            </a: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Elaborons un scénario à partir de notre cas d’utilisation sur la commande.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 client « Michel</a:t>
            </a:r>
            <a:r>
              <a:rPr lang="fr-FR" sz="2400" spc="-1" dirty="0">
                <a:solidFill>
                  <a:srgbClr val="376092"/>
                </a:solidFill>
                <a:latin typeface="Arial"/>
              </a:rPr>
              <a:t> » vient acheter un marteau. Un marteau n’est pas un produit alimentaire, donc cette extension disparait. L’achat d’un marteau ne demande pas de validation des fonds.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p:txBody>
      </p:sp>
      <p:pic>
        <p:nvPicPr>
          <p:cNvPr id="3" name="Image 2">
            <a:extLst>
              <a:ext uri="{FF2B5EF4-FFF2-40B4-BE49-F238E27FC236}">
                <a16:creationId xmlns:a16="http://schemas.microsoft.com/office/drawing/2014/main" id="{47691128-038C-49F5-83FA-A819656B19C5}"/>
              </a:ext>
            </a:extLst>
          </p:cNvPr>
          <p:cNvPicPr>
            <a:picLocks noChangeAspect="1"/>
          </p:cNvPicPr>
          <p:nvPr/>
        </p:nvPicPr>
        <p:blipFill>
          <a:blip r:embed="rId2"/>
          <a:stretch>
            <a:fillRect/>
          </a:stretch>
        </p:blipFill>
        <p:spPr>
          <a:xfrm>
            <a:off x="1881007" y="4267200"/>
            <a:ext cx="5381625" cy="1981200"/>
          </a:xfrm>
          <a:prstGeom prst="rect">
            <a:avLst/>
          </a:prstGeom>
        </p:spPr>
      </p:pic>
    </p:spTree>
    <p:extLst>
      <p:ext uri="{BB962C8B-B14F-4D97-AF65-F5344CB8AC3E}">
        <p14:creationId xmlns:p14="http://schemas.microsoft.com/office/powerpoint/2010/main" val="1515383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Scénario – Déduire un scénario de nos exemple</a:t>
            </a: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108000">
              <a:spcAft>
                <a:spcPts val="1060"/>
              </a:spcAft>
              <a:buClr>
                <a:srgbClr val="000000"/>
              </a:buClr>
              <a:buSzPct val="45000"/>
            </a:pPr>
            <a:r>
              <a:rPr lang="fr-FR" sz="2400" spc="-1" dirty="0">
                <a:latin typeface="Arial"/>
              </a:rPr>
              <a:t>Nous allons représenter un scénario d’achat de véhicule en concession.</a:t>
            </a:r>
          </a:p>
          <a:p>
            <a:pPr marL="108000">
              <a:spcAft>
                <a:spcPts val="1060"/>
              </a:spcAft>
              <a:buClr>
                <a:srgbClr val="000000"/>
              </a:buClr>
              <a:buSzPct val="45000"/>
            </a:pPr>
            <a:r>
              <a:rPr lang="fr-FR" sz="2400" spc="-1" dirty="0">
                <a:latin typeface="Arial"/>
              </a:rPr>
              <a:t>Le client Michel Durand vient en concession Jeep pour acheter un Jeep </a:t>
            </a:r>
            <a:r>
              <a:rPr lang="fr-FR" sz="2400" spc="-1" dirty="0" err="1">
                <a:latin typeface="Arial"/>
              </a:rPr>
              <a:t>Renegade</a:t>
            </a:r>
            <a:r>
              <a:rPr lang="fr-FR" sz="2400" spc="-1" dirty="0">
                <a:latin typeface="Arial"/>
              </a:rPr>
              <a:t>. Ce véhicule est un 4x4. </a:t>
            </a:r>
          </a:p>
          <a:p>
            <a:pPr marL="108000">
              <a:spcAft>
                <a:spcPts val="1060"/>
              </a:spcAft>
              <a:buClr>
                <a:srgbClr val="000000"/>
              </a:buClr>
              <a:buSzPct val="45000"/>
            </a:pPr>
            <a:r>
              <a:rPr lang="fr-FR" sz="2400" spc="-1" dirty="0">
                <a:latin typeface="Arial"/>
              </a:rPr>
              <a:t>Le concessionnaire envoie la demande de carte grise à la préfecture de Strasbourg.</a:t>
            </a:r>
          </a:p>
          <a:p>
            <a:pPr marL="108000">
              <a:spcAft>
                <a:spcPts val="1060"/>
              </a:spcAft>
              <a:buClr>
                <a:srgbClr val="000000"/>
              </a:buClr>
              <a:buSzPct val="45000"/>
            </a:pPr>
            <a:r>
              <a:rPr lang="fr-FR" sz="2400" spc="-1" dirty="0">
                <a:latin typeface="Arial"/>
              </a:rPr>
              <a:t>Michel Durand n’a pas besoin de financement pour l’achat de son véhicule.</a:t>
            </a:r>
          </a:p>
        </p:txBody>
      </p:sp>
    </p:spTree>
    <p:extLst>
      <p:ext uri="{BB962C8B-B14F-4D97-AF65-F5344CB8AC3E}">
        <p14:creationId xmlns:p14="http://schemas.microsoft.com/office/powerpoint/2010/main" val="595402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Diagramme des cas d’utilisation – Exemple </a:t>
            </a:r>
            <a:r>
              <a:rPr lang="fr-FR" sz="3200" spc="-1" dirty="0">
                <a:solidFill>
                  <a:srgbClr val="376092"/>
                </a:solidFill>
                <a:latin typeface="Arial"/>
              </a:rPr>
              <a:t>avec beaucoup d’acteurs.</a:t>
            </a:r>
            <a:endParaRPr lang="fr-FR" sz="3200" b="0" strike="noStrike" spc="-1" dirty="0">
              <a:solidFill>
                <a:srgbClr val="376092"/>
              </a:solidFill>
              <a:latin typeface="Arial"/>
            </a:endParaRP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0" strike="noStrike" spc="-1" dirty="0">
                <a:latin typeface="Arial"/>
              </a:rPr>
              <a:t>Essayons de modéliser la construction d’habitation. </a:t>
            </a:r>
            <a:r>
              <a:rPr lang="fr-FR" spc="-1" dirty="0">
                <a:latin typeface="Arial"/>
              </a:rPr>
              <a:t>Un client est à l’origine de la demande de construction. Il peut demander la construction d’une maison ou d’un appartement. Il faut prévoir plusieurs corps de métier pour les travaux :</a:t>
            </a:r>
          </a:p>
          <a:p>
            <a:pPr marL="108000">
              <a:spcAft>
                <a:spcPts val="1060"/>
              </a:spcAft>
              <a:buClr>
                <a:srgbClr val="000000"/>
              </a:buClr>
              <a:buSzPct val="45000"/>
            </a:pPr>
            <a:endParaRPr lang="fr-FR" b="0" strike="noStrike" spc="-1" dirty="0">
              <a:latin typeface="Arial"/>
            </a:endParaRPr>
          </a:p>
          <a:p>
            <a:pPr marL="108000">
              <a:spcAft>
                <a:spcPts val="1060"/>
              </a:spcAft>
              <a:buClr>
                <a:srgbClr val="000000"/>
              </a:buClr>
              <a:buSzPct val="45000"/>
            </a:pPr>
            <a:endParaRPr lang="fr-FR" b="0" strike="noStrike" spc="-1" dirty="0">
              <a:latin typeface="Arial"/>
            </a:endParaRPr>
          </a:p>
        </p:txBody>
      </p:sp>
      <p:graphicFrame>
        <p:nvGraphicFramePr>
          <p:cNvPr id="2" name="Tableau 2">
            <a:extLst>
              <a:ext uri="{FF2B5EF4-FFF2-40B4-BE49-F238E27FC236}">
                <a16:creationId xmlns:a16="http://schemas.microsoft.com/office/drawing/2014/main" id="{7561469C-03C9-4DE6-B7A4-FC008C85F49F}"/>
              </a:ext>
            </a:extLst>
          </p:cNvPr>
          <p:cNvGraphicFramePr>
            <a:graphicFrameLocks noGrp="1"/>
          </p:cNvGraphicFramePr>
          <p:nvPr>
            <p:extLst>
              <p:ext uri="{D42A27DB-BD31-4B8C-83A1-F6EECF244321}">
                <p14:modId xmlns:p14="http://schemas.microsoft.com/office/powerpoint/2010/main" val="927095298"/>
              </p:ext>
            </p:extLst>
          </p:nvPr>
        </p:nvGraphicFramePr>
        <p:xfrm>
          <a:off x="556334" y="2661920"/>
          <a:ext cx="8130104" cy="3463838"/>
        </p:xfrm>
        <a:graphic>
          <a:graphicData uri="http://schemas.openxmlformats.org/drawingml/2006/table">
            <a:tbl>
              <a:tblPr firstRow="1" bandRow="1">
                <a:tableStyleId>{5C22544A-7EE6-4342-B048-85BDC9FD1C3A}</a:tableStyleId>
              </a:tblPr>
              <a:tblGrid>
                <a:gridCol w="2032526">
                  <a:extLst>
                    <a:ext uri="{9D8B030D-6E8A-4147-A177-3AD203B41FA5}">
                      <a16:colId xmlns:a16="http://schemas.microsoft.com/office/drawing/2014/main" val="4043896693"/>
                    </a:ext>
                  </a:extLst>
                </a:gridCol>
                <a:gridCol w="2032526">
                  <a:extLst>
                    <a:ext uri="{9D8B030D-6E8A-4147-A177-3AD203B41FA5}">
                      <a16:colId xmlns:a16="http://schemas.microsoft.com/office/drawing/2014/main" val="2022983007"/>
                    </a:ext>
                  </a:extLst>
                </a:gridCol>
                <a:gridCol w="2032526">
                  <a:extLst>
                    <a:ext uri="{9D8B030D-6E8A-4147-A177-3AD203B41FA5}">
                      <a16:colId xmlns:a16="http://schemas.microsoft.com/office/drawing/2014/main" val="1071668961"/>
                    </a:ext>
                  </a:extLst>
                </a:gridCol>
                <a:gridCol w="2032526">
                  <a:extLst>
                    <a:ext uri="{9D8B030D-6E8A-4147-A177-3AD203B41FA5}">
                      <a16:colId xmlns:a16="http://schemas.microsoft.com/office/drawing/2014/main" val="3129925107"/>
                    </a:ext>
                  </a:extLst>
                </a:gridCol>
              </a:tblGrid>
              <a:tr h="494834">
                <a:tc>
                  <a:txBody>
                    <a:bodyPr/>
                    <a:lstStyle/>
                    <a:p>
                      <a:pPr algn="ctr"/>
                      <a:r>
                        <a:rPr lang="fr-FR" dirty="0"/>
                        <a:t>Travaux</a:t>
                      </a:r>
                    </a:p>
                  </a:txBody>
                  <a:tcPr/>
                </a:tc>
                <a:tc>
                  <a:txBody>
                    <a:bodyPr/>
                    <a:lstStyle/>
                    <a:p>
                      <a:pPr algn="ctr"/>
                      <a:r>
                        <a:rPr lang="fr-FR" dirty="0"/>
                        <a:t>Professionnel</a:t>
                      </a:r>
                    </a:p>
                  </a:txBody>
                  <a:tcPr/>
                </a:tc>
                <a:tc>
                  <a:txBody>
                    <a:bodyPr/>
                    <a:lstStyle/>
                    <a:p>
                      <a:pPr algn="ctr"/>
                      <a:r>
                        <a:rPr lang="fr-FR" dirty="0"/>
                        <a:t>Appartement</a:t>
                      </a:r>
                    </a:p>
                  </a:txBody>
                  <a:tcPr/>
                </a:tc>
                <a:tc>
                  <a:txBody>
                    <a:bodyPr/>
                    <a:lstStyle/>
                    <a:p>
                      <a:pPr algn="ctr"/>
                      <a:r>
                        <a:rPr lang="fr-FR" dirty="0"/>
                        <a:t>Maison</a:t>
                      </a:r>
                    </a:p>
                  </a:txBody>
                  <a:tcPr/>
                </a:tc>
                <a:extLst>
                  <a:ext uri="{0D108BD9-81ED-4DB2-BD59-A6C34878D82A}">
                    <a16:rowId xmlns:a16="http://schemas.microsoft.com/office/drawing/2014/main" val="174881902"/>
                  </a:ext>
                </a:extLst>
              </a:tr>
              <a:tr h="494834">
                <a:tc>
                  <a:txBody>
                    <a:bodyPr/>
                    <a:lstStyle/>
                    <a:p>
                      <a:r>
                        <a:rPr lang="fr-FR" dirty="0"/>
                        <a:t>Maçonnerie</a:t>
                      </a:r>
                    </a:p>
                  </a:txBody>
                  <a:tcPr/>
                </a:tc>
                <a:tc>
                  <a:txBody>
                    <a:bodyPr/>
                    <a:lstStyle/>
                    <a:p>
                      <a:r>
                        <a:rPr lang="fr-FR" dirty="0"/>
                        <a:t>Maçon</a:t>
                      </a:r>
                    </a:p>
                  </a:txBody>
                  <a:tcPr/>
                </a:tc>
                <a:tc>
                  <a:txBody>
                    <a:bodyPr/>
                    <a:lstStyle/>
                    <a:p>
                      <a:r>
                        <a:rPr lang="fr-FR" dirty="0"/>
                        <a:t>Nécessaire</a:t>
                      </a:r>
                    </a:p>
                  </a:txBody>
                  <a:tcPr/>
                </a:tc>
                <a:tc>
                  <a:txBody>
                    <a:bodyPr/>
                    <a:lstStyle/>
                    <a:p>
                      <a:r>
                        <a:rPr lang="fr-FR" dirty="0"/>
                        <a:t>Nécessaire</a:t>
                      </a:r>
                    </a:p>
                  </a:txBody>
                  <a:tcPr/>
                </a:tc>
                <a:extLst>
                  <a:ext uri="{0D108BD9-81ED-4DB2-BD59-A6C34878D82A}">
                    <a16:rowId xmlns:a16="http://schemas.microsoft.com/office/drawing/2014/main" val="2408601670"/>
                  </a:ext>
                </a:extLst>
              </a:tr>
              <a:tr h="494834">
                <a:tc>
                  <a:txBody>
                    <a:bodyPr/>
                    <a:lstStyle/>
                    <a:p>
                      <a:r>
                        <a:rPr lang="fr-FR" dirty="0"/>
                        <a:t>Cloisons</a:t>
                      </a:r>
                    </a:p>
                  </a:txBody>
                  <a:tcPr/>
                </a:tc>
                <a:tc>
                  <a:txBody>
                    <a:bodyPr/>
                    <a:lstStyle/>
                    <a:p>
                      <a:r>
                        <a:rPr lang="fr-FR" dirty="0"/>
                        <a:t>Plâtrier</a:t>
                      </a:r>
                    </a:p>
                  </a:txBody>
                  <a:tcPr/>
                </a:tc>
                <a:tc>
                  <a:txBody>
                    <a:bodyPr/>
                    <a:lstStyle/>
                    <a:p>
                      <a:r>
                        <a:rPr lang="fr-FR" dirty="0"/>
                        <a:t>Nécessaire</a:t>
                      </a:r>
                    </a:p>
                  </a:txBody>
                  <a:tcPr/>
                </a:tc>
                <a:tc>
                  <a:txBody>
                    <a:bodyPr/>
                    <a:lstStyle/>
                    <a:p>
                      <a:r>
                        <a:rPr lang="fr-FR" dirty="0"/>
                        <a:t>Nécessaire</a:t>
                      </a:r>
                    </a:p>
                  </a:txBody>
                  <a:tcPr/>
                </a:tc>
                <a:extLst>
                  <a:ext uri="{0D108BD9-81ED-4DB2-BD59-A6C34878D82A}">
                    <a16:rowId xmlns:a16="http://schemas.microsoft.com/office/drawing/2014/main" val="2220808862"/>
                  </a:ext>
                </a:extLst>
              </a:tr>
              <a:tr h="494834">
                <a:tc>
                  <a:txBody>
                    <a:bodyPr/>
                    <a:lstStyle/>
                    <a:p>
                      <a:r>
                        <a:rPr lang="fr-FR" dirty="0"/>
                        <a:t>Carrelage</a:t>
                      </a:r>
                    </a:p>
                  </a:txBody>
                  <a:tcPr/>
                </a:tc>
                <a:tc>
                  <a:txBody>
                    <a:bodyPr/>
                    <a:lstStyle/>
                    <a:p>
                      <a:r>
                        <a:rPr lang="fr-FR" dirty="0"/>
                        <a:t>Carreleur</a:t>
                      </a:r>
                    </a:p>
                  </a:txBody>
                  <a:tcPr/>
                </a:tc>
                <a:tc>
                  <a:txBody>
                    <a:bodyPr/>
                    <a:lstStyle/>
                    <a:p>
                      <a:r>
                        <a:rPr lang="fr-FR" dirty="0"/>
                        <a:t>Nécessaire</a:t>
                      </a:r>
                    </a:p>
                  </a:txBody>
                  <a:tcPr/>
                </a:tc>
                <a:tc>
                  <a:txBody>
                    <a:bodyPr/>
                    <a:lstStyle/>
                    <a:p>
                      <a:r>
                        <a:rPr lang="fr-FR" dirty="0"/>
                        <a:t>Nécessaire</a:t>
                      </a:r>
                    </a:p>
                  </a:txBody>
                  <a:tcPr/>
                </a:tc>
                <a:extLst>
                  <a:ext uri="{0D108BD9-81ED-4DB2-BD59-A6C34878D82A}">
                    <a16:rowId xmlns:a16="http://schemas.microsoft.com/office/drawing/2014/main" val="3988601126"/>
                  </a:ext>
                </a:extLst>
              </a:tr>
              <a:tr h="494834">
                <a:tc>
                  <a:txBody>
                    <a:bodyPr/>
                    <a:lstStyle/>
                    <a:p>
                      <a:r>
                        <a:rPr lang="fr-FR" dirty="0"/>
                        <a:t>Véranda</a:t>
                      </a:r>
                    </a:p>
                  </a:txBody>
                  <a:tcPr/>
                </a:tc>
                <a:tc>
                  <a:txBody>
                    <a:bodyPr/>
                    <a:lstStyle/>
                    <a:p>
                      <a:r>
                        <a:rPr lang="fr-FR" dirty="0"/>
                        <a:t>Menuisier</a:t>
                      </a:r>
                    </a:p>
                  </a:txBody>
                  <a:tcPr/>
                </a:tc>
                <a:tc>
                  <a:txBody>
                    <a:bodyPr/>
                    <a:lstStyle/>
                    <a:p>
                      <a:r>
                        <a:rPr lang="fr-FR" dirty="0"/>
                        <a:t>Non</a:t>
                      </a:r>
                    </a:p>
                  </a:txBody>
                  <a:tcPr/>
                </a:tc>
                <a:tc>
                  <a:txBody>
                    <a:bodyPr/>
                    <a:lstStyle/>
                    <a:p>
                      <a:r>
                        <a:rPr lang="fr-FR" dirty="0"/>
                        <a:t>Optionnel</a:t>
                      </a:r>
                    </a:p>
                  </a:txBody>
                  <a:tcPr/>
                </a:tc>
                <a:extLst>
                  <a:ext uri="{0D108BD9-81ED-4DB2-BD59-A6C34878D82A}">
                    <a16:rowId xmlns:a16="http://schemas.microsoft.com/office/drawing/2014/main" val="3210109455"/>
                  </a:ext>
                </a:extLst>
              </a:tr>
              <a:tr h="494834">
                <a:tc>
                  <a:txBody>
                    <a:bodyPr/>
                    <a:lstStyle/>
                    <a:p>
                      <a:r>
                        <a:rPr lang="fr-FR" dirty="0"/>
                        <a:t>Charpente</a:t>
                      </a:r>
                    </a:p>
                  </a:txBody>
                  <a:tcPr/>
                </a:tc>
                <a:tc>
                  <a:txBody>
                    <a:bodyPr/>
                    <a:lstStyle/>
                    <a:p>
                      <a:r>
                        <a:rPr lang="fr-FR" dirty="0"/>
                        <a:t>Charpentier</a:t>
                      </a:r>
                    </a:p>
                  </a:txBody>
                  <a:tcPr/>
                </a:tc>
                <a:tc>
                  <a:txBody>
                    <a:bodyPr/>
                    <a:lstStyle/>
                    <a:p>
                      <a:r>
                        <a:rPr lang="fr-FR" dirty="0"/>
                        <a:t>Non</a:t>
                      </a:r>
                    </a:p>
                  </a:txBody>
                  <a:tcPr/>
                </a:tc>
                <a:tc>
                  <a:txBody>
                    <a:bodyPr/>
                    <a:lstStyle/>
                    <a:p>
                      <a:r>
                        <a:rPr lang="fr-FR" dirty="0"/>
                        <a:t>Nécessaire</a:t>
                      </a:r>
                    </a:p>
                  </a:txBody>
                  <a:tcPr/>
                </a:tc>
                <a:extLst>
                  <a:ext uri="{0D108BD9-81ED-4DB2-BD59-A6C34878D82A}">
                    <a16:rowId xmlns:a16="http://schemas.microsoft.com/office/drawing/2014/main" val="1029070815"/>
                  </a:ext>
                </a:extLst>
              </a:tr>
              <a:tr h="494834">
                <a:tc>
                  <a:txBody>
                    <a:bodyPr/>
                    <a:lstStyle/>
                    <a:p>
                      <a:r>
                        <a:rPr lang="fr-FR" dirty="0"/>
                        <a:t>Jardin</a:t>
                      </a:r>
                    </a:p>
                  </a:txBody>
                  <a:tcPr/>
                </a:tc>
                <a:tc>
                  <a:txBody>
                    <a:bodyPr/>
                    <a:lstStyle/>
                    <a:p>
                      <a:r>
                        <a:rPr lang="fr-FR" dirty="0"/>
                        <a:t>Jardinier</a:t>
                      </a:r>
                    </a:p>
                  </a:txBody>
                  <a:tcPr/>
                </a:tc>
                <a:tc>
                  <a:txBody>
                    <a:bodyPr/>
                    <a:lstStyle/>
                    <a:p>
                      <a:r>
                        <a:rPr lang="fr-FR" dirty="0"/>
                        <a:t>Optionnel</a:t>
                      </a:r>
                    </a:p>
                  </a:txBody>
                  <a:tcPr/>
                </a:tc>
                <a:tc>
                  <a:txBody>
                    <a:bodyPr/>
                    <a:lstStyle/>
                    <a:p>
                      <a:r>
                        <a:rPr lang="fr-FR" dirty="0"/>
                        <a:t>Nécessaire</a:t>
                      </a:r>
                    </a:p>
                  </a:txBody>
                  <a:tcPr/>
                </a:tc>
                <a:extLst>
                  <a:ext uri="{0D108BD9-81ED-4DB2-BD59-A6C34878D82A}">
                    <a16:rowId xmlns:a16="http://schemas.microsoft.com/office/drawing/2014/main" val="4153953180"/>
                  </a:ext>
                </a:extLst>
              </a:tr>
            </a:tbl>
          </a:graphicData>
        </a:graphic>
      </p:graphicFrame>
    </p:spTree>
    <p:extLst>
      <p:ext uri="{BB962C8B-B14F-4D97-AF65-F5344CB8AC3E}">
        <p14:creationId xmlns:p14="http://schemas.microsoft.com/office/powerpoint/2010/main" val="1717689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Gestion de Stock d'Articles</a:t>
            </a:r>
            <a:endParaRPr lang="fr-FR" sz="3200" b="0" strike="noStrike" spc="-1" dirty="0">
              <a:solidFill>
                <a:srgbClr val="376092"/>
              </a:solidFill>
              <a:latin typeface="Arial"/>
            </a:endParaRP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108000" fontAlgn="base">
              <a:lnSpc>
                <a:spcPct val="107000"/>
              </a:lnSpc>
              <a:spcAft>
                <a:spcPts val="1060"/>
              </a:spcAft>
              <a:buClr>
                <a:srgbClr val="000000"/>
              </a:buClr>
              <a:buSzPct val="45000"/>
            </a:pPr>
            <a:r>
              <a:rPr lang="fr-FR" sz="2400" spc="-1" dirty="0">
                <a:latin typeface="Arial"/>
              </a:rPr>
              <a:t>Dans un magasin, un commerçant dispose d’un système de gestion de son stock d’articles, dont les fonctionnalités sont les suivantes :</a:t>
            </a:r>
          </a:p>
          <a:p>
            <a:pPr lvl="0" fontAlgn="base">
              <a:lnSpc>
                <a:spcPct val="107000"/>
              </a:lnSpc>
              <a:spcAft>
                <a:spcPts val="1060"/>
              </a:spcAft>
              <a:buClr>
                <a:srgbClr val="000000"/>
              </a:buClr>
              <a:buSzPct val="45000"/>
              <a:tabLst>
                <a:tab pos="457200" algn="l"/>
              </a:tabLst>
            </a:pPr>
            <a:r>
              <a:rPr lang="fr-FR" sz="2400" spc="-1" dirty="0">
                <a:latin typeface="Arial"/>
              </a:rPr>
              <a:t>- Edition de la fiche d’un fournisseur</a:t>
            </a:r>
          </a:p>
          <a:p>
            <a:pPr lvl="0" fontAlgn="base">
              <a:lnSpc>
                <a:spcPct val="107000"/>
              </a:lnSpc>
              <a:spcAft>
                <a:spcPts val="1060"/>
              </a:spcAft>
              <a:buClr>
                <a:srgbClr val="000000"/>
              </a:buClr>
              <a:buSzPct val="45000"/>
              <a:tabLst>
                <a:tab pos="457200" algn="l"/>
              </a:tabLst>
            </a:pPr>
            <a:r>
              <a:rPr lang="fr-FR" sz="2400" spc="-1" dirty="0">
                <a:latin typeface="Arial"/>
              </a:rPr>
              <a:t>- Possibilité d’ajouter un nouvel article (dans ce cas, la fiche fournisseur est automatiquement éditée. Si le fournisseur n’existe pas, on peut alors le créer)</a:t>
            </a:r>
          </a:p>
          <a:p>
            <a:pPr lvl="0" fontAlgn="base">
              <a:lnSpc>
                <a:spcPct val="107000"/>
              </a:lnSpc>
              <a:spcAft>
                <a:spcPts val="1060"/>
              </a:spcAft>
              <a:buClr>
                <a:srgbClr val="000000"/>
              </a:buClr>
              <a:buSzPct val="45000"/>
              <a:tabLst>
                <a:tab pos="457200" algn="l"/>
              </a:tabLst>
            </a:pPr>
            <a:r>
              <a:rPr lang="fr-FR" sz="2400" spc="-1" dirty="0">
                <a:latin typeface="Arial"/>
              </a:rPr>
              <a:t>- Edition de l’inventaire. Depuis cet écran, on a le choix d’imprimer l’inventaire, d’effacer un article ou d’éditer la fiche d’un article).</a:t>
            </a:r>
          </a:p>
        </p:txBody>
      </p:sp>
    </p:spTree>
    <p:extLst>
      <p:ext uri="{BB962C8B-B14F-4D97-AF65-F5344CB8AC3E}">
        <p14:creationId xmlns:p14="http://schemas.microsoft.com/office/powerpoint/2010/main" val="3145056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Cas Gestion d’un DAB</a:t>
            </a:r>
            <a:endParaRPr lang="fr-FR" sz="3200" b="0" strike="noStrike" spc="-1" dirty="0">
              <a:solidFill>
                <a:srgbClr val="376092"/>
              </a:solidFill>
              <a:latin typeface="Arial"/>
            </a:endParaRPr>
          </a:p>
        </p:txBody>
      </p:sp>
      <p:sp>
        <p:nvSpPr>
          <p:cNvPr id="140" name="TextShape 2"/>
          <p:cNvSpPr txBox="1"/>
          <p:nvPr/>
        </p:nvSpPr>
        <p:spPr>
          <a:xfrm>
            <a:off x="457200" y="1118681"/>
            <a:ext cx="8473736" cy="5007079"/>
          </a:xfrm>
          <a:prstGeom prst="rect">
            <a:avLst/>
          </a:prstGeom>
          <a:noFill/>
          <a:ln w="0">
            <a:noFill/>
          </a:ln>
        </p:spPr>
        <p:txBody>
          <a:bodyPr lIns="0" tIns="0" rIns="0" bIns="0">
            <a:noAutofit/>
          </a:bodyPr>
          <a:lstStyle/>
          <a:p>
            <a:pPr fontAlgn="base">
              <a:lnSpc>
                <a:spcPct val="107000"/>
              </a:lnSpc>
              <a:spcAft>
                <a:spcPts val="1060"/>
              </a:spcAft>
              <a:buClr>
                <a:srgbClr val="000000"/>
              </a:buClr>
              <a:buSzPct val="45000"/>
            </a:pPr>
            <a:r>
              <a:rPr lang="fr-FR" sz="2400" spc="-1" dirty="0">
                <a:latin typeface="Arial"/>
              </a:rPr>
              <a:t>- le distributeur délivre de l’argent à tout porteur de carte (carte Visa ou carte de la banque)</a:t>
            </a:r>
          </a:p>
          <a:p>
            <a:pPr fontAlgn="base">
              <a:lnSpc>
                <a:spcPct val="107000"/>
              </a:lnSpc>
              <a:spcAft>
                <a:spcPts val="1060"/>
              </a:spcAft>
              <a:buClr>
                <a:srgbClr val="000000"/>
              </a:buClr>
              <a:buSzPct val="45000"/>
            </a:pPr>
            <a:r>
              <a:rPr lang="fr-FR" sz="2400" spc="-1" dirty="0">
                <a:latin typeface="Arial"/>
              </a:rPr>
              <a:t>- pour les clients de la banque, il permet :</a:t>
            </a:r>
          </a:p>
          <a:p>
            <a:pPr lvl="0" fontAlgn="base">
              <a:lnSpc>
                <a:spcPct val="107000"/>
              </a:lnSpc>
              <a:spcAft>
                <a:spcPts val="1060"/>
              </a:spcAft>
              <a:buClr>
                <a:srgbClr val="000000"/>
              </a:buClr>
              <a:buSzPct val="45000"/>
              <a:tabLst>
                <a:tab pos="457200" algn="l"/>
              </a:tabLst>
            </a:pPr>
            <a:r>
              <a:rPr lang="fr-FR" sz="2400" spc="-1" dirty="0">
                <a:latin typeface="Arial"/>
              </a:rPr>
              <a:t>--- la consultation du solde du compte</a:t>
            </a:r>
          </a:p>
          <a:p>
            <a:pPr lvl="0" fontAlgn="base">
              <a:lnSpc>
                <a:spcPct val="107000"/>
              </a:lnSpc>
              <a:spcAft>
                <a:spcPts val="1060"/>
              </a:spcAft>
              <a:buClr>
                <a:srgbClr val="000000"/>
              </a:buClr>
              <a:buSzPct val="45000"/>
              <a:tabLst>
                <a:tab pos="457200" algn="l"/>
              </a:tabLst>
            </a:pPr>
            <a:r>
              <a:rPr lang="fr-FR" sz="2400" spc="-1" dirty="0">
                <a:latin typeface="Arial"/>
              </a:rPr>
              <a:t>--- le dépôt d’argent (chèque ou numéraire)</a:t>
            </a:r>
          </a:p>
          <a:p>
            <a:pPr fontAlgn="base">
              <a:lnSpc>
                <a:spcPct val="107000"/>
              </a:lnSpc>
              <a:spcAft>
                <a:spcPts val="1060"/>
              </a:spcAft>
              <a:buClr>
                <a:srgbClr val="000000"/>
              </a:buClr>
              <a:buSzPct val="45000"/>
            </a:pPr>
            <a:r>
              <a:rPr lang="fr-FR" sz="2400" spc="-1" dirty="0">
                <a:latin typeface="Arial"/>
              </a:rPr>
              <a:t>- toute transaction est sécurisée et nécessite par conséquent une authentification</a:t>
            </a:r>
          </a:p>
          <a:p>
            <a:pPr fontAlgn="base">
              <a:lnSpc>
                <a:spcPct val="107000"/>
              </a:lnSpc>
              <a:spcAft>
                <a:spcPts val="1060"/>
              </a:spcAft>
              <a:buClr>
                <a:srgbClr val="000000"/>
              </a:buClr>
              <a:buSzPct val="45000"/>
            </a:pPr>
            <a:r>
              <a:rPr lang="fr-FR" sz="2400" spc="-1" dirty="0">
                <a:latin typeface="Arial"/>
              </a:rPr>
              <a:t>- dans le cas où une carte est avalée par le distributeur, un opérateur de maintenance se charge de la récupérer. C’est la même personne qui collecte également les dépôts d’argent et qui recharge le distributeur.</a:t>
            </a:r>
          </a:p>
        </p:txBody>
      </p:sp>
    </p:spTree>
    <p:extLst>
      <p:ext uri="{BB962C8B-B14F-4D97-AF65-F5344CB8AC3E}">
        <p14:creationId xmlns:p14="http://schemas.microsoft.com/office/powerpoint/2010/main" val="4145717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Que décrit le diagramme des </a:t>
            </a:r>
            <a:r>
              <a:rPr lang="fr-FR" sz="3200" spc="-1" dirty="0">
                <a:solidFill>
                  <a:srgbClr val="376092"/>
                </a:solidFill>
                <a:latin typeface="Arial"/>
              </a:rPr>
              <a:t>cas d’utilisation?</a:t>
            </a:r>
            <a:endParaRPr lang="fr-FR"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Les cas d’utilisation cherchent à modéliser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Les fonctions du système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Les acteurs du système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Les associations entre les acteurs et les fonctions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 diagramme permet également de modéliser les limites du système. Quelles sont les fonctions qui en font partie et lesquelles sont des fonctions externes.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Comme le diagramme décrit les fonctionnalités accessibles il est très important pour le cahier des charges et pour la validation côté utilisateur.</a:t>
            </a: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Les cas d’utilisation</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Les cas d’utilisation décrivent le comportement du système du point de vue des acteurs.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personnes interagissant avec le système ont des besoins fonctionnels.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Les c</a:t>
            </a:r>
            <a:r>
              <a:rPr lang="fr-FR" sz="2400" spc="-1" dirty="0">
                <a:solidFill>
                  <a:srgbClr val="376092"/>
                </a:solidFill>
                <a:latin typeface="Arial"/>
              </a:rPr>
              <a:t>as d’utilisation permet de voir si le système est capable de valider toutes ces besoins fonctionnels.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Ils permettent de modéliser et de valider les exigences.</a:t>
            </a: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2F1CA11F-43DD-41B8-9146-66369DBE2C5D}"/>
              </a:ext>
            </a:extLst>
          </p:cNvPr>
          <p:cNvPicPr>
            <a:picLocks noChangeAspect="1"/>
          </p:cNvPicPr>
          <p:nvPr/>
        </p:nvPicPr>
        <p:blipFill>
          <a:blip r:embed="rId2"/>
          <a:stretch>
            <a:fillRect/>
          </a:stretch>
        </p:blipFill>
        <p:spPr>
          <a:xfrm>
            <a:off x="3636331" y="5027951"/>
            <a:ext cx="1409700" cy="885825"/>
          </a:xfrm>
          <a:prstGeom prst="rect">
            <a:avLst/>
          </a:prstGeom>
        </p:spPr>
      </p:pic>
    </p:spTree>
    <p:extLst>
      <p:ext uri="{BB962C8B-B14F-4D97-AF65-F5344CB8AC3E}">
        <p14:creationId xmlns:p14="http://schemas.microsoft.com/office/powerpoint/2010/main" val="157637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Les acteurs</a:t>
            </a:r>
          </a:p>
        </p:txBody>
      </p:sp>
      <p:sp>
        <p:nvSpPr>
          <p:cNvPr id="140" name="TextShape 2"/>
          <p:cNvSpPr txBox="1"/>
          <p:nvPr/>
        </p:nvSpPr>
        <p:spPr>
          <a:xfrm>
            <a:off x="457199" y="1600200"/>
            <a:ext cx="8296184"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Ce ne sont pas des acteurs au sens propre du terme que nous modélisons mais plutôt des rôles.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une même personne assume plusieurs rôles, elle sera présente plusieurs fois dans le diagramme.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Nous pouvons distinguer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Acteurs primaires : Les acteurs pour lesquels l’objectif du cas d’utilisation est essentiel.</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Acteurs secondaires : </a:t>
            </a:r>
            <a:r>
              <a:rPr lang="fr-FR" sz="2400" spc="-1" dirty="0">
                <a:solidFill>
                  <a:srgbClr val="376092"/>
                </a:solidFill>
                <a:latin typeface="Arial"/>
              </a:rPr>
              <a:t>Pour eux, l’objectif n’est pas essentiel mais ils interagissent avec lui.</a:t>
            </a: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DC519260-9C6E-45A8-AEDD-95D7150FB04B}"/>
              </a:ext>
            </a:extLst>
          </p:cNvPr>
          <p:cNvPicPr>
            <a:picLocks noChangeAspect="1"/>
          </p:cNvPicPr>
          <p:nvPr/>
        </p:nvPicPr>
        <p:blipFill>
          <a:blip r:embed="rId2"/>
          <a:stretch>
            <a:fillRect/>
          </a:stretch>
        </p:blipFill>
        <p:spPr>
          <a:xfrm>
            <a:off x="6346342" y="284025"/>
            <a:ext cx="600075" cy="1123950"/>
          </a:xfrm>
          <a:prstGeom prst="rect">
            <a:avLst/>
          </a:prstGeom>
        </p:spPr>
      </p:pic>
    </p:spTree>
    <p:extLst>
      <p:ext uri="{BB962C8B-B14F-4D97-AF65-F5344CB8AC3E}">
        <p14:creationId xmlns:p14="http://schemas.microsoft.com/office/powerpoint/2010/main" val="29816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Les scénarios</a:t>
            </a: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 scénario est une instance de cas d’utilisation.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n’y a plus de conditions, plus de choix, tout est déterminé.</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 scénario permet de valider un cas précis.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Plusieurs scénarios se rapportent au même cas d’utilisation.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rapport est le même entre un scénario et un cas d’utilisation que celui que nous avons vu entre une classe et un objet.</a:t>
            </a:r>
            <a:endParaRPr lang="fr-FR" sz="2400" b="0" strike="noStrike" spc="-1" dirty="0">
              <a:solidFill>
                <a:srgbClr val="376092"/>
              </a:solidFill>
              <a:latin typeface="Arial"/>
            </a:endParaRPr>
          </a:p>
        </p:txBody>
      </p:sp>
    </p:spTree>
    <p:extLst>
      <p:ext uri="{BB962C8B-B14F-4D97-AF65-F5344CB8AC3E}">
        <p14:creationId xmlns:p14="http://schemas.microsoft.com/office/powerpoint/2010/main" val="68526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Les associations</a:t>
            </a: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Une association permet de symboliser qu’un acteur peut interagir avec le système.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façon dont l’acteur interagit est ensuite décrite dans le cas d’utilisation.</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L’association peut être représentée par un trait simple pour juste montrer que l’acteur agit sur le système.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L’association peut aussi prendre la forme d’une flèche pour indiquer que c’est l’acteur qui est à l’origine du cas d’utilisation.</a:t>
            </a: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6DCF62E2-9682-4405-9CB1-2ECBF6DC3CCF}"/>
              </a:ext>
            </a:extLst>
          </p:cNvPr>
          <p:cNvPicPr>
            <a:picLocks noChangeAspect="1"/>
          </p:cNvPicPr>
          <p:nvPr/>
        </p:nvPicPr>
        <p:blipFill>
          <a:blip r:embed="rId2"/>
          <a:stretch>
            <a:fillRect/>
          </a:stretch>
        </p:blipFill>
        <p:spPr>
          <a:xfrm>
            <a:off x="3100207" y="5203740"/>
            <a:ext cx="2943225" cy="1104900"/>
          </a:xfrm>
          <a:prstGeom prst="rect">
            <a:avLst/>
          </a:prstGeom>
        </p:spPr>
      </p:pic>
    </p:spTree>
    <p:extLst>
      <p:ext uri="{BB962C8B-B14F-4D97-AF65-F5344CB8AC3E}">
        <p14:creationId xmlns:p14="http://schemas.microsoft.com/office/powerpoint/2010/main" val="3172524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Les systèmes ou sous-systèmes</a:t>
            </a: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diagramme des cas d’utilisation permet aussi de modéliser le système auquel appartient chaque cas.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Si le système est important, on peut prendre le partie d’indiquer la partie du sous-système qui va s’occuper de traiter le cas (module comptable, module traitement commande…)</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AF00B4D3-BE61-4A1D-AA27-C3D43F8AE98A}"/>
              </a:ext>
            </a:extLst>
          </p:cNvPr>
          <p:cNvPicPr>
            <a:picLocks noChangeAspect="1"/>
          </p:cNvPicPr>
          <p:nvPr/>
        </p:nvPicPr>
        <p:blipFill>
          <a:blip r:embed="rId2"/>
          <a:stretch>
            <a:fillRect/>
          </a:stretch>
        </p:blipFill>
        <p:spPr>
          <a:xfrm>
            <a:off x="2795407" y="4171256"/>
            <a:ext cx="3552825" cy="1800225"/>
          </a:xfrm>
          <a:prstGeom prst="rect">
            <a:avLst/>
          </a:prstGeom>
        </p:spPr>
      </p:pic>
    </p:spTree>
    <p:extLst>
      <p:ext uri="{BB962C8B-B14F-4D97-AF65-F5344CB8AC3E}">
        <p14:creationId xmlns:p14="http://schemas.microsoft.com/office/powerpoint/2010/main" val="261702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Précision sur les acteurs</a:t>
            </a:r>
            <a:endParaRPr lang="fr-FR" sz="3200" b="0" strike="noStrike" spc="-1" dirty="0">
              <a:solidFill>
                <a:srgbClr val="376092"/>
              </a:solidFill>
              <a:latin typeface="Arial"/>
            </a:endParaRP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 acteur peut être à l’origine d’un cas.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 acteur secondaire peut participer à un cas d’utilisation mais jamais il ne peut être à l’origine de son déclenchement.</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1A360397-F6E3-440E-8145-A75D03E10710}"/>
              </a:ext>
            </a:extLst>
          </p:cNvPr>
          <p:cNvPicPr>
            <a:picLocks noChangeAspect="1"/>
          </p:cNvPicPr>
          <p:nvPr/>
        </p:nvPicPr>
        <p:blipFill>
          <a:blip r:embed="rId2"/>
          <a:stretch>
            <a:fillRect/>
          </a:stretch>
        </p:blipFill>
        <p:spPr>
          <a:xfrm>
            <a:off x="3409255" y="3125385"/>
            <a:ext cx="3781425" cy="3000375"/>
          </a:xfrm>
          <a:prstGeom prst="rect">
            <a:avLst/>
          </a:prstGeom>
        </p:spPr>
      </p:pic>
    </p:spTree>
    <p:extLst>
      <p:ext uri="{BB962C8B-B14F-4D97-AF65-F5344CB8AC3E}">
        <p14:creationId xmlns:p14="http://schemas.microsoft.com/office/powerpoint/2010/main" val="3057533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9" ma:contentTypeDescription="Crée un document." ma:contentTypeScope="" ma:versionID="7459797713320c86619e6fa0a84e0b9b">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f637656b455168ea97afeb95e4dfda7c"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EA9CE7A-1DAB-4F34-9DDB-C225568361FB}"/>
</file>

<file path=customXml/itemProps2.xml><?xml version="1.0" encoding="utf-8"?>
<ds:datastoreItem xmlns:ds="http://schemas.openxmlformats.org/officeDocument/2006/customXml" ds:itemID="{47B4E9F5-2D80-4EAF-88E0-EE57FD30B554}"/>
</file>

<file path=customXml/itemProps3.xml><?xml version="1.0" encoding="utf-8"?>
<ds:datastoreItem xmlns:ds="http://schemas.openxmlformats.org/officeDocument/2006/customXml" ds:itemID="{2A7B82D3-F443-4D9E-8A71-BFD4554FC21A}"/>
</file>

<file path=docProps/app.xml><?xml version="1.0" encoding="utf-8"?>
<Properties xmlns="http://schemas.openxmlformats.org/officeDocument/2006/extended-properties" xmlns:vt="http://schemas.openxmlformats.org/officeDocument/2006/docPropsVTypes">
  <Template/>
  <TotalTime>179</TotalTime>
  <Words>1500</Words>
  <Application>Microsoft Office PowerPoint</Application>
  <PresentationFormat>Affichage à l'écran (4:3)</PresentationFormat>
  <Paragraphs>145</Paragraphs>
  <Slides>27</Slides>
  <Notes>0</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27</vt:i4>
      </vt:variant>
    </vt:vector>
  </HeadingPairs>
  <TitlesOfParts>
    <vt:vector size="35" baseType="lpstr">
      <vt:lpstr>Arial</vt:lpstr>
      <vt:lpstr>Calibri</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135</cp:revision>
  <dcterms:created xsi:type="dcterms:W3CDTF">2012-01-17T22:15:29Z</dcterms:created>
  <dcterms:modified xsi:type="dcterms:W3CDTF">2022-01-14T10:34:53Z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0x0101005434446308C6F04EA105D5E9182B8AE8</vt:lpwstr>
  </property>
</Properties>
</file>