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34"/>
  </p:notesMasterIdLst>
  <p:sldIdLst>
    <p:sldId id="256" r:id="rId4"/>
    <p:sldId id="257" r:id="rId5"/>
    <p:sldId id="259" r:id="rId6"/>
    <p:sldId id="314" r:id="rId7"/>
    <p:sldId id="315" r:id="rId8"/>
    <p:sldId id="316" r:id="rId9"/>
    <p:sldId id="318" r:id="rId10"/>
    <p:sldId id="319" r:id="rId11"/>
    <p:sldId id="320" r:id="rId12"/>
    <p:sldId id="321" r:id="rId13"/>
    <p:sldId id="323" r:id="rId14"/>
    <p:sldId id="324" r:id="rId15"/>
    <p:sldId id="325" r:id="rId16"/>
    <p:sldId id="326" r:id="rId17"/>
    <p:sldId id="327" r:id="rId18"/>
    <p:sldId id="328" r:id="rId19"/>
    <p:sldId id="329" r:id="rId20"/>
    <p:sldId id="330" r:id="rId21"/>
    <p:sldId id="332" r:id="rId22"/>
    <p:sldId id="333" r:id="rId23"/>
    <p:sldId id="334" r:id="rId24"/>
    <p:sldId id="335" r:id="rId25"/>
    <p:sldId id="336" r:id="rId26"/>
    <p:sldId id="337" r:id="rId27"/>
    <p:sldId id="339" r:id="rId28"/>
    <p:sldId id="338" r:id="rId29"/>
    <p:sldId id="340" r:id="rId30"/>
    <p:sldId id="341" r:id="rId31"/>
    <p:sldId id="342" r:id="rId32"/>
    <p:sldId id="281" r:id="rId33"/>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108" d="100"/>
          <a:sy n="108" d="100"/>
        </p:scale>
        <p:origin x="1704" y="126"/>
      </p:cViewPr>
      <p:guideLst/>
    </p:cSldViewPr>
  </p:slideViewPr>
  <p:outlineViewPr>
    <p:cViewPr>
      <p:scale>
        <a:sx n="33" d="100"/>
        <a:sy n="33" d="100"/>
      </p:scale>
      <p:origin x="0" y="-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ustomXml" Target="../customXml/item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21/10/2021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‹N°›</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‹N°›</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dirty="0">
                <a:solidFill>
                  <a:srgbClr val="376092"/>
                </a:solidFill>
                <a:latin typeface="Arial"/>
              </a:rPr>
              <a:t>Bases de données</a:t>
            </a:r>
            <a:br>
              <a:rPr dirty="0"/>
            </a:br>
            <a:r>
              <a:rPr lang="fr-FR" sz="4400" b="0" strike="noStrike" spc="-1" dirty="0">
                <a:solidFill>
                  <a:srgbClr val="376092"/>
                </a:solidFill>
                <a:latin typeface="Arial"/>
              </a:rPr>
              <a:t>Tour d’horizon </a:t>
            </a:r>
            <a:endParaRPr lang="en-US" sz="4400" b="0" strike="noStrike" spc="-1" dirty="0">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CCI Campus </a:t>
            </a:r>
          </a:p>
          <a:p>
            <a:pPr marL="432000" indent="-324000" algn="r">
              <a:spcAft>
                <a:spcPts val="1060"/>
              </a:spcAft>
              <a:buClr>
                <a:srgbClr val="000000"/>
              </a:buClr>
              <a:buSzPct val="45000"/>
              <a:buFont typeface="Wingdings" charset="2"/>
              <a:buChar char=""/>
            </a:pPr>
            <a:r>
              <a:rPr lang="fr-FR" sz="2400" b="0" strike="noStrike" spc="-1" dirty="0">
                <a:solidFill>
                  <a:srgbClr val="999999"/>
                </a:solidFill>
                <a:latin typeface="Arial"/>
              </a:rPr>
              <a:t>Philippe Schlegel</a:t>
            </a:r>
            <a:endParaRPr lang="en-US" sz="2400" b="0" strike="noStrike" spc="-1" dirty="0">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méthode Merise – une approche par couche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3">
            <a:extLst>
              <a:ext uri="{FF2B5EF4-FFF2-40B4-BE49-F238E27FC236}">
                <a16:creationId xmlns:a16="http://schemas.microsoft.com/office/drawing/2014/main" id="{B42D9C3B-3E59-45C6-8030-2B5E37A3EF02}"/>
              </a:ext>
            </a:extLst>
          </p:cNvPr>
          <p:cNvGraphicFramePr>
            <a:graphicFrameLocks noGrp="1"/>
          </p:cNvGraphicFramePr>
          <p:nvPr>
            <p:extLst>
              <p:ext uri="{D42A27DB-BD31-4B8C-83A1-F6EECF244321}">
                <p14:modId xmlns:p14="http://schemas.microsoft.com/office/powerpoint/2010/main" val="1748388300"/>
              </p:ext>
            </p:extLst>
          </p:nvPr>
        </p:nvGraphicFramePr>
        <p:xfrm>
          <a:off x="286864" y="2133847"/>
          <a:ext cx="8569912" cy="3205480"/>
        </p:xfrm>
        <a:graphic>
          <a:graphicData uri="http://schemas.openxmlformats.org/drawingml/2006/table">
            <a:tbl>
              <a:tblPr firstRow="1" bandRow="1">
                <a:tableStyleId>{5C22544A-7EE6-4342-B048-85BDC9FD1C3A}</a:tableStyleId>
              </a:tblPr>
              <a:tblGrid>
                <a:gridCol w="1840638">
                  <a:extLst>
                    <a:ext uri="{9D8B030D-6E8A-4147-A177-3AD203B41FA5}">
                      <a16:colId xmlns:a16="http://schemas.microsoft.com/office/drawing/2014/main" val="2777636262"/>
                    </a:ext>
                  </a:extLst>
                </a:gridCol>
                <a:gridCol w="1361422">
                  <a:extLst>
                    <a:ext uri="{9D8B030D-6E8A-4147-A177-3AD203B41FA5}">
                      <a16:colId xmlns:a16="http://schemas.microsoft.com/office/drawing/2014/main" val="1912439655"/>
                    </a:ext>
                  </a:extLst>
                </a:gridCol>
                <a:gridCol w="2681057">
                  <a:extLst>
                    <a:ext uri="{9D8B030D-6E8A-4147-A177-3AD203B41FA5}">
                      <a16:colId xmlns:a16="http://schemas.microsoft.com/office/drawing/2014/main" val="2127584918"/>
                    </a:ext>
                  </a:extLst>
                </a:gridCol>
                <a:gridCol w="2686795">
                  <a:extLst>
                    <a:ext uri="{9D8B030D-6E8A-4147-A177-3AD203B41FA5}">
                      <a16:colId xmlns:a16="http://schemas.microsoft.com/office/drawing/2014/main" val="255283868"/>
                    </a:ext>
                  </a:extLst>
                </a:gridCol>
              </a:tblGrid>
              <a:tr h="370840">
                <a:tc>
                  <a:txBody>
                    <a:bodyPr/>
                    <a:lstStyle/>
                    <a:p>
                      <a:r>
                        <a:rPr lang="fr-FR" dirty="0"/>
                        <a:t>Niveau</a:t>
                      </a:r>
                    </a:p>
                  </a:txBody>
                  <a:tcPr/>
                </a:tc>
                <a:tc>
                  <a:txBody>
                    <a:bodyPr/>
                    <a:lstStyle/>
                    <a:p>
                      <a:r>
                        <a:rPr lang="fr-FR" dirty="0"/>
                        <a:t>Question</a:t>
                      </a:r>
                    </a:p>
                  </a:txBody>
                  <a:tcPr/>
                </a:tc>
                <a:tc>
                  <a:txBody>
                    <a:bodyPr/>
                    <a:lstStyle/>
                    <a:p>
                      <a:r>
                        <a:rPr lang="fr-FR" dirty="0"/>
                        <a:t>Données</a:t>
                      </a:r>
                    </a:p>
                  </a:txBody>
                  <a:tcPr/>
                </a:tc>
                <a:tc>
                  <a:txBody>
                    <a:bodyPr/>
                    <a:lstStyle/>
                    <a:p>
                      <a:r>
                        <a:rPr lang="fr-FR" dirty="0"/>
                        <a:t>Traitement</a:t>
                      </a:r>
                    </a:p>
                  </a:txBody>
                  <a:tcPr/>
                </a:tc>
                <a:extLst>
                  <a:ext uri="{0D108BD9-81ED-4DB2-BD59-A6C34878D82A}">
                    <a16:rowId xmlns:a16="http://schemas.microsoft.com/office/drawing/2014/main" val="4032945030"/>
                  </a:ext>
                </a:extLst>
              </a:tr>
              <a:tr h="370840">
                <a:tc>
                  <a:txBody>
                    <a:bodyPr/>
                    <a:lstStyle/>
                    <a:p>
                      <a:r>
                        <a:rPr lang="fr-FR" dirty="0"/>
                        <a:t>Conceptuel</a:t>
                      </a:r>
                    </a:p>
                  </a:txBody>
                  <a:tcPr/>
                </a:tc>
                <a:tc>
                  <a:txBody>
                    <a:bodyPr/>
                    <a:lstStyle/>
                    <a:p>
                      <a:r>
                        <a:rPr lang="fr-FR" dirty="0"/>
                        <a:t>Quoi ?</a:t>
                      </a:r>
                    </a:p>
                  </a:txBody>
                  <a:tcPr/>
                </a:tc>
                <a:tc>
                  <a:txBody>
                    <a:bodyPr/>
                    <a:lstStyle/>
                    <a:p>
                      <a:r>
                        <a:rPr lang="fr-FR" dirty="0"/>
                        <a:t>Modèle Conceptuel des Données</a:t>
                      </a:r>
                    </a:p>
                  </a:txBody>
                  <a:tcPr/>
                </a:tc>
                <a:tc>
                  <a:txBody>
                    <a:bodyPr/>
                    <a:lstStyle/>
                    <a:p>
                      <a:r>
                        <a:rPr lang="fr-FR" dirty="0"/>
                        <a:t>Modèle conceptuel des Traitements</a:t>
                      </a:r>
                    </a:p>
                  </a:txBody>
                  <a:tcPr/>
                </a:tc>
                <a:extLst>
                  <a:ext uri="{0D108BD9-81ED-4DB2-BD59-A6C34878D82A}">
                    <a16:rowId xmlns:a16="http://schemas.microsoft.com/office/drawing/2014/main" val="2227080154"/>
                  </a:ext>
                </a:extLst>
              </a:tr>
              <a:tr h="370840">
                <a:tc>
                  <a:txBody>
                    <a:bodyPr/>
                    <a:lstStyle/>
                    <a:p>
                      <a:r>
                        <a:rPr lang="fr-FR" dirty="0"/>
                        <a:t>Organisationnel</a:t>
                      </a:r>
                    </a:p>
                  </a:txBody>
                  <a:tcPr/>
                </a:tc>
                <a:tc>
                  <a:txBody>
                    <a:bodyPr/>
                    <a:lstStyle/>
                    <a:p>
                      <a:r>
                        <a:rPr lang="fr-FR" dirty="0"/>
                        <a:t>Qui? Où? Quand?</a:t>
                      </a:r>
                    </a:p>
                  </a:txBody>
                  <a:tcPr/>
                </a:tc>
                <a:tc>
                  <a:txBody>
                    <a:bodyPr/>
                    <a:lstStyle/>
                    <a:p>
                      <a:r>
                        <a:rPr lang="fr-FR" dirty="0"/>
                        <a:t>Modèle Organisationnel des Données</a:t>
                      </a:r>
                    </a:p>
                  </a:txBody>
                  <a:tcPr/>
                </a:tc>
                <a:tc>
                  <a:txBody>
                    <a:bodyPr/>
                    <a:lstStyle/>
                    <a:p>
                      <a:r>
                        <a:rPr lang="fr-FR" dirty="0"/>
                        <a:t>Modèle Organisationnel des Traitements</a:t>
                      </a:r>
                    </a:p>
                  </a:txBody>
                  <a:tcPr/>
                </a:tc>
                <a:extLst>
                  <a:ext uri="{0D108BD9-81ED-4DB2-BD59-A6C34878D82A}">
                    <a16:rowId xmlns:a16="http://schemas.microsoft.com/office/drawing/2014/main" val="707687715"/>
                  </a:ext>
                </a:extLst>
              </a:tr>
              <a:tr h="370840">
                <a:tc>
                  <a:txBody>
                    <a:bodyPr/>
                    <a:lstStyle/>
                    <a:p>
                      <a:r>
                        <a:rPr lang="fr-FR" dirty="0"/>
                        <a:t>Logique</a:t>
                      </a:r>
                    </a:p>
                  </a:txBody>
                  <a:tcPr/>
                </a:tc>
                <a:tc>
                  <a:txBody>
                    <a:bodyPr/>
                    <a:lstStyle/>
                    <a:p>
                      <a:r>
                        <a:rPr lang="fr-FR" dirty="0"/>
                        <a:t>Avec quoi?</a:t>
                      </a:r>
                    </a:p>
                  </a:txBody>
                  <a:tcPr/>
                </a:tc>
                <a:tc>
                  <a:txBody>
                    <a:bodyPr/>
                    <a:lstStyle/>
                    <a:p>
                      <a:r>
                        <a:rPr lang="fr-FR" dirty="0"/>
                        <a:t>Modèle Logique des Données</a:t>
                      </a:r>
                    </a:p>
                  </a:txBody>
                  <a:tcPr/>
                </a:tc>
                <a:tc>
                  <a:txBody>
                    <a:bodyPr/>
                    <a:lstStyle/>
                    <a:p>
                      <a:r>
                        <a:rPr lang="fr-FR" dirty="0"/>
                        <a:t>Modèle Logique des Traitements</a:t>
                      </a:r>
                    </a:p>
                  </a:txBody>
                  <a:tcPr/>
                </a:tc>
                <a:extLst>
                  <a:ext uri="{0D108BD9-81ED-4DB2-BD59-A6C34878D82A}">
                    <a16:rowId xmlns:a16="http://schemas.microsoft.com/office/drawing/2014/main" val="4289036761"/>
                  </a:ext>
                </a:extLst>
              </a:tr>
              <a:tr h="370840">
                <a:tc>
                  <a:txBody>
                    <a:bodyPr/>
                    <a:lstStyle/>
                    <a:p>
                      <a:r>
                        <a:rPr lang="fr-FR" dirty="0"/>
                        <a:t>Physique</a:t>
                      </a:r>
                    </a:p>
                  </a:txBody>
                  <a:tcPr/>
                </a:tc>
                <a:tc>
                  <a:txBody>
                    <a:bodyPr/>
                    <a:lstStyle/>
                    <a:p>
                      <a:r>
                        <a:rPr lang="fr-FR" dirty="0"/>
                        <a:t>Comment?</a:t>
                      </a:r>
                    </a:p>
                  </a:txBody>
                  <a:tcPr/>
                </a:tc>
                <a:tc>
                  <a:txBody>
                    <a:bodyPr/>
                    <a:lstStyle/>
                    <a:p>
                      <a:r>
                        <a:rPr lang="fr-FR" dirty="0"/>
                        <a:t>Modèle Physique des Données</a:t>
                      </a:r>
                    </a:p>
                  </a:txBody>
                  <a:tcPr/>
                </a:tc>
                <a:tc>
                  <a:txBody>
                    <a:bodyPr/>
                    <a:lstStyle/>
                    <a:p>
                      <a:r>
                        <a:rPr lang="fr-FR" dirty="0"/>
                        <a:t>Modèle Opérationnel et Physique des Traitements</a:t>
                      </a:r>
                    </a:p>
                  </a:txBody>
                  <a:tcPr/>
                </a:tc>
                <a:extLst>
                  <a:ext uri="{0D108BD9-81ED-4DB2-BD59-A6C34878D82A}">
                    <a16:rowId xmlns:a16="http://schemas.microsoft.com/office/drawing/2014/main" val="3686372031"/>
                  </a:ext>
                </a:extLst>
              </a:tr>
            </a:tbl>
          </a:graphicData>
        </a:graphic>
      </p:graphicFrame>
    </p:spTree>
    <p:extLst>
      <p:ext uri="{BB962C8B-B14F-4D97-AF65-F5344CB8AC3E}">
        <p14:creationId xmlns:p14="http://schemas.microsoft.com/office/powerpoint/2010/main" val="392742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dictionnaire de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C’est la première étape pour élaborer une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but est prendre connaissance de toutes les notions manipulées.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Pour chaque information on définit: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son type (charactère, nombre, date, booléen…)</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sa longueur</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sa règle de calcul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les documents où elle est utilisée.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57252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 dictionnaire de données - exemple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Retrouver les informations à partir d’un texte descriptif.</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L’exemple reprend la planification du cours de ce matin : 001CoursCCICAMPUS.txt</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classeur Excel reprend le tableau à compléter : 001CoursCCICAMPUS.xlsx</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Peut-on déjà voir des regroupements possibles ?</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71921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Dépendances fonctionnelles</a:t>
            </a:r>
            <a:endParaRPr lang="en-US" sz="3200" b="0" strike="noStrike" spc="-1" dirty="0">
              <a:solidFill>
                <a:srgbClr val="376092"/>
              </a:solidFill>
              <a:latin typeface="Arial"/>
            </a:endParaRPr>
          </a:p>
        </p:txBody>
      </p:sp>
      <p:sp>
        <p:nvSpPr>
          <p:cNvPr id="140" name="TextShape 2"/>
          <p:cNvSpPr txBox="1"/>
          <p:nvPr/>
        </p:nvSpPr>
        <p:spPr>
          <a:xfrm>
            <a:off x="457200" y="1171852"/>
            <a:ext cx="8229240" cy="495390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y a dépendance fonctionnelle lorsque la connaissance d’une information détermine à coup sûr la valeur d’une autre information.</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exemples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Une adresse mail permet de retrouver une personne.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numéro de client permet de retrouver les informations du client.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code barre permet de retrouver le nom d’un produit.</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Le premier tome du Seigneur des anneaux « La communauté de l’anneau » (dépendance composée)</a:t>
            </a:r>
          </a:p>
          <a:p>
            <a:pPr marL="889200" lvl="1"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13852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Dépendances fonctionnelles – exemple de notre gestion de cours </a:t>
            </a:r>
            <a:r>
              <a:rPr lang="fr-FR" sz="3200" spc="-1" dirty="0" err="1">
                <a:solidFill>
                  <a:srgbClr val="376092"/>
                </a:solidFill>
                <a:latin typeface="Arial"/>
              </a:rPr>
              <a:t>CCICampus</a:t>
            </a:r>
            <a:endParaRPr lang="en-US" sz="3200" b="0" strike="noStrike" spc="-1" dirty="0">
              <a:solidFill>
                <a:srgbClr val="376092"/>
              </a:solidFill>
              <a:latin typeface="Arial"/>
            </a:endParaRPr>
          </a:p>
        </p:txBody>
      </p:sp>
      <p:sp>
        <p:nvSpPr>
          <p:cNvPr id="140" name="TextShape 2"/>
          <p:cNvSpPr txBox="1"/>
          <p:nvPr/>
        </p:nvSpPr>
        <p:spPr>
          <a:xfrm>
            <a:off x="457200" y="2015231"/>
            <a:ext cx="8229240" cy="411052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Pouvons-nous trouver des exemples de dépendances fonctionnelles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recherche des dépendances fonctionnelles va nous permettre de regrouper les informations.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dépendances fonctionnelles sont à la base de notre base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La bonne compréhension des DF va permettre de mettre en place des bases de données de bonne qualité.</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594585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a:t>
            </a:r>
            <a:endParaRPr lang="en-US" sz="3200" b="0" strike="noStrike" spc="-1" dirty="0">
              <a:solidFill>
                <a:srgbClr val="376092"/>
              </a:solidFill>
              <a:latin typeface="Arial"/>
            </a:endParaRPr>
          </a:p>
        </p:txBody>
      </p:sp>
      <p:sp>
        <p:nvSpPr>
          <p:cNvPr id="140" name="TextShape 2"/>
          <p:cNvSpPr txBox="1"/>
          <p:nvPr/>
        </p:nvSpPr>
        <p:spPr>
          <a:xfrm>
            <a:off x="457200" y="1642369"/>
            <a:ext cx="8229240" cy="448339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Il permet de répondre à la question « quoi ? » à savoir que cherche-t-on à modéliser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va nous permettre de structurer les informations listées dans le dictionnaire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répond à un formalisme qui lui permet de devenir un outil de communication.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Son élaboration met en lumière certaines questions et permet la mise en place d’une base de données plus stable.</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6234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outil graphique </a:t>
            </a:r>
            <a:endParaRPr lang="en-US" sz="3200" b="0" strike="noStrike" spc="-1" dirty="0">
              <a:solidFill>
                <a:srgbClr val="376092"/>
              </a:solidFill>
              <a:latin typeface="Arial"/>
            </a:endParaRPr>
          </a:p>
        </p:txBody>
      </p:sp>
      <p:sp>
        <p:nvSpPr>
          <p:cNvPr id="140" name="TextShape 2"/>
          <p:cNvSpPr txBox="1"/>
          <p:nvPr/>
        </p:nvSpPr>
        <p:spPr>
          <a:xfrm>
            <a:off x="457200" y="2015231"/>
            <a:ext cx="8229240" cy="411052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 modèle conceptuel des données est représenté sous forme graphique.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utiliser un outils pour dessiner nos MCD</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Description de l’outil looping.</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34710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propriétés</a:t>
            </a:r>
            <a:endParaRPr lang="en-US" sz="3200" b="0" strike="noStrike" spc="-1" dirty="0">
              <a:solidFill>
                <a:srgbClr val="376092"/>
              </a:solidFill>
              <a:latin typeface="Arial"/>
            </a:endParaRPr>
          </a:p>
        </p:txBody>
      </p:sp>
      <p:sp>
        <p:nvSpPr>
          <p:cNvPr id="140" name="TextShape 2"/>
          <p:cNvSpPr txBox="1"/>
          <p:nvPr/>
        </p:nvSpPr>
        <p:spPr>
          <a:xfrm>
            <a:off x="457200" y="2015231"/>
            <a:ext cx="8229240" cy="411052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propriétés sont les informations rassemblées dans le dictionnaire de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Les propriétés ont un type, une longueur ou doivent parfois respecter un certains formalisme.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L’identifiant ou la clé est une propriété spéciale qui permet de retrouver toutes les informations de la même entité.</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C6E2D6D3-F621-4DD7-9551-51DF367EDA0E}"/>
              </a:ext>
            </a:extLst>
          </p:cNvPr>
          <p:cNvPicPr>
            <a:picLocks noChangeAspect="1"/>
          </p:cNvPicPr>
          <p:nvPr/>
        </p:nvPicPr>
        <p:blipFill>
          <a:blip r:embed="rId2"/>
          <a:stretch>
            <a:fillRect/>
          </a:stretch>
        </p:blipFill>
        <p:spPr>
          <a:xfrm>
            <a:off x="1908699" y="4562937"/>
            <a:ext cx="1828800" cy="1638300"/>
          </a:xfrm>
          <a:prstGeom prst="rect">
            <a:avLst/>
          </a:prstGeom>
        </p:spPr>
      </p:pic>
    </p:spTree>
    <p:extLst>
      <p:ext uri="{BB962C8B-B14F-4D97-AF65-F5344CB8AC3E}">
        <p14:creationId xmlns:p14="http://schemas.microsoft.com/office/powerpoint/2010/main" val="356555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entités</a:t>
            </a:r>
            <a:endParaRPr lang="en-US" sz="3200" b="0" strike="noStrike" spc="-1" dirty="0">
              <a:solidFill>
                <a:srgbClr val="376092"/>
              </a:solidFill>
              <a:latin typeface="Arial"/>
            </a:endParaRPr>
          </a:p>
        </p:txBody>
      </p:sp>
      <p:sp>
        <p:nvSpPr>
          <p:cNvPr id="140" name="TextShape 2"/>
          <p:cNvSpPr txBox="1"/>
          <p:nvPr/>
        </p:nvSpPr>
        <p:spPr>
          <a:xfrm>
            <a:off x="457200" y="2015231"/>
            <a:ext cx="8229240" cy="4110528"/>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En regroupant les propriétés, nous avons fait apparaitre des ensembles de propriétés (client, article…).</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Ces regroupements sont appelés entités.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Par exemple une entité Client nous indique que chaque Client a un numéro, un nom, un prénom et une adresse. Tous les clients partagent ces propriétés.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Une entité peut avoir une clé qui identifie chaque occurrence de l’entité.</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3" name="Image 2">
            <a:extLst>
              <a:ext uri="{FF2B5EF4-FFF2-40B4-BE49-F238E27FC236}">
                <a16:creationId xmlns:a16="http://schemas.microsoft.com/office/drawing/2014/main" id="{C6E2D6D3-F621-4DD7-9551-51DF367EDA0E}"/>
              </a:ext>
            </a:extLst>
          </p:cNvPr>
          <p:cNvPicPr>
            <a:picLocks noChangeAspect="1"/>
          </p:cNvPicPr>
          <p:nvPr/>
        </p:nvPicPr>
        <p:blipFill>
          <a:blip r:embed="rId2"/>
          <a:stretch>
            <a:fillRect/>
          </a:stretch>
        </p:blipFill>
        <p:spPr>
          <a:xfrm>
            <a:off x="4092606" y="5085370"/>
            <a:ext cx="1828800" cy="1638300"/>
          </a:xfrm>
          <a:prstGeom prst="rect">
            <a:avLst/>
          </a:prstGeom>
        </p:spPr>
      </p:pic>
    </p:spTree>
    <p:extLst>
      <p:ext uri="{BB962C8B-B14F-4D97-AF65-F5344CB8AC3E}">
        <p14:creationId xmlns:p14="http://schemas.microsoft.com/office/powerpoint/2010/main" val="218818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relations ou associations permettent de faire le lien entre deux entités.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Elles sont représentées par un verbe d’action.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Quelques exemples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client achète un article.</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vacancier loue une chambre d’hôtel.</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Un nouveau tome sort dans la série « One Piece »</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21AC8ED7-DC05-4CC6-9DD4-017B0CE92B9D}"/>
              </a:ext>
            </a:extLst>
          </p:cNvPr>
          <p:cNvPicPr>
            <a:picLocks noChangeAspect="1"/>
          </p:cNvPicPr>
          <p:nvPr/>
        </p:nvPicPr>
        <p:blipFill>
          <a:blip r:embed="rId2"/>
          <a:stretch>
            <a:fillRect/>
          </a:stretch>
        </p:blipFill>
        <p:spPr>
          <a:xfrm>
            <a:off x="1842907" y="5249820"/>
            <a:ext cx="5457825" cy="1333500"/>
          </a:xfrm>
          <a:prstGeom prst="rect">
            <a:avLst/>
          </a:prstGeom>
        </p:spPr>
      </p:pic>
    </p:spTree>
    <p:extLst>
      <p:ext uri="{BB962C8B-B14F-4D97-AF65-F5344CB8AC3E}">
        <p14:creationId xmlns:p14="http://schemas.microsoft.com/office/powerpoint/2010/main" val="202869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Initiation </a:t>
            </a:r>
            <a:r>
              <a:rPr lang="fr-FR" sz="3200" b="0" strike="noStrike" spc="-1" dirty="0">
                <a:solidFill>
                  <a:srgbClr val="376092"/>
                </a:solidFill>
                <a:latin typeface="Arial"/>
              </a:rPr>
              <a:t>à la base de données</a:t>
            </a:r>
            <a:endParaRPr lang="en-US" sz="3200" b="0" strike="noStrike" spc="-1" dirty="0">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Tour d’horizon</a:t>
            </a:r>
          </a:p>
          <a:p>
            <a:pPr marL="864000" lvl="1" indent="-324000">
              <a:spcAft>
                <a:spcPts val="1134"/>
              </a:spcAft>
              <a:buClr>
                <a:srgbClr val="000000"/>
              </a:buClr>
              <a:buSzPct val="45000"/>
              <a:buFont typeface="Wingdings" charset="2"/>
              <a:buChar char=""/>
            </a:pPr>
            <a:r>
              <a:rPr lang="fr-FR" sz="2400" spc="-1" dirty="0">
                <a:solidFill>
                  <a:srgbClr val="376092"/>
                </a:solidFill>
                <a:latin typeface="Calibri"/>
              </a:rPr>
              <a:t>Qu’est ce qu’une base de données ?</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Modéliser une base de données avec MERISE.</a:t>
            </a: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R</a:t>
            </a:r>
            <a:r>
              <a:rPr lang="fr-FR" sz="2400" spc="-1" dirty="0">
                <a:solidFill>
                  <a:srgbClr val="376092"/>
                </a:solidFill>
                <a:latin typeface="Calibri"/>
              </a:rPr>
              <a:t>eprésenter une base de données avec Looping.</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Quelques cas concrets.</a:t>
            </a:r>
            <a:endParaRPr lang="en-US" sz="2400" b="0" strike="noStrike" spc="-1" dirty="0">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dirty="0">
                <a:solidFill>
                  <a:srgbClr val="376092"/>
                </a:solidFill>
                <a:latin typeface="Calibri"/>
              </a:rPr>
              <a:t>Questions et ressentis.</a:t>
            </a:r>
            <a:endParaRPr lang="en-US" sz="2400" b="0" strike="noStrike" spc="-1" dirty="0">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cardinalités des associations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Les cardinalités permettent de savoir combien de relations chaque entité partage avec l’association.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peut les retrouver en posant les questions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Combien d’articles le client peut-il acheter au minimum ?  (est-ce un client si aucun achat ?)</a:t>
            </a:r>
          </a:p>
          <a:p>
            <a:pPr marL="889200" lvl="1" indent="-324000">
              <a:spcAft>
                <a:spcPts val="1060"/>
              </a:spcAft>
              <a:buClr>
                <a:srgbClr val="000000"/>
              </a:buClr>
              <a:buSzPct val="45000"/>
              <a:buFont typeface="Wingdings" charset="2"/>
              <a:buChar char=""/>
            </a:pPr>
            <a:r>
              <a:rPr lang="fr-FR" sz="2400" spc="-1" dirty="0">
                <a:solidFill>
                  <a:srgbClr val="376092"/>
                </a:solidFill>
                <a:latin typeface="Arial"/>
              </a:rPr>
              <a:t>Combien d’articles le client peut-il acheter au maximum ?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On doit évaluer toutes les branches de l’association.</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21AC8ED7-DC05-4CC6-9DD4-017B0CE92B9D}"/>
              </a:ext>
            </a:extLst>
          </p:cNvPr>
          <p:cNvPicPr>
            <a:picLocks noChangeAspect="1"/>
          </p:cNvPicPr>
          <p:nvPr/>
        </p:nvPicPr>
        <p:blipFill>
          <a:blip r:embed="rId2"/>
          <a:stretch>
            <a:fillRect/>
          </a:stretch>
        </p:blipFill>
        <p:spPr>
          <a:xfrm>
            <a:off x="1842907" y="5249820"/>
            <a:ext cx="5457825" cy="1333500"/>
          </a:xfrm>
          <a:prstGeom prst="rect">
            <a:avLst/>
          </a:prstGeom>
        </p:spPr>
      </p:pic>
    </p:spTree>
    <p:extLst>
      <p:ext uri="{BB962C8B-B14F-4D97-AF65-F5344CB8AC3E}">
        <p14:creationId xmlns:p14="http://schemas.microsoft.com/office/powerpoint/2010/main" val="1320815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 porteuses d’informations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Dans le cas suivant, comment symboliser le nombre d’articles achetés par le client.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nombre d’articles achetés n’est ni une propriété du client, ni une propriété de l’article.</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21AC8ED7-DC05-4CC6-9DD4-017B0CE92B9D}"/>
              </a:ext>
            </a:extLst>
          </p:cNvPr>
          <p:cNvPicPr>
            <a:picLocks noChangeAspect="1"/>
          </p:cNvPicPr>
          <p:nvPr/>
        </p:nvPicPr>
        <p:blipFill>
          <a:blip r:embed="rId2"/>
          <a:stretch>
            <a:fillRect/>
          </a:stretch>
        </p:blipFill>
        <p:spPr>
          <a:xfrm>
            <a:off x="1638721" y="2572758"/>
            <a:ext cx="5457825" cy="1333500"/>
          </a:xfrm>
          <a:prstGeom prst="rect">
            <a:avLst/>
          </a:prstGeom>
        </p:spPr>
      </p:pic>
      <p:pic>
        <p:nvPicPr>
          <p:cNvPr id="3" name="Image 2">
            <a:extLst>
              <a:ext uri="{FF2B5EF4-FFF2-40B4-BE49-F238E27FC236}">
                <a16:creationId xmlns:a16="http://schemas.microsoft.com/office/drawing/2014/main" id="{F27FEF31-02C3-4A46-A9F8-5F32EFC668EB}"/>
              </a:ext>
            </a:extLst>
          </p:cNvPr>
          <p:cNvPicPr>
            <a:picLocks noChangeAspect="1"/>
          </p:cNvPicPr>
          <p:nvPr/>
        </p:nvPicPr>
        <p:blipFill>
          <a:blip r:embed="rId3"/>
          <a:stretch>
            <a:fillRect/>
          </a:stretch>
        </p:blipFill>
        <p:spPr>
          <a:xfrm>
            <a:off x="1705395" y="4891596"/>
            <a:ext cx="5324475" cy="1371600"/>
          </a:xfrm>
          <a:prstGeom prst="rect">
            <a:avLst/>
          </a:prstGeom>
        </p:spPr>
      </p:pic>
    </p:spTree>
    <p:extLst>
      <p:ext uri="{BB962C8B-B14F-4D97-AF65-F5344CB8AC3E}">
        <p14:creationId xmlns:p14="http://schemas.microsoft.com/office/powerpoint/2010/main" val="3569691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 porteuses d’informations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Essayons de comprendre les limites de cette association:</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client peut acheter une certaine quantité d’un article mais que se passe t’il s’il revient le lendemain pour acheter le même article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Il faut imaginer que nous identifions l’achat par le client et l’article seulement.</a:t>
            </a: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2" name="Image 1">
            <a:extLst>
              <a:ext uri="{FF2B5EF4-FFF2-40B4-BE49-F238E27FC236}">
                <a16:creationId xmlns:a16="http://schemas.microsoft.com/office/drawing/2014/main" id="{FF229238-1569-4007-9BD5-39B9F1F1F676}"/>
              </a:ext>
            </a:extLst>
          </p:cNvPr>
          <p:cNvPicPr>
            <a:picLocks noChangeAspect="1"/>
          </p:cNvPicPr>
          <p:nvPr/>
        </p:nvPicPr>
        <p:blipFill>
          <a:blip r:embed="rId2"/>
          <a:stretch>
            <a:fillRect/>
          </a:stretch>
        </p:blipFill>
        <p:spPr>
          <a:xfrm>
            <a:off x="1786774" y="2057400"/>
            <a:ext cx="5324475" cy="1371600"/>
          </a:xfrm>
          <a:prstGeom prst="rect">
            <a:avLst/>
          </a:prstGeom>
        </p:spPr>
      </p:pic>
    </p:spTree>
    <p:extLst>
      <p:ext uri="{BB962C8B-B14F-4D97-AF65-F5344CB8AC3E}">
        <p14:creationId xmlns:p14="http://schemas.microsoft.com/office/powerpoint/2010/main" val="58025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 ternaires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Cette fois la quantité achetée est identifiée par le client, l’article et la date/Heure. Un client peut donc venir acheter plusieurs fois le même article.</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6515EC5F-03AA-44E7-99A9-17F435EE902E}"/>
              </a:ext>
            </a:extLst>
          </p:cNvPr>
          <p:cNvPicPr>
            <a:picLocks noChangeAspect="1"/>
          </p:cNvPicPr>
          <p:nvPr/>
        </p:nvPicPr>
        <p:blipFill>
          <a:blip r:embed="rId2"/>
          <a:stretch>
            <a:fillRect/>
          </a:stretch>
        </p:blipFill>
        <p:spPr>
          <a:xfrm>
            <a:off x="1900057" y="3429000"/>
            <a:ext cx="5343525" cy="2266950"/>
          </a:xfrm>
          <a:prstGeom prst="rect">
            <a:avLst/>
          </a:prstGeom>
        </p:spPr>
      </p:pic>
    </p:spTree>
    <p:extLst>
      <p:ext uri="{BB962C8B-B14F-4D97-AF65-F5344CB8AC3E}">
        <p14:creationId xmlns:p14="http://schemas.microsoft.com/office/powerpoint/2010/main" val="3306869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associations réflexives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Une association réflexive associe deux occurrences de la même entité.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Imaginons que le vendeur mette en place un parrainage. Un client peut parrainer un autre client.</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pic>
        <p:nvPicPr>
          <p:cNvPr id="4" name="Image 3">
            <a:extLst>
              <a:ext uri="{FF2B5EF4-FFF2-40B4-BE49-F238E27FC236}">
                <a16:creationId xmlns:a16="http://schemas.microsoft.com/office/drawing/2014/main" id="{BEDC4B6B-6737-45BA-9769-678B455DEAA3}"/>
              </a:ext>
            </a:extLst>
          </p:cNvPr>
          <p:cNvPicPr>
            <a:picLocks noChangeAspect="1"/>
          </p:cNvPicPr>
          <p:nvPr/>
        </p:nvPicPr>
        <p:blipFill>
          <a:blip r:embed="rId2"/>
          <a:stretch>
            <a:fillRect/>
          </a:stretch>
        </p:blipFill>
        <p:spPr>
          <a:xfrm>
            <a:off x="965076" y="3642471"/>
            <a:ext cx="7391400" cy="2752725"/>
          </a:xfrm>
          <a:prstGeom prst="rect">
            <a:avLst/>
          </a:prstGeom>
        </p:spPr>
      </p:pic>
    </p:spTree>
    <p:extLst>
      <p:ext uri="{BB962C8B-B14F-4D97-AF65-F5344CB8AC3E}">
        <p14:creationId xmlns:p14="http://schemas.microsoft.com/office/powerpoint/2010/main" val="410842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gestion des formations</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Reprendre l’exemple du cours CCI Campus.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Comment organiser les propriété du dictionnaire des données en modèle conceptuel des données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3662558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à vous de jouer</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Nous allons construire petit à petit le modèle conceptuel des données pour sauvegarder les données liées aux films.</a:t>
            </a:r>
          </a:p>
          <a:p>
            <a:pPr marL="108000">
              <a:spcAft>
                <a:spcPts val="1060"/>
              </a:spcAft>
              <a:buClr>
                <a:srgbClr val="000000"/>
              </a:buClr>
              <a:buSzPct val="45000"/>
            </a:pPr>
            <a:r>
              <a:rPr lang="fr-FR" spc="-1" dirty="0">
                <a:latin typeface="Arial"/>
              </a:rPr>
              <a:t>1. Nous définissons un film par ses informations de base :</a:t>
            </a:r>
          </a:p>
          <a:p>
            <a:pPr marL="393750" indent="-285750">
              <a:spcAft>
                <a:spcPts val="1060"/>
              </a:spcAft>
              <a:buClr>
                <a:srgbClr val="000000"/>
              </a:buClr>
              <a:buSzPct val="45000"/>
              <a:buFont typeface="Arial" panose="020B0604020202020204" pitchFamily="34" charset="0"/>
              <a:buChar char="•"/>
            </a:pPr>
            <a:r>
              <a:rPr lang="fr-FR" spc="-1" dirty="0">
                <a:latin typeface="Arial"/>
              </a:rPr>
              <a:t>Nom du film</a:t>
            </a:r>
          </a:p>
          <a:p>
            <a:pPr marL="393750" indent="-285750">
              <a:spcAft>
                <a:spcPts val="1060"/>
              </a:spcAft>
              <a:buClr>
                <a:srgbClr val="000000"/>
              </a:buClr>
              <a:buSzPct val="45000"/>
              <a:buFont typeface="Arial" panose="020B0604020202020204" pitchFamily="34" charset="0"/>
              <a:buChar char="•"/>
            </a:pPr>
            <a:r>
              <a:rPr lang="fr-FR" spc="-1" dirty="0">
                <a:latin typeface="Arial"/>
              </a:rPr>
              <a:t>Date de sortie</a:t>
            </a:r>
          </a:p>
          <a:p>
            <a:pPr marL="393750" indent="-285750">
              <a:spcAft>
                <a:spcPts val="1060"/>
              </a:spcAft>
              <a:buClr>
                <a:srgbClr val="000000"/>
              </a:buClr>
              <a:buSzPct val="45000"/>
              <a:buFont typeface="Arial" panose="020B0604020202020204" pitchFamily="34" charset="0"/>
              <a:buChar char="•"/>
            </a:pPr>
            <a:r>
              <a:rPr lang="fr-FR" spc="-1" dirty="0">
                <a:latin typeface="Arial"/>
              </a:rPr>
              <a:t>Durée</a:t>
            </a:r>
          </a:p>
          <a:p>
            <a:pPr marL="393750" indent="-285750">
              <a:spcAft>
                <a:spcPts val="1060"/>
              </a:spcAft>
              <a:buClr>
                <a:srgbClr val="000000"/>
              </a:buClr>
              <a:buSzPct val="45000"/>
              <a:buFont typeface="Arial" panose="020B0604020202020204" pitchFamily="34" charset="0"/>
              <a:buChar char="•"/>
            </a:pPr>
            <a:r>
              <a:rPr lang="fr-FR" spc="-1" dirty="0">
                <a:latin typeface="Arial"/>
              </a:rPr>
              <a:t>Genre</a:t>
            </a:r>
          </a:p>
          <a:p>
            <a:pPr marL="393750" indent="-285750">
              <a:spcAft>
                <a:spcPts val="1060"/>
              </a:spcAft>
              <a:buClr>
                <a:srgbClr val="000000"/>
              </a:buClr>
              <a:buSzPct val="45000"/>
              <a:buFont typeface="Arial" panose="020B0604020202020204" pitchFamily="34" charset="0"/>
              <a:buChar char="•"/>
            </a:pPr>
            <a:r>
              <a:rPr lang="fr-FR" spc="-1" dirty="0">
                <a:latin typeface="Arial"/>
              </a:rPr>
              <a:t>Pays de sortie</a:t>
            </a:r>
          </a:p>
          <a:p>
            <a:pPr marL="393750" indent="-285750">
              <a:spcAft>
                <a:spcPts val="1060"/>
              </a:spcAft>
              <a:buClr>
                <a:srgbClr val="000000"/>
              </a:buClr>
              <a:buSzPct val="45000"/>
              <a:buFont typeface="Arial" panose="020B0604020202020204" pitchFamily="34" charset="0"/>
              <a:buChar char="•"/>
            </a:pPr>
            <a:r>
              <a:rPr lang="fr-FR" spc="-1" dirty="0">
                <a:latin typeface="Arial"/>
              </a:rPr>
              <a:t>Appartenance ou non à un cycle (Star Wars, Matrix, le Seigneur des Anneaux…)</a:t>
            </a:r>
          </a:p>
          <a:p>
            <a:pPr marL="450900" indent="-342900">
              <a:spcAft>
                <a:spcPts val="1060"/>
              </a:spcAft>
              <a:buClr>
                <a:srgbClr val="000000"/>
              </a:buClr>
              <a:buSzPct val="45000"/>
              <a:buAutoNum type="arabicPeriod"/>
            </a:pPr>
            <a:endParaRPr lang="fr-FR" spc="-1" dirty="0">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12010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à vous de jouer</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Arial"/>
              </a:rPr>
              <a:t>2. Nous voulons également modéliser les informations des cinéphiles. Un cinéphile est identifié par son nom et par son prénom. Nous voulons avoir une idée de la popularité des films et pour cela nous aimerions trouver un moyen de savoir quel cinéphile a regardé quel film. Enfin, nous permettons aux cinéphiles de donner une note à un film. </a:t>
            </a: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r>
              <a:rPr lang="fr-FR" spc="-1" dirty="0">
                <a:latin typeface="Arial"/>
              </a:rPr>
              <a:t>3. Nous voulons garder une trace des personnes qui ont participé au film. Pour cela, nous divisons ces personnes en 3 catégories :</a:t>
            </a:r>
          </a:p>
          <a:p>
            <a:pPr marL="393750" indent="-285750">
              <a:spcAft>
                <a:spcPts val="1060"/>
              </a:spcAft>
              <a:buClr>
                <a:srgbClr val="000000"/>
              </a:buClr>
              <a:buSzPct val="45000"/>
              <a:buFont typeface="Arial" panose="020B0604020202020204" pitchFamily="34" charset="0"/>
              <a:buChar char="•"/>
            </a:pPr>
            <a:r>
              <a:rPr lang="fr-FR" spc="-1" dirty="0">
                <a:latin typeface="Arial"/>
              </a:rPr>
              <a:t>Réalisateur</a:t>
            </a:r>
          </a:p>
          <a:p>
            <a:pPr marL="393750" indent="-285750">
              <a:spcAft>
                <a:spcPts val="1060"/>
              </a:spcAft>
              <a:buClr>
                <a:srgbClr val="000000"/>
              </a:buClr>
              <a:buSzPct val="45000"/>
              <a:buFont typeface="Arial" panose="020B0604020202020204" pitchFamily="34" charset="0"/>
              <a:buChar char="•"/>
            </a:pPr>
            <a:r>
              <a:rPr lang="fr-FR" spc="-1" dirty="0">
                <a:latin typeface="Arial"/>
              </a:rPr>
              <a:t>Acteur</a:t>
            </a:r>
          </a:p>
          <a:p>
            <a:pPr marL="393750" indent="-285750">
              <a:spcAft>
                <a:spcPts val="1060"/>
              </a:spcAft>
              <a:buClr>
                <a:srgbClr val="000000"/>
              </a:buClr>
              <a:buSzPct val="45000"/>
              <a:buFont typeface="Arial" panose="020B0604020202020204" pitchFamily="34" charset="0"/>
              <a:buChar char="•"/>
            </a:pPr>
            <a:r>
              <a:rPr lang="fr-FR" spc="-1" dirty="0">
                <a:latin typeface="Arial"/>
              </a:rPr>
              <a:t>Intervenant (costume, effets spéciaux, sons….)</a:t>
            </a:r>
          </a:p>
          <a:p>
            <a:pPr marL="108000">
              <a:spcAft>
                <a:spcPts val="1060"/>
              </a:spcAft>
              <a:buClr>
                <a:srgbClr val="000000"/>
              </a:buClr>
              <a:buSzPct val="45000"/>
            </a:pPr>
            <a:r>
              <a:rPr lang="fr-FR" spc="-1" dirty="0">
                <a:latin typeface="Arial"/>
              </a:rPr>
              <a:t>Chaque personne est identifiée par son nom, son prénom, sa date de naissance et sa nationalité.</a:t>
            </a: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endParaRPr lang="fr-FR" spc="-1" dirty="0">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01254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à vous de jouer</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108000">
              <a:spcAft>
                <a:spcPts val="1060"/>
              </a:spcAft>
              <a:buClr>
                <a:srgbClr val="000000"/>
              </a:buClr>
              <a:buSzPct val="45000"/>
            </a:pPr>
            <a:r>
              <a:rPr lang="fr-FR" spc="-1" dirty="0">
                <a:latin typeface="Arial"/>
              </a:rPr>
              <a:t>4. Un film peut être projeté au cinéma. Il faut ajouter à notre modèle la possibilité de savoir où un film est projeté (dans quelle salle) quel jour et à quelle heure. Pour faciliter la recherche d’un cinéma, nous voulons aussi savoir dans quelle ville il se situe. La ville est identifiée par son nom, son code postal et son pays. </a:t>
            </a:r>
          </a:p>
          <a:p>
            <a:pPr marL="108000">
              <a:spcAft>
                <a:spcPts val="1060"/>
              </a:spcAft>
              <a:buClr>
                <a:srgbClr val="000000"/>
              </a:buClr>
              <a:buSzPct val="45000"/>
            </a:pPr>
            <a:endParaRPr lang="fr-FR" spc="-1" dirty="0">
              <a:latin typeface="Arial"/>
            </a:endParaRPr>
          </a:p>
          <a:p>
            <a:pPr marL="108000">
              <a:spcAft>
                <a:spcPts val="1060"/>
              </a:spcAft>
              <a:buClr>
                <a:srgbClr val="000000"/>
              </a:buClr>
              <a:buSzPct val="45000"/>
            </a:pPr>
            <a:endParaRPr lang="fr-FR" spc="-1" dirty="0">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Le modèle grandit petit à petit. Vérifions que nous n’avons pas mis en place des doublons.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Passons en revue les cardinalités pour voir si le modèle représente bien ce à quoi nous nous attendons.</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605166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dirty="0">
                <a:solidFill>
                  <a:srgbClr val="376092"/>
                </a:solidFill>
                <a:latin typeface="Arial"/>
              </a:rPr>
              <a:t>Le modèle conceptuel des données – à vous de jouer – Evolution du modèle</a:t>
            </a:r>
            <a:endParaRPr lang="en-US" sz="3200" b="0" strike="noStrike" spc="-1" dirty="0">
              <a:solidFill>
                <a:srgbClr val="376092"/>
              </a:solidFill>
              <a:latin typeface="Arial"/>
            </a:endParaRPr>
          </a:p>
        </p:txBody>
      </p:sp>
      <p:sp>
        <p:nvSpPr>
          <p:cNvPr id="140" name="TextShape 2"/>
          <p:cNvSpPr txBox="1"/>
          <p:nvPr/>
        </p:nvSpPr>
        <p:spPr>
          <a:xfrm>
            <a:off x="457200" y="1686757"/>
            <a:ext cx="8229240" cy="4439002"/>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Est-ce qu’un Cinéphile qui n’a pas vu le film peut tout de même lui donner une note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Y a-t-il un moyen d’éviter les redondances dans les intervenants </a:t>
            </a:r>
            <a:r>
              <a:rPr lang="fr-FR" sz="2400" spc="-1">
                <a:solidFill>
                  <a:srgbClr val="376092"/>
                </a:solidFill>
                <a:latin typeface="Arial"/>
              </a:rPr>
              <a:t>du cinéma ?</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Un magazine people nous demande de gérer les liens entre les différents professionnels du cinéma.</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108000">
              <a:spcAft>
                <a:spcPts val="1060"/>
              </a:spcAft>
              <a:buClr>
                <a:srgbClr val="000000"/>
              </a:buClr>
              <a:buSzPct val="45000"/>
            </a:pPr>
            <a:endParaRPr lang="fr-FR" sz="2400" spc="-1" dirty="0">
              <a:solidFill>
                <a:srgbClr val="376092"/>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239613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Nécessité de séparer traitements et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Permet de sortir </a:t>
            </a:r>
            <a:r>
              <a:rPr lang="fr-FR" sz="2400" spc="-1" dirty="0">
                <a:solidFill>
                  <a:srgbClr val="376092"/>
                </a:solidFill>
                <a:latin typeface="Arial"/>
              </a:rPr>
              <a:t>les données des programmes.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Permet de traiter les accès concurrents aux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Permet de modifier les données sans recompiler.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Permet aux non informaticiens de modifier les données.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Permet d’organiser la sauvegarde des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Permet de maintenir la cohérence des données.</a:t>
            </a:r>
            <a:endParaRPr lang="fr-FR" sz="2400" b="0" strike="noStrike" spc="-1" dirty="0">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dirty="0">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Résumé des notions abordées.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Questions.</a:t>
            </a:r>
            <a:endParaRPr lang="en-US"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Difficultés particulières ?</a:t>
            </a:r>
            <a:endParaRPr lang="en-US" sz="2400" b="0" strike="noStrike" spc="-1" dirty="0">
              <a:solidFill>
                <a:srgbClr val="376092"/>
              </a:solidFill>
              <a:latin typeface="Arial"/>
            </a:endParaRPr>
          </a:p>
          <a:p>
            <a:pPr marL="1022400" lvl="2">
              <a:spcAft>
                <a:spcPts val="1060"/>
              </a:spcAft>
              <a:buClr>
                <a:srgbClr val="000000"/>
              </a:buClr>
              <a:buSzPct val="45000"/>
            </a:pPr>
            <a:r>
              <a:rPr lang="fr-FR" sz="2400" spc="-1" dirty="0">
                <a:solidFill>
                  <a:srgbClr val="376092"/>
                </a:solidFill>
                <a:latin typeface="Arial"/>
              </a:rPr>
              <a:t>				</a:t>
            </a:r>
            <a:endParaRPr lang="en-US" sz="2400" b="0" strike="noStrike" spc="-1" dirty="0">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dirty="0">
              <a:solidFill>
                <a:srgbClr val="376092"/>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Les bases de données au format texte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Exemple fi</a:t>
            </a:r>
            <a:r>
              <a:rPr lang="fr-FR" sz="2400" b="0" strike="noStrike" spc="-1" dirty="0">
                <a:solidFill>
                  <a:srgbClr val="376092"/>
                </a:solidFill>
                <a:latin typeface="Arial"/>
              </a:rPr>
              <a:t>chier de configuration (ODBINST.ini):</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[ODBC 32 bit Drivers]</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MySQL ODBC 8.0 ANSI Driver (32 bit)=</a:t>
            </a:r>
            <a:r>
              <a:rPr lang="fr-FR" sz="1600" b="0" strike="noStrike" spc="-1" dirty="0" err="1">
                <a:latin typeface="Courier New" panose="02070309020205020404" pitchFamily="49" charset="0"/>
                <a:cs typeface="Courier New" panose="02070309020205020404" pitchFamily="49" charset="0"/>
              </a:rPr>
              <a:t>Installed</a:t>
            </a:r>
            <a:endParaRPr lang="fr-FR" sz="1600" b="0" strike="noStrike"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MySQL ODBC 8.0 Unicode Driver (32 bit)=</a:t>
            </a:r>
            <a:r>
              <a:rPr lang="fr-FR" sz="1600" b="0" strike="noStrike" spc="-1" dirty="0" err="1">
                <a:latin typeface="Courier New" panose="02070309020205020404" pitchFamily="49" charset="0"/>
                <a:cs typeface="Courier New" panose="02070309020205020404" pitchFamily="49" charset="0"/>
              </a:rPr>
              <a:t>Installed</a:t>
            </a:r>
            <a:endParaRPr lang="fr-FR" sz="1600" b="0" strike="noStrike" spc="-1" dirty="0">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[MySQL ODBC 8.0 ANSI Driver (32 bit)]</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Driver=C:\Program Files\MySQL\</a:t>
            </a:r>
            <a:r>
              <a:rPr lang="fr-FR" sz="1600" b="0" strike="noStrike" spc="-1" dirty="0" err="1">
                <a:latin typeface="Courier New" panose="02070309020205020404" pitchFamily="49" charset="0"/>
                <a:cs typeface="Courier New" panose="02070309020205020404" pitchFamily="49" charset="0"/>
              </a:rPr>
              <a:t>Connector</a:t>
            </a:r>
            <a:r>
              <a:rPr lang="fr-FR" sz="1600" b="0" strike="noStrike" spc="-1" dirty="0">
                <a:latin typeface="Courier New" panose="02070309020205020404" pitchFamily="49" charset="0"/>
                <a:cs typeface="Courier New" panose="02070309020205020404" pitchFamily="49" charset="0"/>
              </a:rPr>
              <a:t> ODBC 8.0\myodbc8a.dll</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Setup=C:\Program Files\MySQL\</a:t>
            </a:r>
            <a:r>
              <a:rPr lang="fr-FR" sz="1600" b="0" strike="noStrike" spc="-1" dirty="0" err="1">
                <a:latin typeface="Courier New" panose="02070309020205020404" pitchFamily="49" charset="0"/>
                <a:cs typeface="Courier New" panose="02070309020205020404" pitchFamily="49" charset="0"/>
              </a:rPr>
              <a:t>Connector</a:t>
            </a:r>
            <a:r>
              <a:rPr lang="fr-FR" sz="1600" b="0" strike="noStrike" spc="-1" dirty="0">
                <a:latin typeface="Courier New" panose="02070309020205020404" pitchFamily="49" charset="0"/>
                <a:cs typeface="Courier New" panose="02070309020205020404" pitchFamily="49" charset="0"/>
              </a:rPr>
              <a:t> ODBC 8.0\myodbc8S.dll</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32Bit=1</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[MySQL ODBC 8.0 Unicode Driver (32 bit)]</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Driver=C:\Program Files\MySQL\</a:t>
            </a:r>
            <a:r>
              <a:rPr lang="fr-FR" sz="1600" b="0" strike="noStrike" spc="-1" dirty="0" err="1">
                <a:latin typeface="Courier New" panose="02070309020205020404" pitchFamily="49" charset="0"/>
                <a:cs typeface="Courier New" panose="02070309020205020404" pitchFamily="49" charset="0"/>
              </a:rPr>
              <a:t>Connector</a:t>
            </a:r>
            <a:r>
              <a:rPr lang="fr-FR" sz="1600" b="0" strike="noStrike" spc="-1" dirty="0">
                <a:latin typeface="Courier New" panose="02070309020205020404" pitchFamily="49" charset="0"/>
                <a:cs typeface="Courier New" panose="02070309020205020404" pitchFamily="49" charset="0"/>
              </a:rPr>
              <a:t> ODBC 8.0\myodbc8w.dll</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Setup=C:\Program Files\MySQL\</a:t>
            </a:r>
            <a:r>
              <a:rPr lang="fr-FR" sz="1600" b="0" strike="noStrike" spc="-1" dirty="0" err="1">
                <a:latin typeface="Courier New" panose="02070309020205020404" pitchFamily="49" charset="0"/>
                <a:cs typeface="Courier New" panose="02070309020205020404" pitchFamily="49" charset="0"/>
              </a:rPr>
              <a:t>Connector</a:t>
            </a:r>
            <a:r>
              <a:rPr lang="fr-FR" sz="1600" b="0" strike="noStrike" spc="-1" dirty="0">
                <a:latin typeface="Courier New" panose="02070309020205020404" pitchFamily="49" charset="0"/>
                <a:cs typeface="Courier New" panose="02070309020205020404" pitchFamily="49" charset="0"/>
              </a:rPr>
              <a:t> ODBC 8.0\myodbc8S.dll</a:t>
            </a:r>
          </a:p>
          <a:p>
            <a:pPr marL="108000">
              <a:spcAft>
                <a:spcPts val="1060"/>
              </a:spcAft>
              <a:buClr>
                <a:srgbClr val="000000"/>
              </a:buClr>
              <a:buSzPct val="45000"/>
            </a:pPr>
            <a:r>
              <a:rPr lang="fr-FR" sz="1600" b="0" strike="noStrike" spc="-1" dirty="0">
                <a:latin typeface="Courier New" panose="02070309020205020404" pitchFamily="49" charset="0"/>
                <a:cs typeface="Courier New" panose="02070309020205020404" pitchFamily="49" charset="0"/>
              </a:rPr>
              <a:t>32Bit=1</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7773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F</a:t>
            </a:r>
            <a:r>
              <a:rPr lang="fr-FR" sz="3200" b="0" strike="noStrike" spc="-1" dirty="0">
                <a:solidFill>
                  <a:srgbClr val="376092"/>
                </a:solidFill>
                <a:latin typeface="Arial"/>
              </a:rPr>
              <a:t>ormats de fichier qui permettent de stocker des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Format .</a:t>
            </a:r>
            <a:r>
              <a:rPr lang="fr-FR" sz="2400" b="0" strike="noStrike" spc="-1" dirty="0" err="1">
                <a:solidFill>
                  <a:srgbClr val="376092"/>
                </a:solidFill>
                <a:latin typeface="Arial"/>
              </a:rPr>
              <a:t>ini</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Fichier texte simple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Fichier XML ou JSON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Fichier texte formaté du style CSV</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Bases de données hiérarchiques du style DL/1</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Registres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Fichiers formatés pour l’échange de données informatisé (EDI) </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98543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Ce que l’on attend d’une base de données</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Sauvegarder les données.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Rendre possible la mise à jour des données.</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Permettre la mise en place de sauvegarde automatique.</a:t>
            </a: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Pouvoir récupérer ses données dans un temps acceptable.</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Permettre des accès concurrents aux données.</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Maintenir la cohérence des données (SGBDR).</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57205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base de données relationnelles</a:t>
            </a:r>
            <a:endParaRPr lang="en-US" sz="3200" b="0" strike="noStrike" spc="-1" dirty="0">
              <a:solidFill>
                <a:srgbClr val="376092"/>
              </a:solidFill>
              <a:latin typeface="Arial"/>
            </a:endParaRPr>
          </a:p>
        </p:txBody>
      </p:sp>
      <p:sp>
        <p:nvSpPr>
          <p:cNvPr id="140" name="TextShape 2"/>
          <p:cNvSpPr txBox="1"/>
          <p:nvPr/>
        </p:nvSpPr>
        <p:spPr>
          <a:xfrm>
            <a:off x="457200" y="1600200"/>
            <a:ext cx="8229240" cy="3708647"/>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dirty="0">
                <a:solidFill>
                  <a:srgbClr val="376092"/>
                </a:solidFill>
                <a:latin typeface="Arial"/>
              </a:rPr>
              <a:t>La base de données relationnelles nécessaire pour maintenir la cohérence de la base :</a:t>
            </a: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spc="-1" dirty="0">
              <a:solidFill>
                <a:srgbClr val="376092"/>
              </a:solidFill>
              <a:latin typeface="Arial"/>
            </a:endParaRPr>
          </a:p>
          <a:p>
            <a:pPr marL="432000" indent="-324000">
              <a:spcAft>
                <a:spcPts val="1060"/>
              </a:spcAft>
              <a:buClr>
                <a:srgbClr val="000000"/>
              </a:buClr>
              <a:buSzPct val="45000"/>
              <a:buFont typeface="Wingdings" charset="2"/>
              <a:buChar char=""/>
            </a:pPr>
            <a:r>
              <a:rPr lang="fr-FR" sz="2400" spc="-1" dirty="0">
                <a:solidFill>
                  <a:srgbClr val="376092"/>
                </a:solidFill>
                <a:latin typeface="Arial"/>
              </a:rPr>
              <a:t>Que se passe-t-il si on supprime un auteur sans supprimer ses œuvres ?</a:t>
            </a: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dirty="0">
              <a:solidFill>
                <a:srgbClr val="376092"/>
              </a:solidFill>
              <a:latin typeface="Arial"/>
            </a:endParaRP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graphicFrame>
        <p:nvGraphicFramePr>
          <p:cNvPr id="3" name="Tableau 2">
            <a:extLst>
              <a:ext uri="{FF2B5EF4-FFF2-40B4-BE49-F238E27FC236}">
                <a16:creationId xmlns:a16="http://schemas.microsoft.com/office/drawing/2014/main" id="{CF9C06C5-7137-48E3-B460-09144E3934F4}"/>
              </a:ext>
            </a:extLst>
          </p:cNvPr>
          <p:cNvGraphicFramePr>
            <a:graphicFrameLocks noGrp="1"/>
          </p:cNvGraphicFramePr>
          <p:nvPr/>
        </p:nvGraphicFramePr>
        <p:xfrm>
          <a:off x="958851" y="2643029"/>
          <a:ext cx="7226298" cy="2440305"/>
        </p:xfrm>
        <a:graphic>
          <a:graphicData uri="http://schemas.openxmlformats.org/drawingml/2006/table">
            <a:tbl>
              <a:tblPr/>
              <a:tblGrid>
                <a:gridCol w="2656308">
                  <a:extLst>
                    <a:ext uri="{9D8B030D-6E8A-4147-A177-3AD203B41FA5}">
                      <a16:colId xmlns:a16="http://schemas.microsoft.com/office/drawing/2014/main" val="3745701154"/>
                    </a:ext>
                  </a:extLst>
                </a:gridCol>
                <a:gridCol w="761665">
                  <a:extLst>
                    <a:ext uri="{9D8B030D-6E8A-4147-A177-3AD203B41FA5}">
                      <a16:colId xmlns:a16="http://schemas.microsoft.com/office/drawing/2014/main" val="2531531441"/>
                    </a:ext>
                  </a:extLst>
                </a:gridCol>
                <a:gridCol w="761665">
                  <a:extLst>
                    <a:ext uri="{9D8B030D-6E8A-4147-A177-3AD203B41FA5}">
                      <a16:colId xmlns:a16="http://schemas.microsoft.com/office/drawing/2014/main" val="909977444"/>
                    </a:ext>
                  </a:extLst>
                </a:gridCol>
                <a:gridCol w="761665">
                  <a:extLst>
                    <a:ext uri="{9D8B030D-6E8A-4147-A177-3AD203B41FA5}">
                      <a16:colId xmlns:a16="http://schemas.microsoft.com/office/drawing/2014/main" val="2997709885"/>
                    </a:ext>
                  </a:extLst>
                </a:gridCol>
                <a:gridCol w="761665">
                  <a:extLst>
                    <a:ext uri="{9D8B030D-6E8A-4147-A177-3AD203B41FA5}">
                      <a16:colId xmlns:a16="http://schemas.microsoft.com/office/drawing/2014/main" val="1970151369"/>
                    </a:ext>
                  </a:extLst>
                </a:gridCol>
                <a:gridCol w="761665">
                  <a:extLst>
                    <a:ext uri="{9D8B030D-6E8A-4147-A177-3AD203B41FA5}">
                      <a16:colId xmlns:a16="http://schemas.microsoft.com/office/drawing/2014/main" val="2121177674"/>
                    </a:ext>
                  </a:extLst>
                </a:gridCol>
                <a:gridCol w="761665">
                  <a:extLst>
                    <a:ext uri="{9D8B030D-6E8A-4147-A177-3AD203B41FA5}">
                      <a16:colId xmlns:a16="http://schemas.microsoft.com/office/drawing/2014/main" val="2787773211"/>
                    </a:ext>
                  </a:extLst>
                </a:gridCol>
              </a:tblGrid>
              <a:tr h="190500">
                <a:tc>
                  <a:txBody>
                    <a:bodyPr/>
                    <a:lstStyle/>
                    <a:p>
                      <a:pPr algn="l" fontAlgn="b"/>
                      <a:r>
                        <a:rPr lang="fr-FR" sz="1100" b="1" i="0" u="none" strike="noStrike">
                          <a:solidFill>
                            <a:srgbClr val="FFFFFF"/>
                          </a:solidFill>
                          <a:effectLst/>
                          <a:latin typeface="Calibri" panose="020F0502020204030204" pitchFamily="34" charset="0"/>
                        </a:rPr>
                        <a:t>Romans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1" i="0" u="none" strike="noStrike">
                          <a:solidFill>
                            <a:srgbClr val="FFFFFF"/>
                          </a:solidFill>
                          <a:effectLst/>
                          <a:latin typeface="Calibri" panose="020F0502020204030204" pitchFamily="34" charset="0"/>
                        </a:rPr>
                        <a:t>Auteur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715742742"/>
                  </a:ext>
                </a:extLst>
              </a:tr>
              <a:tr h="190500">
                <a:tc>
                  <a:txBody>
                    <a:bodyPr/>
                    <a:lstStyle/>
                    <a:p>
                      <a:pPr algn="l" fontAlgn="b"/>
                      <a:r>
                        <a:rPr lang="fr-FR" sz="1100" b="1" i="0" u="none" strike="noStrike">
                          <a:solidFill>
                            <a:srgbClr val="FFFFFF"/>
                          </a:solidFill>
                          <a:effectLst/>
                          <a:latin typeface="Calibri" panose="020F0502020204030204" pitchFamily="34" charset="0"/>
                        </a:rPr>
                        <a:t>Nom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Auteur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Année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1" i="0" u="none" strike="noStrike">
                          <a:solidFill>
                            <a:srgbClr val="FFFFFF"/>
                          </a:solidFill>
                          <a:effectLst/>
                          <a:latin typeface="Calibri" panose="020F0502020204030204" pitchFamily="34" charset="0"/>
                        </a:rPr>
                        <a:t>Nom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Prénom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fr-FR" sz="1100" b="1" i="0" u="none" strike="noStrike">
                          <a:solidFill>
                            <a:srgbClr val="FFFFFF"/>
                          </a:solidFill>
                          <a:effectLst/>
                          <a:latin typeface="Calibri" panose="020F0502020204030204" pitchFamily="34" charset="0"/>
                        </a:rPr>
                        <a:t>Date de naissance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18293860"/>
                  </a:ext>
                </a:extLst>
              </a:tr>
              <a:tr h="190500">
                <a:tc>
                  <a:txBody>
                    <a:bodyPr/>
                    <a:lstStyle/>
                    <a:p>
                      <a:pPr algn="l" fontAlgn="b"/>
                      <a:r>
                        <a:rPr lang="fr-FR" sz="1100" b="0" i="0" u="none" strike="noStrike">
                          <a:solidFill>
                            <a:srgbClr val="000000"/>
                          </a:solidFill>
                          <a:effectLst/>
                          <a:latin typeface="Calibri" panose="020F0502020204030204" pitchFamily="34" charset="0"/>
                        </a:rPr>
                        <a:t>Les Robots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Isaac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886296"/>
                  </a:ext>
                </a:extLst>
              </a:tr>
              <a:tr h="190500">
                <a:tc>
                  <a:txBody>
                    <a:bodyPr/>
                    <a:lstStyle/>
                    <a:p>
                      <a:pPr algn="l" fontAlgn="b"/>
                      <a:r>
                        <a:rPr lang="fr-FR" sz="1100" b="0" i="0" u="none" strike="noStrike">
                          <a:solidFill>
                            <a:srgbClr val="000000"/>
                          </a:solidFill>
                          <a:effectLst/>
                          <a:latin typeface="Calibri" panose="020F0502020204030204" pitchFamily="34" charset="0"/>
                        </a:rPr>
                        <a:t>Un défilé de robots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Adams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Douglas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866010"/>
                  </a:ext>
                </a:extLst>
              </a:tr>
              <a:tr h="190500">
                <a:tc>
                  <a:txBody>
                    <a:bodyPr/>
                    <a:lstStyle/>
                    <a:p>
                      <a:pPr algn="l" fontAlgn="b"/>
                      <a:r>
                        <a:rPr lang="fr-FR" sz="1100" b="0" i="0" u="none" strike="noStrike">
                          <a:solidFill>
                            <a:srgbClr val="000000"/>
                          </a:solidFill>
                          <a:effectLst/>
                          <a:latin typeface="Calibri" panose="020F0502020204030204" pitchFamily="34" charset="0"/>
                        </a:rPr>
                        <a:t>Nous les robots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Gaiman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Neil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2150751"/>
                  </a:ext>
                </a:extLst>
              </a:tr>
              <a:tr h="190500">
                <a:tc>
                  <a:txBody>
                    <a:bodyPr/>
                    <a:lstStyle/>
                    <a:p>
                      <a:pPr algn="l" fontAlgn="b"/>
                      <a:r>
                        <a:rPr lang="fr-FR" sz="1100" b="0" i="0" u="none" strike="noStrike">
                          <a:solidFill>
                            <a:srgbClr val="000000"/>
                          </a:solidFill>
                          <a:effectLst/>
                          <a:latin typeface="Calibri" panose="020F0502020204030204" pitchFamily="34" charset="0"/>
                        </a:rPr>
                        <a:t>Le Robot qui rêvait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Asimov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507786854"/>
                  </a:ext>
                </a:extLst>
              </a:tr>
              <a:tr h="190500">
                <a:tc>
                  <a:txBody>
                    <a:bodyPr/>
                    <a:lstStyle/>
                    <a:p>
                      <a:pPr algn="l" fontAlgn="b"/>
                      <a:r>
                        <a:rPr lang="fr-FR" sz="1100" b="0" i="0" u="none" strike="noStrike">
                          <a:solidFill>
                            <a:srgbClr val="000000"/>
                          </a:solidFill>
                          <a:effectLst/>
                          <a:latin typeface="Calibri" panose="020F0502020204030204" pitchFamily="34" charset="0"/>
                        </a:rPr>
                        <a:t>Le guide du voyageur galactique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Adams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258415341"/>
                  </a:ext>
                </a:extLst>
              </a:tr>
              <a:tr h="190500">
                <a:tc>
                  <a:txBody>
                    <a:bodyPr/>
                    <a:lstStyle/>
                    <a:p>
                      <a:pPr algn="l" fontAlgn="b"/>
                      <a:r>
                        <a:rPr lang="fr-FR" sz="1100" b="0" i="0" u="none" strike="noStrike">
                          <a:solidFill>
                            <a:srgbClr val="000000"/>
                          </a:solidFill>
                          <a:effectLst/>
                          <a:latin typeface="Calibri" panose="020F0502020204030204" pitchFamily="34" charset="0"/>
                        </a:rPr>
                        <a:t>Le dernier restaurant avant la fin du monde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Adams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444651639"/>
                  </a:ext>
                </a:extLst>
              </a:tr>
              <a:tr h="190500">
                <a:tc>
                  <a:txBody>
                    <a:bodyPr/>
                    <a:lstStyle/>
                    <a:p>
                      <a:pPr algn="l" fontAlgn="b"/>
                      <a:r>
                        <a:rPr lang="fr-FR" sz="1100" b="0" i="0" u="none" strike="noStrike">
                          <a:solidFill>
                            <a:srgbClr val="000000"/>
                          </a:solidFill>
                          <a:effectLst/>
                          <a:latin typeface="Calibri" panose="020F0502020204030204" pitchFamily="34" charset="0"/>
                        </a:rPr>
                        <a:t>La Vie, l'univers et le reste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Adams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3975218873"/>
                  </a:ext>
                </a:extLst>
              </a:tr>
              <a:tr h="190500">
                <a:tc>
                  <a:txBody>
                    <a:bodyPr/>
                    <a:lstStyle/>
                    <a:p>
                      <a:pPr algn="l" fontAlgn="b"/>
                      <a:r>
                        <a:rPr lang="fr-FR" sz="1100" b="0" i="0" u="none" strike="noStrike">
                          <a:solidFill>
                            <a:srgbClr val="000000"/>
                          </a:solidFill>
                          <a:effectLst/>
                          <a:latin typeface="Calibri" panose="020F0502020204030204" pitchFamily="34" charset="0"/>
                        </a:rPr>
                        <a:t>Neverwhere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Gaiman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90610621"/>
                  </a:ext>
                </a:extLst>
              </a:tr>
              <a:tr h="190500">
                <a:tc>
                  <a:txBody>
                    <a:bodyPr/>
                    <a:lstStyle/>
                    <a:p>
                      <a:pPr algn="l" fontAlgn="b"/>
                      <a:r>
                        <a:rPr lang="fr-FR" sz="1100" b="0" i="0" u="none" strike="noStrike">
                          <a:solidFill>
                            <a:srgbClr val="000000"/>
                          </a:solidFill>
                          <a:effectLst/>
                          <a:latin typeface="Calibri" panose="020F0502020204030204" pitchFamily="34" charset="0"/>
                        </a:rPr>
                        <a:t>Stardust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Gaiman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446347135"/>
                  </a:ext>
                </a:extLst>
              </a:tr>
              <a:tr h="190500">
                <a:tc>
                  <a:txBody>
                    <a:bodyPr/>
                    <a:lstStyle/>
                    <a:p>
                      <a:pPr algn="l" fontAlgn="b"/>
                      <a:r>
                        <a:rPr lang="fr-FR" sz="1100" b="0" i="0" u="none" strike="noStrike">
                          <a:solidFill>
                            <a:srgbClr val="000000"/>
                          </a:solidFill>
                          <a:effectLst/>
                          <a:latin typeface="Calibri" panose="020F0502020204030204" pitchFamily="34" charset="0"/>
                        </a:rPr>
                        <a:t>American Gods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Gaiman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874952831"/>
                  </a:ext>
                </a:extLst>
              </a:tr>
            </a:tbl>
          </a:graphicData>
        </a:graphic>
      </p:graphicFrame>
    </p:spTree>
    <p:extLst>
      <p:ext uri="{BB962C8B-B14F-4D97-AF65-F5344CB8AC3E}">
        <p14:creationId xmlns:p14="http://schemas.microsoft.com/office/powerpoint/2010/main" val="349649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Quelles sont les données à stocker ?</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Construire une base de données est un travail d’investigation.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Différentes pistes à explorer :</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Interview </a:t>
            </a:r>
            <a:r>
              <a:rPr lang="fr-FR" sz="2400" spc="-1" dirty="0">
                <a:solidFill>
                  <a:srgbClr val="376092"/>
                </a:solidFill>
                <a:latin typeface="Arial"/>
              </a:rPr>
              <a:t>des acteurs</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Doc</a:t>
            </a:r>
            <a:r>
              <a:rPr lang="fr-FR" sz="2400" spc="-1" dirty="0">
                <a:solidFill>
                  <a:srgbClr val="376092"/>
                </a:solidFill>
                <a:latin typeface="Arial"/>
              </a:rPr>
              <a:t>uments internes (facture, devis….)</a:t>
            </a:r>
          </a:p>
          <a:p>
            <a:pPr marL="889200" lvl="1" indent="-324000">
              <a:spcAft>
                <a:spcPts val="1060"/>
              </a:spcAft>
              <a:buClr>
                <a:srgbClr val="000000"/>
              </a:buClr>
              <a:buSzPct val="45000"/>
              <a:buFont typeface="Wingdings" charset="2"/>
              <a:buChar char=""/>
            </a:pPr>
            <a:r>
              <a:rPr lang="fr-FR" sz="2400" b="0" strike="noStrike" spc="-1" dirty="0">
                <a:solidFill>
                  <a:srgbClr val="376092"/>
                </a:solidFill>
                <a:latin typeface="Arial"/>
              </a:rPr>
              <a:t>Documents externe</a:t>
            </a:r>
            <a:r>
              <a:rPr lang="fr-FR" sz="2400" spc="-1" dirty="0">
                <a:solidFill>
                  <a:srgbClr val="376092"/>
                </a:solidFill>
                <a:latin typeface="Arial"/>
              </a:rPr>
              <a:t>s (factures fournisseurs….)</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Est-ce qu’une information </a:t>
            </a:r>
            <a:r>
              <a:rPr lang="fr-FR" sz="2400" spc="-1" dirty="0">
                <a:solidFill>
                  <a:srgbClr val="376092"/>
                </a:solidFill>
                <a:latin typeface="Arial"/>
              </a:rPr>
              <a:t>doit être stockée ou peut-elle être recalculée ?</a:t>
            </a:r>
          </a:p>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De quel niveau d’atomicité ai-je besoin ?</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96227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dirty="0">
                <a:solidFill>
                  <a:srgbClr val="376092"/>
                </a:solidFill>
                <a:latin typeface="Arial"/>
              </a:rPr>
              <a:t>La méthode Merise</a:t>
            </a:r>
            <a:endParaRPr lang="en-US" sz="3200" b="0" strike="noStrike" spc="-1" dirty="0">
              <a:solidFill>
                <a:srgbClr val="376092"/>
              </a:solidFill>
              <a:latin typeface="Arial"/>
            </a:endParaRP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dirty="0">
                <a:solidFill>
                  <a:srgbClr val="376092"/>
                </a:solidFill>
                <a:latin typeface="Arial"/>
              </a:rPr>
              <a:t>Elle permet de faciliter la communication et la prise de décision.</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d’avoir une vue d’ensemble du système à modéliser.</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de poser les bonnes questions en interview.</a:t>
            </a:r>
          </a:p>
          <a:p>
            <a:pPr marL="432000" indent="-324000">
              <a:spcAft>
                <a:spcPts val="1060"/>
              </a:spcAft>
              <a:buClr>
                <a:srgbClr val="000000"/>
              </a:buClr>
              <a:buSzPct val="45000"/>
              <a:buFont typeface="Wingdings" charset="2"/>
              <a:buChar char=""/>
            </a:pPr>
            <a:r>
              <a:rPr lang="fr-FR" sz="2400" spc="-1" dirty="0">
                <a:solidFill>
                  <a:srgbClr val="376092"/>
                </a:solidFill>
                <a:latin typeface="Arial"/>
              </a:rPr>
              <a:t>Elle permet de mettre en évidence rapidement les points de blocage.</a:t>
            </a:r>
          </a:p>
          <a:p>
            <a:pPr marL="108000">
              <a:spcAft>
                <a:spcPts val="1060"/>
              </a:spcAft>
              <a:buClr>
                <a:srgbClr val="000000"/>
              </a:buClr>
              <a:buSzPct val="45000"/>
            </a:pPr>
            <a:r>
              <a:rPr lang="fr-FR" sz="2400" b="0" strike="noStrike" spc="-1" dirty="0">
                <a:solidFill>
                  <a:srgbClr val="376092"/>
                </a:solidFill>
                <a:latin typeface="Arial"/>
              </a:rPr>
              <a:t> </a:t>
            </a:r>
          </a:p>
          <a:p>
            <a:pPr marL="432000" indent="-324000" algn="r">
              <a:spcAft>
                <a:spcPts val="1060"/>
              </a:spcAft>
              <a:buClr>
                <a:srgbClr val="000000"/>
              </a:buClr>
              <a:buSzPct val="45000"/>
              <a:buFont typeface="Wingdings" charset="2"/>
              <a:buChar char=""/>
            </a:pPr>
            <a:endParaRPr lang="fr-FR" sz="2400" b="0" strike="noStrike" spc="-1" dirty="0">
              <a:solidFill>
                <a:srgbClr val="376092"/>
              </a:solidFill>
              <a:latin typeface="Arial"/>
            </a:endParaRPr>
          </a:p>
        </p:txBody>
      </p:sp>
    </p:spTree>
    <p:extLst>
      <p:ext uri="{BB962C8B-B14F-4D97-AF65-F5344CB8AC3E}">
        <p14:creationId xmlns:p14="http://schemas.microsoft.com/office/powerpoint/2010/main" val="1501995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34446308C6F04EA105D5E9182B8AE8" ma:contentTypeVersion="8" ma:contentTypeDescription="Crée un document." ma:contentTypeScope="" ma:versionID="2b8e923a07c58c9eb9ad55ba2eca87f1">
  <xsd:schema xmlns:xsd="http://www.w3.org/2001/XMLSchema" xmlns:xs="http://www.w3.org/2001/XMLSchema" xmlns:p="http://schemas.microsoft.com/office/2006/metadata/properties" xmlns:ns2="1ec2da86-5f62-43da-8d72-7ed239a3d4f2" xmlns:ns3="5980cb3a-0623-49e8-aa2d-506ecdcc4f68" targetNamespace="http://schemas.microsoft.com/office/2006/metadata/properties" ma:root="true" ma:fieldsID="63f6ad61b33806ee5891ad4c3a07a865" ns2:_="" ns3:_="">
    <xsd:import namespace="1ec2da86-5f62-43da-8d72-7ed239a3d4f2"/>
    <xsd:import namespace="5980cb3a-0623-49e8-aa2d-506ecdcc4f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2da86-5f62-43da-8d72-7ed239a3d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7664016-f4d0-4920-9d3c-774f454634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80cb3a-0623-49e8-aa2d-506ecdcc4f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745e83-f720-4f6b-849e-1e8fdd91bf79}" ma:internalName="TaxCatchAll" ma:showField="CatchAllData" ma:web="5980cb3a-0623-49e8-aa2d-506ecdcc4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980cb3a-0623-49e8-aa2d-506ecdcc4f68" xsi:nil="true"/>
    <lcf76f155ced4ddcb4097134ff3c332f xmlns="1ec2da86-5f62-43da-8d72-7ed239a3d4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38653FA-25D2-4DBD-8303-7899419D0C19}"/>
</file>

<file path=customXml/itemProps2.xml><?xml version="1.0" encoding="utf-8"?>
<ds:datastoreItem xmlns:ds="http://schemas.openxmlformats.org/officeDocument/2006/customXml" ds:itemID="{A441EA99-2640-44E1-813C-6F0E89EA7BF1}"/>
</file>

<file path=customXml/itemProps3.xml><?xml version="1.0" encoding="utf-8"?>
<ds:datastoreItem xmlns:ds="http://schemas.openxmlformats.org/officeDocument/2006/customXml" ds:itemID="{75976ED5-A33F-434F-831B-1505E0B35C2A}"/>
</file>

<file path=docProps/app.xml><?xml version="1.0" encoding="utf-8"?>
<Properties xmlns="http://schemas.openxmlformats.org/officeDocument/2006/extended-properties" xmlns:vt="http://schemas.openxmlformats.org/officeDocument/2006/docPropsVTypes">
  <Template/>
  <TotalTime>2516</TotalTime>
  <Words>1864</Words>
  <Application>Microsoft Office PowerPoint</Application>
  <PresentationFormat>Affichage à l'écran (4:3)</PresentationFormat>
  <Paragraphs>353</Paragraphs>
  <Slides>30</Slides>
  <Notes>0</Notes>
  <HiddenSlides>0</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30</vt:i4>
      </vt:variant>
    </vt:vector>
  </HeadingPairs>
  <TitlesOfParts>
    <vt:vector size="39" baseType="lpstr">
      <vt:lpstr>Arial</vt:lpstr>
      <vt:lpstr>Calibri</vt:lpstr>
      <vt:lpstr>Courier New</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lastModifiedBy>SCHLEGEL Philippe</cp:lastModifiedBy>
  <cp:revision>157</cp:revision>
  <dcterms:created xsi:type="dcterms:W3CDTF">2012-01-17T22:15:29Z</dcterms:created>
  <dcterms:modified xsi:type="dcterms:W3CDTF">2021-10-21T16:24:15Z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0x0101005434446308C6F04EA105D5E9182B8AE8</vt:lpwstr>
  </property>
</Properties>
</file>