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D953D-37DA-B84F-8740-AD3998A40FEC}" v="5" dt="2024-03-01T03:24:2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0"/>
    <p:restoredTop sz="94718"/>
  </p:normalViewPr>
  <p:slideViewPr>
    <p:cSldViewPr snapToGrid="0">
      <p:cViewPr varScale="1">
        <p:scale>
          <a:sx n="113" d="100"/>
          <a:sy n="113" d="100"/>
        </p:scale>
        <p:origin x="20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238B-E2AB-87EE-6E2C-1D124C4EF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8D13D-26C9-F45D-86D2-0A55DCB37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E29820-F929-9F40-277B-5996A86CD8BD}"/>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E0AB3941-453C-9EF2-19A3-E82A13BDD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F86B1-D95E-F85E-8A45-59F5036A60F1}"/>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47879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6E55-E155-DE21-21B7-2E5565C6F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AA6FC-07E4-B944-707C-7FEED4AC9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EDB6E-1D12-F4F3-18E6-29D6C5466755}"/>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F7921CC2-76E2-8B1E-EDDF-6130944B8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F693-5DC1-7A48-CF2C-3A4D8DFDA038}"/>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281008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09BF1-DC57-6031-180F-13BC28112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FA378-EE42-5E2E-1B00-27AF30BA6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F9155-11B0-6455-B2E8-B78FEE34DE67}"/>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2164327E-2817-3322-0557-B23F507D6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1667-EC66-63B1-D8E5-256227FCB4DE}"/>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113002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B758-8171-4712-6586-3A4986E4F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E4EE2-F2C0-3D69-2563-4D537F21EA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E1306-5D20-C375-6C8D-9EED13E4B020}"/>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35A4C737-9215-01C8-125E-14A8A4120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1C1EE-EB95-AACF-38CA-00D319D159C7}"/>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212554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80D1-0076-B625-461E-4F5C59A57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04109-C5A9-F60E-B3AE-E554CF6D2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0FEA7-6453-69E8-A112-E61C307D6846}"/>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13A8585A-83B2-933A-3F79-E85A58F2B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76CC5-E9F0-2BE0-7935-338D0029D294}"/>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391645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AC25-2BEC-585D-4334-7BB403C95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9A464-290D-EF24-24B5-96D3E453C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8193F3-9E83-9E6C-D937-DE112D7F7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2D856-45FA-0B89-1C20-5BD9737A26D1}"/>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6" name="Footer Placeholder 5">
            <a:extLst>
              <a:ext uri="{FF2B5EF4-FFF2-40B4-BE49-F238E27FC236}">
                <a16:creationId xmlns:a16="http://schemas.microsoft.com/office/drawing/2014/main" id="{293B2A32-D2C4-A7C9-76C5-DAA0C4FDF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8E4B6-B08A-76FA-FF33-F73A89C4044A}"/>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236680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CAC1-B7E3-A100-D30E-62FCB1EC6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125E6-717E-DBB2-D26F-C8E48DBFA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2F9FA-13EA-9ADA-E333-9DBA3B250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7E113-3278-4F5B-96E6-EB0E9B992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9EA05-FD59-BCBE-ECDB-B961F2683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1C674-F1E8-D822-BED7-81A1BFE42356}"/>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8" name="Footer Placeholder 7">
            <a:extLst>
              <a:ext uri="{FF2B5EF4-FFF2-40B4-BE49-F238E27FC236}">
                <a16:creationId xmlns:a16="http://schemas.microsoft.com/office/drawing/2014/main" id="{1A697FEE-86ED-902B-6891-6D4A26805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4BAB1B-5864-4F5C-629B-34238A0943CB}"/>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4796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8DDA-8F1B-117B-7AEE-DAE93CA596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DE3140-E3FF-6252-6A02-9C95D8B30273}"/>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4" name="Footer Placeholder 3">
            <a:extLst>
              <a:ext uri="{FF2B5EF4-FFF2-40B4-BE49-F238E27FC236}">
                <a16:creationId xmlns:a16="http://schemas.microsoft.com/office/drawing/2014/main" id="{558F23D9-454B-4512-A59D-8AAAE8708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7D3D4-E210-2CA7-D8EF-205DAED2025A}"/>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84842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9C260-A21F-9624-9955-78E08C1896BE}"/>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3" name="Footer Placeholder 2">
            <a:extLst>
              <a:ext uri="{FF2B5EF4-FFF2-40B4-BE49-F238E27FC236}">
                <a16:creationId xmlns:a16="http://schemas.microsoft.com/office/drawing/2014/main" id="{92405EDD-F476-6BCE-89B2-5F493DDA7B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B5EC8-6BBC-F83B-DA6F-78099C12E1CD}"/>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10761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E170-0B60-A8CB-7E5D-6DD913839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DB1DC-D8B0-3FE9-E8C3-FC649C3910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074CF-8616-7A8F-C6E2-D4E083A29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70A33-DAD4-AB79-9587-ACE0037C3EC2}"/>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6" name="Footer Placeholder 5">
            <a:extLst>
              <a:ext uri="{FF2B5EF4-FFF2-40B4-BE49-F238E27FC236}">
                <a16:creationId xmlns:a16="http://schemas.microsoft.com/office/drawing/2014/main" id="{08D59701-6C77-8F04-C95B-5D3AC2FE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26732-8003-3C11-57DE-337607D6BC70}"/>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162569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6D1B-3959-B823-843E-EB9F91C1A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D243D-F8B7-0939-1900-B62BEF19B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BDB9A-2B71-D600-3A2E-713F4507C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204D7-DD2F-79B8-4677-58B16FD09164}"/>
              </a:ext>
            </a:extLst>
          </p:cNvPr>
          <p:cNvSpPr>
            <a:spLocks noGrp="1"/>
          </p:cNvSpPr>
          <p:nvPr>
            <p:ph type="dt" sz="half" idx="10"/>
          </p:nvPr>
        </p:nvSpPr>
        <p:spPr/>
        <p:txBody>
          <a:bodyPr/>
          <a:lstStyle/>
          <a:p>
            <a:fld id="{B8D93D36-0357-8A43-A5E8-82B2EB0EC898}" type="datetimeFigureOut">
              <a:rPr lang="en-US" smtClean="0"/>
              <a:t>2/27/24</a:t>
            </a:fld>
            <a:endParaRPr lang="en-US"/>
          </a:p>
        </p:txBody>
      </p:sp>
      <p:sp>
        <p:nvSpPr>
          <p:cNvPr id="6" name="Footer Placeholder 5">
            <a:extLst>
              <a:ext uri="{FF2B5EF4-FFF2-40B4-BE49-F238E27FC236}">
                <a16:creationId xmlns:a16="http://schemas.microsoft.com/office/drawing/2014/main" id="{46D7C525-AF9B-5D88-3BCB-20F0D3751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EE505-2868-F9A9-DDF9-55D8AE2BA455}"/>
              </a:ext>
            </a:extLst>
          </p:cNvPr>
          <p:cNvSpPr>
            <a:spLocks noGrp="1"/>
          </p:cNvSpPr>
          <p:nvPr>
            <p:ph type="sldNum" sz="quarter" idx="12"/>
          </p:nvPr>
        </p:nvSpPr>
        <p:spPr/>
        <p:txBody>
          <a:bodyPr/>
          <a:lstStyle/>
          <a:p>
            <a:fld id="{A7064090-912E-4A4E-BD6C-41A0A21B4F70}" type="slidenum">
              <a:rPr lang="en-US" smtClean="0"/>
              <a:t>‹#›</a:t>
            </a:fld>
            <a:endParaRPr lang="en-US"/>
          </a:p>
        </p:txBody>
      </p:sp>
    </p:spTree>
    <p:extLst>
      <p:ext uri="{BB962C8B-B14F-4D97-AF65-F5344CB8AC3E}">
        <p14:creationId xmlns:p14="http://schemas.microsoft.com/office/powerpoint/2010/main" val="380788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8ECFB-FE8D-A2A1-9A90-BF054279D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95877-D811-DECD-DF59-AD49D518A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354C2-3D40-58C1-6DAB-3B2A6601A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93D36-0357-8A43-A5E8-82B2EB0EC898}" type="datetimeFigureOut">
              <a:rPr lang="en-US" smtClean="0"/>
              <a:t>2/27/24</a:t>
            </a:fld>
            <a:endParaRPr lang="en-US"/>
          </a:p>
        </p:txBody>
      </p:sp>
      <p:sp>
        <p:nvSpPr>
          <p:cNvPr id="5" name="Footer Placeholder 4">
            <a:extLst>
              <a:ext uri="{FF2B5EF4-FFF2-40B4-BE49-F238E27FC236}">
                <a16:creationId xmlns:a16="http://schemas.microsoft.com/office/drawing/2014/main" id="{5F7F0C74-8CF9-FFD0-C5AC-F932E36F8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C2BBD-7899-5A64-4447-4734196E4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64090-912E-4A4E-BD6C-41A0A21B4F70}" type="slidenum">
              <a:rPr lang="en-US" smtClean="0"/>
              <a:t>‹#›</a:t>
            </a:fld>
            <a:endParaRPr lang="en-US"/>
          </a:p>
        </p:txBody>
      </p:sp>
    </p:spTree>
    <p:extLst>
      <p:ext uri="{BB962C8B-B14F-4D97-AF65-F5344CB8AC3E}">
        <p14:creationId xmlns:p14="http://schemas.microsoft.com/office/powerpoint/2010/main" val="346724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765C-62FD-B9F4-A248-38B055735E32}"/>
              </a:ext>
            </a:extLst>
          </p:cNvPr>
          <p:cNvSpPr>
            <a:spLocks noGrp="1"/>
          </p:cNvSpPr>
          <p:nvPr>
            <p:ph type="ctrTitle"/>
          </p:nvPr>
        </p:nvSpPr>
        <p:spPr/>
        <p:txBody>
          <a:bodyPr/>
          <a:lstStyle/>
          <a:p>
            <a:r>
              <a:rPr lang="en-US" dirty="0"/>
              <a:t>Zeisler530Week12</a:t>
            </a:r>
            <a:br>
              <a:rPr lang="en-US" dirty="0"/>
            </a:br>
            <a:r>
              <a:rPr lang="en-US" dirty="0"/>
              <a:t>Final Project</a:t>
            </a:r>
          </a:p>
        </p:txBody>
      </p:sp>
      <p:sp>
        <p:nvSpPr>
          <p:cNvPr id="3" name="Subtitle 2">
            <a:extLst>
              <a:ext uri="{FF2B5EF4-FFF2-40B4-BE49-F238E27FC236}">
                <a16:creationId xmlns:a16="http://schemas.microsoft.com/office/drawing/2014/main" id="{5AD186B3-900A-FC7D-DDB5-DFE54FA0E6B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738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B000-D94F-CA67-A818-6DF259B61A4D}"/>
              </a:ext>
            </a:extLst>
          </p:cNvPr>
          <p:cNvSpPr>
            <a:spLocks noGrp="1"/>
          </p:cNvSpPr>
          <p:nvPr>
            <p:ph type="title"/>
          </p:nvPr>
        </p:nvSpPr>
        <p:spPr/>
        <p:txBody>
          <a:bodyPr/>
          <a:lstStyle/>
          <a:p>
            <a:r>
              <a:rPr lang="en-US" dirty="0"/>
              <a:t>Distribution of </a:t>
            </a:r>
            <a:r>
              <a:rPr lang="en-US" dirty="0" err="1"/>
              <a:t>used_in_number</a:t>
            </a:r>
            <a:endParaRPr lang="en-US" dirty="0"/>
          </a:p>
        </p:txBody>
      </p:sp>
      <p:pic>
        <p:nvPicPr>
          <p:cNvPr id="4" name="Content Placeholder 3">
            <a:extLst>
              <a:ext uri="{FF2B5EF4-FFF2-40B4-BE49-F238E27FC236}">
                <a16:creationId xmlns:a16="http://schemas.microsoft.com/office/drawing/2014/main" id="{6D4B66E7-1AE6-4C2C-ADD1-9FBD2BE1D9C1}"/>
              </a:ext>
            </a:extLst>
          </p:cNvPr>
          <p:cNvPicPr>
            <a:picLocks noGrp="1" noChangeAspect="1"/>
          </p:cNvPicPr>
          <p:nvPr>
            <p:ph idx="1"/>
          </p:nvPr>
        </p:nvPicPr>
        <p:blipFill>
          <a:blip r:embed="rId2"/>
          <a:stretch>
            <a:fillRect/>
          </a:stretch>
        </p:blipFill>
        <p:spPr>
          <a:xfrm>
            <a:off x="2220590" y="1825625"/>
            <a:ext cx="7750820" cy="4351338"/>
          </a:xfrm>
          <a:prstGeom prst="rect">
            <a:avLst/>
          </a:prstGeom>
        </p:spPr>
      </p:pic>
    </p:spTree>
    <p:extLst>
      <p:ext uri="{BB962C8B-B14F-4D97-AF65-F5344CB8AC3E}">
        <p14:creationId xmlns:p14="http://schemas.microsoft.com/office/powerpoint/2010/main" val="145141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EC97-F727-70AE-DB97-DFB981943235}"/>
              </a:ext>
            </a:extLst>
          </p:cNvPr>
          <p:cNvSpPr>
            <a:spLocks noGrp="1"/>
          </p:cNvSpPr>
          <p:nvPr>
            <p:ph type="title"/>
          </p:nvPr>
        </p:nvSpPr>
        <p:spPr/>
        <p:txBody>
          <a:bodyPr/>
          <a:lstStyle/>
          <a:p>
            <a:r>
              <a:rPr lang="en-US" dirty="0"/>
              <a:t>Distribution of </a:t>
            </a:r>
            <a:r>
              <a:rPr lang="en-US" dirty="0" err="1"/>
              <a:t>online_order</a:t>
            </a:r>
            <a:endParaRPr lang="en-US" dirty="0"/>
          </a:p>
        </p:txBody>
      </p:sp>
      <p:pic>
        <p:nvPicPr>
          <p:cNvPr id="4" name="Content Placeholder 3">
            <a:extLst>
              <a:ext uri="{FF2B5EF4-FFF2-40B4-BE49-F238E27FC236}">
                <a16:creationId xmlns:a16="http://schemas.microsoft.com/office/drawing/2014/main" id="{BD1B0AC2-0CF8-A4C6-F297-B1CE1B9AD770}"/>
              </a:ext>
            </a:extLst>
          </p:cNvPr>
          <p:cNvPicPr>
            <a:picLocks noGrp="1" noChangeAspect="1"/>
          </p:cNvPicPr>
          <p:nvPr>
            <p:ph idx="1"/>
          </p:nvPr>
        </p:nvPicPr>
        <p:blipFill>
          <a:blip r:embed="rId2"/>
          <a:stretch>
            <a:fillRect/>
          </a:stretch>
        </p:blipFill>
        <p:spPr>
          <a:xfrm>
            <a:off x="2220590" y="1825625"/>
            <a:ext cx="7750820" cy="4351338"/>
          </a:xfrm>
          <a:prstGeom prst="rect">
            <a:avLst/>
          </a:prstGeom>
        </p:spPr>
      </p:pic>
    </p:spTree>
    <p:extLst>
      <p:ext uri="{BB962C8B-B14F-4D97-AF65-F5344CB8AC3E}">
        <p14:creationId xmlns:p14="http://schemas.microsoft.com/office/powerpoint/2010/main" val="189194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573-5CDC-08ED-5EAF-68AF893AE4B0}"/>
              </a:ext>
            </a:extLst>
          </p:cNvPr>
          <p:cNvSpPr>
            <a:spLocks noGrp="1"/>
          </p:cNvSpPr>
          <p:nvPr>
            <p:ph type="title"/>
          </p:nvPr>
        </p:nvSpPr>
        <p:spPr/>
        <p:txBody>
          <a:bodyPr/>
          <a:lstStyle/>
          <a:p>
            <a:r>
              <a:rPr lang="en-US" dirty="0"/>
              <a:t>Finding Outliers Methods and Results</a:t>
            </a:r>
          </a:p>
        </p:txBody>
      </p:sp>
      <p:pic>
        <p:nvPicPr>
          <p:cNvPr id="4" name="Content Placeholder 3">
            <a:extLst>
              <a:ext uri="{FF2B5EF4-FFF2-40B4-BE49-F238E27FC236}">
                <a16:creationId xmlns:a16="http://schemas.microsoft.com/office/drawing/2014/main" id="{7BDF2243-37FC-D9A4-94B8-18EF3AC51912}"/>
              </a:ext>
            </a:extLst>
          </p:cNvPr>
          <p:cNvPicPr>
            <a:picLocks noGrp="1" noChangeAspect="1"/>
          </p:cNvPicPr>
          <p:nvPr>
            <p:ph idx="1"/>
          </p:nvPr>
        </p:nvPicPr>
        <p:blipFill>
          <a:blip r:embed="rId2"/>
          <a:stretch>
            <a:fillRect/>
          </a:stretch>
        </p:blipFill>
        <p:spPr>
          <a:xfrm>
            <a:off x="1917700" y="2281502"/>
            <a:ext cx="6731000" cy="1371600"/>
          </a:xfrm>
          <a:prstGeom prst="rect">
            <a:avLst/>
          </a:prstGeom>
        </p:spPr>
      </p:pic>
      <p:pic>
        <p:nvPicPr>
          <p:cNvPr id="5" name="Picture 4">
            <a:extLst>
              <a:ext uri="{FF2B5EF4-FFF2-40B4-BE49-F238E27FC236}">
                <a16:creationId xmlns:a16="http://schemas.microsoft.com/office/drawing/2014/main" id="{6DBA8677-E4BE-8059-2B4E-696FDE0698FD}"/>
              </a:ext>
            </a:extLst>
          </p:cNvPr>
          <p:cNvPicPr>
            <a:picLocks noChangeAspect="1"/>
          </p:cNvPicPr>
          <p:nvPr/>
        </p:nvPicPr>
        <p:blipFill>
          <a:blip r:embed="rId3"/>
          <a:stretch>
            <a:fillRect/>
          </a:stretch>
        </p:blipFill>
        <p:spPr>
          <a:xfrm>
            <a:off x="1917700" y="4243917"/>
            <a:ext cx="4368800" cy="1282700"/>
          </a:xfrm>
          <a:prstGeom prst="rect">
            <a:avLst/>
          </a:prstGeom>
        </p:spPr>
      </p:pic>
      <p:sp>
        <p:nvSpPr>
          <p:cNvPr id="6" name="TextBox 5">
            <a:extLst>
              <a:ext uri="{FF2B5EF4-FFF2-40B4-BE49-F238E27FC236}">
                <a16:creationId xmlns:a16="http://schemas.microsoft.com/office/drawing/2014/main" id="{F7DFC22B-C0B6-BC7F-D234-582328D7A32E}"/>
              </a:ext>
            </a:extLst>
          </p:cNvPr>
          <p:cNvSpPr txBox="1"/>
          <p:nvPr/>
        </p:nvSpPr>
        <p:spPr>
          <a:xfrm>
            <a:off x="1749779" y="1873956"/>
            <a:ext cx="1065264" cy="369332"/>
          </a:xfrm>
          <a:prstGeom prst="rect">
            <a:avLst/>
          </a:prstGeom>
          <a:noFill/>
        </p:spPr>
        <p:txBody>
          <a:bodyPr wrap="square" rtlCol="0">
            <a:spAutoFit/>
          </a:bodyPr>
          <a:lstStyle/>
          <a:p>
            <a:r>
              <a:rPr lang="en-US" dirty="0"/>
              <a:t>IQR:</a:t>
            </a:r>
          </a:p>
        </p:txBody>
      </p:sp>
      <p:sp>
        <p:nvSpPr>
          <p:cNvPr id="7" name="TextBox 6">
            <a:extLst>
              <a:ext uri="{FF2B5EF4-FFF2-40B4-BE49-F238E27FC236}">
                <a16:creationId xmlns:a16="http://schemas.microsoft.com/office/drawing/2014/main" id="{B97F5A7A-AE59-E9A4-0DC3-70E0B8F4AF66}"/>
              </a:ext>
            </a:extLst>
          </p:cNvPr>
          <p:cNvSpPr txBox="1"/>
          <p:nvPr/>
        </p:nvSpPr>
        <p:spPr>
          <a:xfrm>
            <a:off x="1749779" y="3874584"/>
            <a:ext cx="846578" cy="369332"/>
          </a:xfrm>
          <a:prstGeom prst="rect">
            <a:avLst/>
          </a:prstGeom>
          <a:noFill/>
        </p:spPr>
        <p:txBody>
          <a:bodyPr wrap="none" rtlCol="0">
            <a:spAutoFit/>
          </a:bodyPr>
          <a:lstStyle/>
          <a:p>
            <a:r>
              <a:rPr lang="en-US" dirty="0"/>
              <a:t>z-score</a:t>
            </a:r>
          </a:p>
        </p:txBody>
      </p:sp>
    </p:spTree>
    <p:extLst>
      <p:ext uri="{BB962C8B-B14F-4D97-AF65-F5344CB8AC3E}">
        <p14:creationId xmlns:p14="http://schemas.microsoft.com/office/powerpoint/2010/main" val="398942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B092-66C2-20DF-9231-410CF734D343}"/>
              </a:ext>
            </a:extLst>
          </p:cNvPr>
          <p:cNvSpPr>
            <a:spLocks noGrp="1"/>
          </p:cNvSpPr>
          <p:nvPr>
            <p:ph type="title"/>
          </p:nvPr>
        </p:nvSpPr>
        <p:spPr/>
        <p:txBody>
          <a:bodyPr/>
          <a:lstStyle/>
          <a:p>
            <a:r>
              <a:rPr lang="en-US" dirty="0"/>
              <a:t>Outliers Summary</a:t>
            </a:r>
          </a:p>
        </p:txBody>
      </p:sp>
      <p:sp>
        <p:nvSpPr>
          <p:cNvPr id="3" name="Content Placeholder 2">
            <a:extLst>
              <a:ext uri="{FF2B5EF4-FFF2-40B4-BE49-F238E27FC236}">
                <a16:creationId xmlns:a16="http://schemas.microsoft.com/office/drawing/2014/main" id="{6F43B7D7-7773-4FBE-3AA6-3655F1E01EB1}"/>
              </a:ext>
            </a:extLst>
          </p:cNvPr>
          <p:cNvSpPr>
            <a:spLocks noGrp="1"/>
          </p:cNvSpPr>
          <p:nvPr>
            <p:ph idx="1"/>
          </p:nvPr>
        </p:nvSpPr>
        <p:spPr/>
        <p:txBody>
          <a:bodyPr/>
          <a:lstStyle/>
          <a:p>
            <a:r>
              <a:rPr lang="en-US" dirty="0"/>
              <a:t>Anomalies are often used to help determine fraudulent transactions so I will be leaving them in as removing or modifying the data to address outliers can potentially change the data to not indicate fraud when originally there was. </a:t>
            </a:r>
          </a:p>
        </p:txBody>
      </p:sp>
    </p:spTree>
    <p:extLst>
      <p:ext uri="{BB962C8B-B14F-4D97-AF65-F5344CB8AC3E}">
        <p14:creationId xmlns:p14="http://schemas.microsoft.com/office/powerpoint/2010/main" val="342214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5D75-23AD-A875-0383-F546D5796EE3}"/>
              </a:ext>
            </a:extLst>
          </p:cNvPr>
          <p:cNvSpPr>
            <a:spLocks noGrp="1"/>
          </p:cNvSpPr>
          <p:nvPr>
            <p:ph type="title"/>
          </p:nvPr>
        </p:nvSpPr>
        <p:spPr/>
        <p:txBody>
          <a:bodyPr/>
          <a:lstStyle/>
          <a:p>
            <a:r>
              <a:rPr lang="en-US" dirty="0"/>
              <a:t>Descriptive Characteristics of Variables</a:t>
            </a:r>
          </a:p>
        </p:txBody>
      </p:sp>
      <p:pic>
        <p:nvPicPr>
          <p:cNvPr id="4" name="Content Placeholder 3">
            <a:extLst>
              <a:ext uri="{FF2B5EF4-FFF2-40B4-BE49-F238E27FC236}">
                <a16:creationId xmlns:a16="http://schemas.microsoft.com/office/drawing/2014/main" id="{46E3297C-272C-1C82-9AD1-5C445F4225D7}"/>
              </a:ext>
            </a:extLst>
          </p:cNvPr>
          <p:cNvPicPr>
            <a:picLocks noGrp="1" noChangeAspect="1"/>
          </p:cNvPicPr>
          <p:nvPr>
            <p:ph idx="1"/>
          </p:nvPr>
        </p:nvPicPr>
        <p:blipFill>
          <a:blip r:embed="rId2"/>
          <a:stretch>
            <a:fillRect/>
          </a:stretch>
        </p:blipFill>
        <p:spPr>
          <a:xfrm>
            <a:off x="2321983" y="1540316"/>
            <a:ext cx="7277100" cy="2438400"/>
          </a:xfrm>
          <a:prstGeom prst="rect">
            <a:avLst/>
          </a:prstGeom>
        </p:spPr>
      </p:pic>
      <p:sp>
        <p:nvSpPr>
          <p:cNvPr id="5" name="TextBox 4">
            <a:extLst>
              <a:ext uri="{FF2B5EF4-FFF2-40B4-BE49-F238E27FC236}">
                <a16:creationId xmlns:a16="http://schemas.microsoft.com/office/drawing/2014/main" id="{C9C5C4D5-B96B-95CF-969C-D2E65763B0A7}"/>
              </a:ext>
            </a:extLst>
          </p:cNvPr>
          <p:cNvSpPr txBox="1"/>
          <p:nvPr/>
        </p:nvSpPr>
        <p:spPr>
          <a:xfrm>
            <a:off x="1049867" y="4515556"/>
            <a:ext cx="9010480" cy="369332"/>
          </a:xfrm>
          <a:prstGeom prst="rect">
            <a:avLst/>
          </a:prstGeom>
          <a:noFill/>
        </p:spPr>
        <p:txBody>
          <a:bodyPr wrap="none" rtlCol="0">
            <a:spAutoFit/>
          </a:bodyPr>
          <a:lstStyle/>
          <a:p>
            <a:r>
              <a:rPr lang="en-US" dirty="0"/>
              <a:t>Mean and mode not needed for the binary values, but for consistent display they were left in. </a:t>
            </a:r>
          </a:p>
        </p:txBody>
      </p:sp>
    </p:spTree>
    <p:extLst>
      <p:ext uri="{BB962C8B-B14F-4D97-AF65-F5344CB8AC3E}">
        <p14:creationId xmlns:p14="http://schemas.microsoft.com/office/powerpoint/2010/main" val="77040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3E7-4BD6-0578-E57A-BA7C0F392C11}"/>
              </a:ext>
            </a:extLst>
          </p:cNvPr>
          <p:cNvSpPr>
            <a:spLocks noGrp="1"/>
          </p:cNvSpPr>
          <p:nvPr>
            <p:ph type="title"/>
          </p:nvPr>
        </p:nvSpPr>
        <p:spPr/>
        <p:txBody>
          <a:bodyPr>
            <a:normAutofit/>
          </a:bodyPr>
          <a:lstStyle/>
          <a:p>
            <a:r>
              <a:rPr lang="en-US" dirty="0"/>
              <a:t>PMF of Ratio to Median Purchase Price for Online vs. Offline Orders</a:t>
            </a:r>
          </a:p>
        </p:txBody>
      </p:sp>
      <p:pic>
        <p:nvPicPr>
          <p:cNvPr id="4" name="Content Placeholder 3">
            <a:extLst>
              <a:ext uri="{FF2B5EF4-FFF2-40B4-BE49-F238E27FC236}">
                <a16:creationId xmlns:a16="http://schemas.microsoft.com/office/drawing/2014/main" id="{17AF134A-256B-66DE-262F-FAD063662136}"/>
              </a:ext>
            </a:extLst>
          </p:cNvPr>
          <p:cNvPicPr>
            <a:picLocks noGrp="1" noChangeAspect="1"/>
          </p:cNvPicPr>
          <p:nvPr>
            <p:ph idx="1"/>
          </p:nvPr>
        </p:nvPicPr>
        <p:blipFill>
          <a:blip r:embed="rId2"/>
          <a:stretch>
            <a:fillRect/>
          </a:stretch>
        </p:blipFill>
        <p:spPr>
          <a:xfrm>
            <a:off x="2733602" y="1825625"/>
            <a:ext cx="6724795" cy="4351338"/>
          </a:xfrm>
          <a:prstGeom prst="rect">
            <a:avLst/>
          </a:prstGeom>
        </p:spPr>
      </p:pic>
    </p:spTree>
    <p:extLst>
      <p:ext uri="{BB962C8B-B14F-4D97-AF65-F5344CB8AC3E}">
        <p14:creationId xmlns:p14="http://schemas.microsoft.com/office/powerpoint/2010/main" val="314136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CDDA-0858-D238-1BF7-B2C88C2861CD}"/>
              </a:ext>
            </a:extLst>
          </p:cNvPr>
          <p:cNvSpPr>
            <a:spLocks noGrp="1"/>
          </p:cNvSpPr>
          <p:nvPr>
            <p:ph type="title"/>
          </p:nvPr>
        </p:nvSpPr>
        <p:spPr/>
        <p:txBody>
          <a:bodyPr/>
          <a:lstStyle/>
          <a:p>
            <a:r>
              <a:rPr lang="en-US" dirty="0"/>
              <a:t>CDF of Distance from Home</a:t>
            </a:r>
          </a:p>
        </p:txBody>
      </p:sp>
      <p:pic>
        <p:nvPicPr>
          <p:cNvPr id="4" name="Content Placeholder 3">
            <a:extLst>
              <a:ext uri="{FF2B5EF4-FFF2-40B4-BE49-F238E27FC236}">
                <a16:creationId xmlns:a16="http://schemas.microsoft.com/office/drawing/2014/main" id="{517C28E4-A4F4-9731-28CA-4C2DD3D45E8C}"/>
              </a:ext>
            </a:extLst>
          </p:cNvPr>
          <p:cNvPicPr>
            <a:picLocks noGrp="1" noChangeAspect="1"/>
          </p:cNvPicPr>
          <p:nvPr>
            <p:ph idx="1"/>
          </p:nvPr>
        </p:nvPicPr>
        <p:blipFill>
          <a:blip r:embed="rId2"/>
          <a:stretch>
            <a:fillRect/>
          </a:stretch>
        </p:blipFill>
        <p:spPr>
          <a:xfrm>
            <a:off x="2733602" y="1825625"/>
            <a:ext cx="6724795" cy="4351338"/>
          </a:xfrm>
          <a:prstGeom prst="rect">
            <a:avLst/>
          </a:prstGeom>
        </p:spPr>
      </p:pic>
    </p:spTree>
    <p:extLst>
      <p:ext uri="{BB962C8B-B14F-4D97-AF65-F5344CB8AC3E}">
        <p14:creationId xmlns:p14="http://schemas.microsoft.com/office/powerpoint/2010/main" val="44011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35EA-892C-55F4-6F2A-908C06FC5B2C}"/>
              </a:ext>
            </a:extLst>
          </p:cNvPr>
          <p:cNvSpPr>
            <a:spLocks noGrp="1"/>
          </p:cNvSpPr>
          <p:nvPr>
            <p:ph type="title"/>
          </p:nvPr>
        </p:nvSpPr>
        <p:spPr/>
        <p:txBody>
          <a:bodyPr/>
          <a:lstStyle/>
          <a:p>
            <a:r>
              <a:rPr lang="en-US" dirty="0"/>
              <a:t>CDF of Distance from Home </a:t>
            </a:r>
          </a:p>
        </p:txBody>
      </p:sp>
      <p:sp>
        <p:nvSpPr>
          <p:cNvPr id="3" name="Content Placeholder 2">
            <a:extLst>
              <a:ext uri="{FF2B5EF4-FFF2-40B4-BE49-F238E27FC236}">
                <a16:creationId xmlns:a16="http://schemas.microsoft.com/office/drawing/2014/main" id="{F8EA7C0A-6FD7-45C0-C425-103212B9DBB1}"/>
              </a:ext>
            </a:extLst>
          </p:cNvPr>
          <p:cNvSpPr>
            <a:spLocks noGrp="1"/>
          </p:cNvSpPr>
          <p:nvPr>
            <p:ph idx="1"/>
          </p:nvPr>
        </p:nvSpPr>
        <p:spPr/>
        <p:txBody>
          <a:bodyPr/>
          <a:lstStyle/>
          <a:p>
            <a:pPr marL="0" indent="0">
              <a:buNone/>
            </a:pPr>
            <a:r>
              <a:rPr lang="en-US" dirty="0"/>
              <a:t>What does this tell you about your variable and how does it address the question you are trying to answer?</a:t>
            </a:r>
          </a:p>
          <a:p>
            <a:pPr marL="0" indent="0">
              <a:buNone/>
            </a:pPr>
            <a:r>
              <a:rPr lang="en-US" dirty="0"/>
              <a:t>- The CDF doesn’t address the question at hand but what it does tell us is that the purchase locations are all very close to the customer’s home, which is indicated by the very straight line going up and the values don’t </a:t>
            </a:r>
            <a:r>
              <a:rPr lang="en-US" dirty="0" err="1"/>
              <a:t>vear</a:t>
            </a:r>
            <a:r>
              <a:rPr lang="en-US" dirty="0"/>
              <a:t> off to the larger distances until  towards the top.</a:t>
            </a:r>
          </a:p>
        </p:txBody>
      </p:sp>
    </p:spTree>
    <p:extLst>
      <p:ext uri="{BB962C8B-B14F-4D97-AF65-F5344CB8AC3E}">
        <p14:creationId xmlns:p14="http://schemas.microsoft.com/office/powerpoint/2010/main" val="263132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89B5-4CFD-2E20-3C76-E5FBA5F83C6A}"/>
              </a:ext>
            </a:extLst>
          </p:cNvPr>
          <p:cNvSpPr>
            <a:spLocks noGrp="1"/>
          </p:cNvSpPr>
          <p:nvPr>
            <p:ph type="title"/>
          </p:nvPr>
        </p:nvSpPr>
        <p:spPr/>
        <p:txBody>
          <a:bodyPr/>
          <a:lstStyle/>
          <a:p>
            <a:r>
              <a:rPr lang="en-US" dirty="0"/>
              <a:t>Log of Ratio to Median Purchase Price</a:t>
            </a:r>
          </a:p>
        </p:txBody>
      </p:sp>
      <p:pic>
        <p:nvPicPr>
          <p:cNvPr id="4" name="Content Placeholder 3">
            <a:extLst>
              <a:ext uri="{FF2B5EF4-FFF2-40B4-BE49-F238E27FC236}">
                <a16:creationId xmlns:a16="http://schemas.microsoft.com/office/drawing/2014/main" id="{36A8EA7A-ECBB-B60E-65F0-FA79A4804C51}"/>
              </a:ext>
            </a:extLst>
          </p:cNvPr>
          <p:cNvPicPr>
            <a:picLocks noGrp="1" noChangeAspect="1"/>
          </p:cNvPicPr>
          <p:nvPr>
            <p:ph idx="1"/>
          </p:nvPr>
        </p:nvPicPr>
        <p:blipFill>
          <a:blip r:embed="rId2"/>
          <a:stretch>
            <a:fillRect/>
          </a:stretch>
        </p:blipFill>
        <p:spPr>
          <a:xfrm>
            <a:off x="3339518" y="1825625"/>
            <a:ext cx="5512964" cy="4351338"/>
          </a:xfrm>
          <a:prstGeom prst="rect">
            <a:avLst/>
          </a:prstGeom>
        </p:spPr>
      </p:pic>
    </p:spTree>
    <p:extLst>
      <p:ext uri="{BB962C8B-B14F-4D97-AF65-F5344CB8AC3E}">
        <p14:creationId xmlns:p14="http://schemas.microsoft.com/office/powerpoint/2010/main" val="215801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04C4-10A5-C0FC-9B0C-BB1EDE570158}"/>
              </a:ext>
            </a:extLst>
          </p:cNvPr>
          <p:cNvSpPr>
            <a:spLocks noGrp="1"/>
          </p:cNvSpPr>
          <p:nvPr>
            <p:ph type="title"/>
          </p:nvPr>
        </p:nvSpPr>
        <p:spPr>
          <a:xfrm>
            <a:off x="711200" y="365125"/>
            <a:ext cx="10642600" cy="1325563"/>
          </a:xfrm>
        </p:spPr>
        <p:txBody>
          <a:bodyPr/>
          <a:lstStyle/>
          <a:p>
            <a:r>
              <a:rPr lang="en-US" dirty="0"/>
              <a:t>Log of Ratio to Median Purchase Price Analysis</a:t>
            </a:r>
          </a:p>
        </p:txBody>
      </p:sp>
      <p:sp>
        <p:nvSpPr>
          <p:cNvPr id="3" name="Content Placeholder 2">
            <a:extLst>
              <a:ext uri="{FF2B5EF4-FFF2-40B4-BE49-F238E27FC236}">
                <a16:creationId xmlns:a16="http://schemas.microsoft.com/office/drawing/2014/main" id="{A23C577F-2972-356C-A785-25A6ACC7CB18}"/>
              </a:ext>
            </a:extLst>
          </p:cNvPr>
          <p:cNvSpPr>
            <a:spLocks noGrp="1"/>
          </p:cNvSpPr>
          <p:nvPr>
            <p:ph idx="1"/>
          </p:nvPr>
        </p:nvSpPr>
        <p:spPr/>
        <p:txBody>
          <a:bodyPr/>
          <a:lstStyle/>
          <a:p>
            <a:pPr marL="0" indent="0">
              <a:buNone/>
            </a:pPr>
            <a:r>
              <a:rPr lang="en-US" dirty="0"/>
              <a:t>The histogram and fitted normal distribution of the log-transformed </a:t>
            </a:r>
            <a:r>
              <a:rPr lang="en-US" dirty="0" err="1"/>
              <a:t>distance_from_home</a:t>
            </a:r>
            <a:r>
              <a:rPr lang="en-US" dirty="0"/>
              <a:t> variable suggest that the original data follows a log-normal distribution. This transformation brings the data closer to normality, enhancing the applicability of statistical models that assume normally distributed inputs. Such an insight can be leveraged in fraud detection to identify transactions with atypically large </a:t>
            </a:r>
            <a:r>
              <a:rPr lang="en-US" dirty="0" err="1"/>
              <a:t>distance_from_home</a:t>
            </a:r>
            <a:r>
              <a:rPr lang="en-US" dirty="0"/>
              <a:t> values, which may indicate potential fraud and why I didn't remove outliers in my original dataset.</a:t>
            </a:r>
          </a:p>
        </p:txBody>
      </p:sp>
    </p:spTree>
    <p:extLst>
      <p:ext uri="{BB962C8B-B14F-4D97-AF65-F5344CB8AC3E}">
        <p14:creationId xmlns:p14="http://schemas.microsoft.com/office/powerpoint/2010/main" val="153380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2013-EFF0-02FB-83D5-E06D858DBF61}"/>
              </a:ext>
            </a:extLst>
          </p:cNvPr>
          <p:cNvSpPr>
            <a:spLocks noGrp="1"/>
          </p:cNvSpPr>
          <p:nvPr>
            <p:ph type="title"/>
          </p:nvPr>
        </p:nvSpPr>
        <p:spPr/>
        <p:txBody>
          <a:bodyPr/>
          <a:lstStyle/>
          <a:p>
            <a:r>
              <a:rPr lang="en-US" dirty="0"/>
              <a:t>My Statistical Question</a:t>
            </a:r>
          </a:p>
        </p:txBody>
      </p:sp>
      <p:sp>
        <p:nvSpPr>
          <p:cNvPr id="3" name="Content Placeholder 2">
            <a:extLst>
              <a:ext uri="{FF2B5EF4-FFF2-40B4-BE49-F238E27FC236}">
                <a16:creationId xmlns:a16="http://schemas.microsoft.com/office/drawing/2014/main" id="{D88881C0-A7ED-744E-1DD0-EE416E4C95B7}"/>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Times New Roman" panose="02020603050405020304" pitchFamily="18" charset="0"/>
              </a:rPr>
              <a:t>When examining credit card transaction for fraud how does the distance from home affect the likelihood of a transaction being fraudulent?</a:t>
            </a:r>
          </a:p>
          <a:p>
            <a:pPr marL="0" indent="0">
              <a:buNone/>
            </a:pPr>
            <a:endParaRPr lang="en-US" dirty="0">
              <a:latin typeface="Times New Roman" panose="02020603050405020304" pitchFamily="18" charset="0"/>
              <a:ea typeface="Times New Roman" panose="02020603050405020304" pitchFamily="18" charset="0"/>
            </a:endParaRPr>
          </a:p>
          <a:p>
            <a:pPr marL="0" indent="0">
              <a:buNone/>
            </a:pPr>
            <a:r>
              <a:rPr lang="en-US" sz="2800" dirty="0">
                <a:effectLst/>
                <a:latin typeface="Times New Roman" panose="02020603050405020304" pitchFamily="18" charset="0"/>
                <a:ea typeface="Times New Roman" panose="02020603050405020304" pitchFamily="18" charset="0"/>
              </a:rPr>
              <a:t>Thoughts:</a:t>
            </a:r>
          </a:p>
          <a:p>
            <a:r>
              <a:rPr lang="en-US" sz="2000" dirty="0">
                <a:latin typeface="Times New Roman" panose="02020603050405020304" pitchFamily="18" charset="0"/>
                <a:ea typeface="Times New Roman" panose="02020603050405020304" pitchFamily="18" charset="0"/>
              </a:rPr>
              <a:t>As a credit card user, I’ve always been curious what goes into detecting fraud for credit cards. When I go into a gas station outside of my area, I’m usually prompted with requests for addition information, usually my zip code.</a:t>
            </a:r>
          </a:p>
          <a:p>
            <a:r>
              <a:rPr lang="en-US" sz="2000" dirty="0">
                <a:latin typeface="Times New Roman" panose="02020603050405020304" pitchFamily="18" charset="0"/>
                <a:ea typeface="Times New Roman" panose="02020603050405020304" pitchFamily="18" charset="0"/>
              </a:rPr>
              <a:t>This also makes me think about what other pieces of relevant data can be used for detection.</a:t>
            </a:r>
          </a:p>
          <a:p>
            <a:endParaRPr lang="en-US" sz="2000" dirty="0">
              <a:latin typeface="Times New Roman" panose="02020603050405020304" pitchFamily="18" charset="0"/>
              <a:ea typeface="Times New Roman" panose="02020603050405020304" pitchFamily="18" charset="0"/>
            </a:endParaRPr>
          </a:p>
          <a:p>
            <a:endParaRPr lang="en-US"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926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4EFC-6424-E569-0B7B-2A1F524C33BB}"/>
              </a:ext>
            </a:extLst>
          </p:cNvPr>
          <p:cNvSpPr>
            <a:spLocks noGrp="1"/>
          </p:cNvSpPr>
          <p:nvPr>
            <p:ph type="title"/>
          </p:nvPr>
        </p:nvSpPr>
        <p:spPr>
          <a:xfrm>
            <a:off x="620889" y="365125"/>
            <a:ext cx="11153422" cy="1325563"/>
          </a:xfrm>
        </p:spPr>
        <p:txBody>
          <a:bodyPr/>
          <a:lstStyle/>
          <a:p>
            <a:r>
              <a:rPr lang="en-US" dirty="0"/>
              <a:t>Create two scatter plots comparing two variables</a:t>
            </a:r>
          </a:p>
        </p:txBody>
      </p:sp>
      <p:pic>
        <p:nvPicPr>
          <p:cNvPr id="4" name="Content Placeholder 3">
            <a:extLst>
              <a:ext uri="{FF2B5EF4-FFF2-40B4-BE49-F238E27FC236}">
                <a16:creationId xmlns:a16="http://schemas.microsoft.com/office/drawing/2014/main" id="{61B873F8-731D-DD8F-AE1A-EB60C836646F}"/>
              </a:ext>
            </a:extLst>
          </p:cNvPr>
          <p:cNvPicPr>
            <a:picLocks noGrp="1" noChangeAspect="1"/>
          </p:cNvPicPr>
          <p:nvPr>
            <p:ph idx="1"/>
          </p:nvPr>
        </p:nvPicPr>
        <p:blipFill>
          <a:blip r:embed="rId2"/>
          <a:stretch>
            <a:fillRect/>
          </a:stretch>
        </p:blipFill>
        <p:spPr>
          <a:xfrm>
            <a:off x="2736736" y="1825625"/>
            <a:ext cx="6718527" cy="4351338"/>
          </a:xfrm>
          <a:prstGeom prst="rect">
            <a:avLst/>
          </a:prstGeom>
        </p:spPr>
      </p:pic>
    </p:spTree>
    <p:extLst>
      <p:ext uri="{BB962C8B-B14F-4D97-AF65-F5344CB8AC3E}">
        <p14:creationId xmlns:p14="http://schemas.microsoft.com/office/powerpoint/2010/main" val="404343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08AD-C9FA-4831-BBE5-CCFEBA271DE9}"/>
              </a:ext>
            </a:extLst>
          </p:cNvPr>
          <p:cNvSpPr>
            <a:spLocks noGrp="1"/>
          </p:cNvSpPr>
          <p:nvPr>
            <p:ph type="title"/>
          </p:nvPr>
        </p:nvSpPr>
        <p:spPr/>
        <p:txBody>
          <a:bodyPr/>
          <a:lstStyle/>
          <a:p>
            <a:r>
              <a:rPr lang="en-US" dirty="0"/>
              <a:t>Scatter Plot Analysis</a:t>
            </a:r>
          </a:p>
        </p:txBody>
      </p:sp>
      <p:sp>
        <p:nvSpPr>
          <p:cNvPr id="3" name="Content Placeholder 2">
            <a:extLst>
              <a:ext uri="{FF2B5EF4-FFF2-40B4-BE49-F238E27FC236}">
                <a16:creationId xmlns:a16="http://schemas.microsoft.com/office/drawing/2014/main" id="{9137304F-809B-106C-EC8F-97386B225BC5}"/>
              </a:ext>
            </a:extLst>
          </p:cNvPr>
          <p:cNvSpPr>
            <a:spLocks noGrp="1"/>
          </p:cNvSpPr>
          <p:nvPr>
            <p:ph idx="1"/>
          </p:nvPr>
        </p:nvSpPr>
        <p:spPr/>
        <p:txBody>
          <a:bodyPr>
            <a:normAutofit fontScale="92500" lnSpcReduction="10000"/>
          </a:bodyPr>
          <a:lstStyle/>
          <a:p>
            <a:r>
              <a:rPr lang="en-US" b="1" dirty="0"/>
              <a:t>Correlation</a:t>
            </a:r>
            <a:r>
              <a:rPr lang="en-US" dirty="0"/>
              <a:t>: A Pearson correlation coefficient of -0.00 suggests no linear correlation between </a:t>
            </a:r>
            <a:r>
              <a:rPr lang="en-US" dirty="0" err="1"/>
              <a:t>distance_from_home</a:t>
            </a:r>
            <a:r>
              <a:rPr lang="en-US" dirty="0"/>
              <a:t> and </a:t>
            </a:r>
            <a:r>
              <a:rPr lang="en-US" dirty="0" err="1"/>
              <a:t>distance_from_last_transaction</a:t>
            </a:r>
            <a:r>
              <a:rPr lang="en-US" dirty="0"/>
              <a:t>. The points are spread out and there's no upward or downward trend as one moves along the x-axis.</a:t>
            </a:r>
          </a:p>
          <a:p>
            <a:r>
              <a:rPr lang="en-US" b="1" dirty="0"/>
              <a:t>Causation</a:t>
            </a:r>
            <a:r>
              <a:rPr lang="en-US" dirty="0"/>
              <a:t>: With a correlation coefficient of zero, there is no evidence from this plot alone to suggest that </a:t>
            </a:r>
            <a:r>
              <a:rPr lang="en-US" dirty="0" err="1"/>
              <a:t>distance_from_home</a:t>
            </a:r>
            <a:r>
              <a:rPr lang="en-US" dirty="0"/>
              <a:t> causes changes in the </a:t>
            </a:r>
            <a:r>
              <a:rPr lang="en-US" dirty="0" err="1"/>
              <a:t>distance_from_last_transaction</a:t>
            </a:r>
            <a:r>
              <a:rPr lang="en-US" dirty="0"/>
              <a:t> or vice versa.</a:t>
            </a:r>
          </a:p>
          <a:p>
            <a:r>
              <a:rPr lang="en-US" b="1" dirty="0"/>
              <a:t>Covariance</a:t>
            </a:r>
            <a:r>
              <a:rPr lang="en-US" dirty="0"/>
              <a:t>: Given the correlation coefficient is essentially zero, the covariance between these two variables would also be close to zero.</a:t>
            </a:r>
          </a:p>
          <a:p>
            <a:r>
              <a:rPr lang="en-US" b="1" dirty="0"/>
              <a:t>Non-Linear Relationships</a:t>
            </a:r>
            <a:r>
              <a:rPr lang="en-US" dirty="0"/>
              <a:t>: The scatter plot does not suggest any clear non-linear relationship either. The points do not cluster or form patterns that would indicate a non-linear association.</a:t>
            </a:r>
          </a:p>
        </p:txBody>
      </p:sp>
    </p:spTree>
    <p:extLst>
      <p:ext uri="{BB962C8B-B14F-4D97-AF65-F5344CB8AC3E}">
        <p14:creationId xmlns:p14="http://schemas.microsoft.com/office/powerpoint/2010/main" val="2015172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4F77-D5D9-EF7D-430F-DBAD73A1DB7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BDA09DB-8D22-1C23-8B3D-0CFF02E61A05}"/>
              </a:ext>
            </a:extLst>
          </p:cNvPr>
          <p:cNvPicPr>
            <a:picLocks noGrp="1" noChangeAspect="1"/>
          </p:cNvPicPr>
          <p:nvPr>
            <p:ph idx="1"/>
          </p:nvPr>
        </p:nvPicPr>
        <p:blipFill>
          <a:blip r:embed="rId2"/>
          <a:stretch>
            <a:fillRect/>
          </a:stretch>
        </p:blipFill>
        <p:spPr>
          <a:xfrm>
            <a:off x="2682178" y="1825625"/>
            <a:ext cx="6827644" cy="4351338"/>
          </a:xfrm>
          <a:prstGeom prst="rect">
            <a:avLst/>
          </a:prstGeom>
        </p:spPr>
      </p:pic>
    </p:spTree>
    <p:extLst>
      <p:ext uri="{BB962C8B-B14F-4D97-AF65-F5344CB8AC3E}">
        <p14:creationId xmlns:p14="http://schemas.microsoft.com/office/powerpoint/2010/main" val="412555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F538-DEA6-65D3-A1B6-B73B2E5C4D47}"/>
              </a:ext>
            </a:extLst>
          </p:cNvPr>
          <p:cNvSpPr>
            <a:spLocks noGrp="1"/>
          </p:cNvSpPr>
          <p:nvPr>
            <p:ph type="title"/>
          </p:nvPr>
        </p:nvSpPr>
        <p:spPr/>
        <p:txBody>
          <a:bodyPr/>
          <a:lstStyle/>
          <a:p>
            <a:r>
              <a:rPr lang="en-US" dirty="0"/>
              <a:t>Box Plot Analysis</a:t>
            </a:r>
          </a:p>
        </p:txBody>
      </p:sp>
      <p:sp>
        <p:nvSpPr>
          <p:cNvPr id="3" name="Content Placeholder 2">
            <a:extLst>
              <a:ext uri="{FF2B5EF4-FFF2-40B4-BE49-F238E27FC236}">
                <a16:creationId xmlns:a16="http://schemas.microsoft.com/office/drawing/2014/main" id="{CE957994-60EF-0815-87E8-B5899583D354}"/>
              </a:ext>
            </a:extLst>
          </p:cNvPr>
          <p:cNvSpPr>
            <a:spLocks noGrp="1"/>
          </p:cNvSpPr>
          <p:nvPr>
            <p:ph idx="1"/>
          </p:nvPr>
        </p:nvSpPr>
        <p:spPr/>
        <p:txBody>
          <a:bodyPr>
            <a:normAutofit fontScale="77500" lnSpcReduction="20000"/>
          </a:bodyPr>
          <a:lstStyle/>
          <a:p>
            <a:r>
              <a:rPr lang="en-US" b="1" dirty="0"/>
              <a:t>Distribution Insights</a:t>
            </a:r>
            <a:r>
              <a:rPr lang="en-US" dirty="0"/>
              <a:t>: For both fraudulent and non-fraudulent transactions, most of the data points are clustered near the lower end of the </a:t>
            </a:r>
            <a:r>
              <a:rPr lang="en-US" dirty="0" err="1"/>
              <a:t>distance_from_home</a:t>
            </a:r>
            <a:r>
              <a:rPr lang="en-US" dirty="0"/>
              <a:t> spectrum. This suggests that most transactions occur relatively close to home, regardless of fraud status.</a:t>
            </a:r>
          </a:p>
          <a:p>
            <a:endParaRPr lang="en-US" dirty="0"/>
          </a:p>
          <a:p>
            <a:r>
              <a:rPr lang="en-US" b="1" dirty="0"/>
              <a:t>Outliers</a:t>
            </a:r>
            <a:r>
              <a:rPr lang="en-US" dirty="0"/>
              <a:t>: There are outliers in both categories, but they appear more pronounced and numerous in the fraudulent category. This suggests that while most fraudulent transactions occur close to home, when they do occur at a greater distance, they can be at a significantly greater distance than typical non-fraudulent transactions.</a:t>
            </a:r>
          </a:p>
          <a:p>
            <a:endParaRPr lang="en-US" dirty="0"/>
          </a:p>
          <a:p>
            <a:r>
              <a:rPr lang="en-US" b="1" dirty="0"/>
              <a:t>Fraudulent Transactions</a:t>
            </a:r>
            <a:r>
              <a:rPr lang="en-US" dirty="0"/>
              <a:t>: The median </a:t>
            </a:r>
            <a:r>
              <a:rPr lang="en-US" dirty="0" err="1"/>
              <a:t>distance_from_home</a:t>
            </a:r>
            <a:r>
              <a:rPr lang="en-US" dirty="0"/>
              <a:t> for fraudulent transactions is not much higher than for non-fraudulent transactions based on the box plot. The presence of more extreme values could warrant further investigation.</a:t>
            </a:r>
          </a:p>
        </p:txBody>
      </p:sp>
    </p:spTree>
    <p:extLst>
      <p:ext uri="{BB962C8B-B14F-4D97-AF65-F5344CB8AC3E}">
        <p14:creationId xmlns:p14="http://schemas.microsoft.com/office/powerpoint/2010/main" val="24851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25EC-C6F2-0A52-6C64-1E847A17747B}"/>
              </a:ext>
            </a:extLst>
          </p:cNvPr>
          <p:cNvSpPr>
            <a:spLocks noGrp="1"/>
          </p:cNvSpPr>
          <p:nvPr>
            <p:ph type="title"/>
          </p:nvPr>
        </p:nvSpPr>
        <p:spPr/>
        <p:txBody>
          <a:bodyPr/>
          <a:lstStyle/>
          <a:p>
            <a:r>
              <a:rPr lang="en-US" dirty="0"/>
              <a:t>Hypothesis Test Summary</a:t>
            </a:r>
          </a:p>
        </p:txBody>
      </p:sp>
      <p:sp>
        <p:nvSpPr>
          <p:cNvPr id="3" name="Content Placeholder 2">
            <a:extLst>
              <a:ext uri="{FF2B5EF4-FFF2-40B4-BE49-F238E27FC236}">
                <a16:creationId xmlns:a16="http://schemas.microsoft.com/office/drawing/2014/main" id="{115481D1-4E69-A6E8-8A00-CBFDF1743E6F}"/>
              </a:ext>
            </a:extLst>
          </p:cNvPr>
          <p:cNvSpPr>
            <a:spLocks noGrp="1"/>
          </p:cNvSpPr>
          <p:nvPr>
            <p:ph idx="1"/>
          </p:nvPr>
        </p:nvSpPr>
        <p:spPr/>
        <p:txBody>
          <a:bodyPr>
            <a:normAutofit/>
          </a:bodyPr>
          <a:lstStyle/>
          <a:p>
            <a:pPr marL="0" indent="0">
              <a:buNone/>
            </a:pPr>
            <a:r>
              <a:rPr lang="en-US" dirty="0"/>
              <a:t>The hypothesis test explored the relationship between the distance from home and the likelihood of a transaction being fraudulent. Utilizing a permutation test, I observed a significant difference in the means of the distance from home between fraudulent and non-fraudulent transactions. The observed difference in means was substantial, with a p-value effectively at 0. This suggests that the distance from home plays a role in the likelihood of a transaction being fraudulent, with fraudulent transactions tending to occur further from home.</a:t>
            </a:r>
          </a:p>
        </p:txBody>
      </p:sp>
    </p:spTree>
    <p:extLst>
      <p:ext uri="{BB962C8B-B14F-4D97-AF65-F5344CB8AC3E}">
        <p14:creationId xmlns:p14="http://schemas.microsoft.com/office/powerpoint/2010/main" val="83493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B834-B845-FD81-0999-2BE650BD56BF}"/>
              </a:ext>
            </a:extLst>
          </p:cNvPr>
          <p:cNvSpPr>
            <a:spLocks noGrp="1"/>
          </p:cNvSpPr>
          <p:nvPr>
            <p:ph type="title"/>
          </p:nvPr>
        </p:nvSpPr>
        <p:spPr/>
        <p:txBody>
          <a:bodyPr/>
          <a:lstStyle/>
          <a:p>
            <a:r>
              <a:rPr lang="en-US" dirty="0"/>
              <a:t>Regression Analysis Summary</a:t>
            </a:r>
          </a:p>
        </p:txBody>
      </p:sp>
      <p:sp>
        <p:nvSpPr>
          <p:cNvPr id="3" name="Content Placeholder 2">
            <a:extLst>
              <a:ext uri="{FF2B5EF4-FFF2-40B4-BE49-F238E27FC236}">
                <a16:creationId xmlns:a16="http://schemas.microsoft.com/office/drawing/2014/main" id="{295DA948-5D17-B79F-62F6-F3AD616FE77F}"/>
              </a:ext>
            </a:extLst>
          </p:cNvPr>
          <p:cNvSpPr>
            <a:spLocks noGrp="1"/>
          </p:cNvSpPr>
          <p:nvPr>
            <p:ph idx="1"/>
          </p:nvPr>
        </p:nvSpPr>
        <p:spPr/>
        <p:txBody>
          <a:bodyPr/>
          <a:lstStyle/>
          <a:p>
            <a:pPr marL="0" indent="0">
              <a:buNone/>
            </a:pPr>
            <a:r>
              <a:rPr lang="en-US" dirty="0"/>
              <a:t>The regression analysis conducted using logistic regression tried to understand the factors influencing the likelihood of credit card fraud. This includes the variables </a:t>
            </a:r>
            <a:r>
              <a:rPr lang="en-US" dirty="0" err="1"/>
              <a:t>distance_from_home</a:t>
            </a:r>
            <a:r>
              <a:rPr lang="en-US" dirty="0"/>
              <a:t>, </a:t>
            </a:r>
            <a:r>
              <a:rPr lang="en-US" dirty="0" err="1"/>
              <a:t>distance_from_last_transaction</a:t>
            </a:r>
            <a:r>
              <a:rPr lang="en-US" dirty="0"/>
              <a:t>, </a:t>
            </a:r>
            <a:r>
              <a:rPr lang="en-US" dirty="0" err="1"/>
              <a:t>repeat_retailer</a:t>
            </a:r>
            <a:r>
              <a:rPr lang="en-US" dirty="0"/>
              <a:t>, </a:t>
            </a:r>
            <a:r>
              <a:rPr lang="en-US" dirty="0" err="1"/>
              <a:t>used_chip</a:t>
            </a:r>
            <a:r>
              <a:rPr lang="en-US" dirty="0"/>
              <a:t>, </a:t>
            </a:r>
            <a:r>
              <a:rPr lang="en-US" dirty="0" err="1"/>
              <a:t>used_pin_number</a:t>
            </a:r>
            <a:r>
              <a:rPr lang="en-US" dirty="0"/>
              <a:t>, and </a:t>
            </a:r>
            <a:r>
              <a:rPr lang="en-US" dirty="0" err="1"/>
              <a:t>online_order</a:t>
            </a:r>
            <a:r>
              <a:rPr lang="en-US" dirty="0"/>
              <a:t>. The model demonstrated an ability to predict fraudulent transactions. The model's pseudo R-squared of 0.1769 means a modest fit. Key findings include a positive association of </a:t>
            </a:r>
            <a:r>
              <a:rPr lang="en-US" dirty="0" err="1"/>
              <a:t>distance_from_home</a:t>
            </a:r>
            <a:r>
              <a:rPr lang="en-US" dirty="0"/>
              <a:t> and </a:t>
            </a:r>
            <a:r>
              <a:rPr lang="en-US" dirty="0" err="1"/>
              <a:t>distance_from_last_transaction</a:t>
            </a:r>
            <a:r>
              <a:rPr lang="en-US" dirty="0"/>
              <a:t> with fraud, suggesting transactions that occur farther from home or from the last transaction location are more likely to be fraudulent.</a:t>
            </a:r>
          </a:p>
        </p:txBody>
      </p:sp>
    </p:spTree>
    <p:extLst>
      <p:ext uri="{BB962C8B-B14F-4D97-AF65-F5344CB8AC3E}">
        <p14:creationId xmlns:p14="http://schemas.microsoft.com/office/powerpoint/2010/main" val="249438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AC3-FFB3-B05A-839A-839D911083A9}"/>
              </a:ext>
            </a:extLst>
          </p:cNvPr>
          <p:cNvSpPr>
            <a:spLocks noGrp="1"/>
          </p:cNvSpPr>
          <p:nvPr>
            <p:ph type="title"/>
          </p:nvPr>
        </p:nvSpPr>
        <p:spPr/>
        <p:txBody>
          <a:bodyPr/>
          <a:lstStyle/>
          <a:p>
            <a:r>
              <a:rPr lang="en-US" dirty="0"/>
              <a:t>Variables in Dataset</a:t>
            </a:r>
          </a:p>
        </p:txBody>
      </p:sp>
      <p:sp>
        <p:nvSpPr>
          <p:cNvPr id="3" name="Content Placeholder 2">
            <a:extLst>
              <a:ext uri="{FF2B5EF4-FFF2-40B4-BE49-F238E27FC236}">
                <a16:creationId xmlns:a16="http://schemas.microsoft.com/office/drawing/2014/main" id="{347ECFC0-D821-0836-46E8-9BE178750704}"/>
              </a:ext>
            </a:extLst>
          </p:cNvPr>
          <p:cNvSpPr>
            <a:spLocks noGrp="1"/>
          </p:cNvSpPr>
          <p:nvPr>
            <p:ph idx="1"/>
          </p:nvPr>
        </p:nvSpPr>
        <p:spPr/>
        <p:txBody>
          <a:bodyPr>
            <a:normAutofit fontScale="92500" lnSpcReduction="20000"/>
          </a:bodyPr>
          <a:lstStyle/>
          <a:p>
            <a:r>
              <a:rPr lang="en-US" b="1" dirty="0" err="1"/>
              <a:t>distance_from_home</a:t>
            </a:r>
            <a:r>
              <a:rPr lang="en-US" dirty="0"/>
              <a:t>: The distance from home where the transaction happened.</a:t>
            </a:r>
          </a:p>
          <a:p>
            <a:r>
              <a:rPr lang="en-US" b="1" dirty="0" err="1"/>
              <a:t>distance_from_last_transaction</a:t>
            </a:r>
            <a:r>
              <a:rPr lang="en-US" dirty="0"/>
              <a:t>: The distance from the last transaction.</a:t>
            </a:r>
          </a:p>
          <a:p>
            <a:r>
              <a:rPr lang="en-US" b="1" dirty="0" err="1"/>
              <a:t>ratio_to_median_purchase_price</a:t>
            </a:r>
            <a:r>
              <a:rPr lang="en-US" dirty="0"/>
              <a:t>: Ratio of the purchased price transaction to the median purchase price.</a:t>
            </a:r>
          </a:p>
          <a:p>
            <a:r>
              <a:rPr lang="en-US" b="1" dirty="0" err="1"/>
              <a:t>repeat_retailer</a:t>
            </a:r>
            <a:r>
              <a:rPr lang="en-US" dirty="0"/>
              <a:t>: Indicates if the transaction happened with the same retailer.</a:t>
            </a:r>
          </a:p>
          <a:p>
            <a:r>
              <a:rPr lang="en-US" b="1" dirty="0" err="1"/>
              <a:t>used_chip</a:t>
            </a:r>
            <a:r>
              <a:rPr lang="en-US" dirty="0"/>
              <a:t>: Indicates if the transaction was through a chip (credit card).</a:t>
            </a:r>
          </a:p>
          <a:p>
            <a:r>
              <a:rPr lang="en-US" b="1" dirty="0" err="1"/>
              <a:t>used_pin_number</a:t>
            </a:r>
            <a:r>
              <a:rPr lang="en-US" dirty="0"/>
              <a:t>: Indicates if the transaction happened by using a PIN number.</a:t>
            </a:r>
          </a:p>
          <a:p>
            <a:r>
              <a:rPr lang="en-US" b="1" dirty="0" err="1"/>
              <a:t>online_order</a:t>
            </a:r>
            <a:r>
              <a:rPr lang="en-US" dirty="0"/>
              <a:t>: Indicates if the transaction was an online order.</a:t>
            </a:r>
          </a:p>
          <a:p>
            <a:r>
              <a:rPr lang="en-US" b="1" dirty="0"/>
              <a:t>fraud</a:t>
            </a:r>
            <a:r>
              <a:rPr lang="en-US" dirty="0"/>
              <a:t>: Indicates if the transaction was fraudulent.</a:t>
            </a:r>
          </a:p>
        </p:txBody>
      </p:sp>
    </p:spTree>
    <p:extLst>
      <p:ext uri="{BB962C8B-B14F-4D97-AF65-F5344CB8AC3E}">
        <p14:creationId xmlns:p14="http://schemas.microsoft.com/office/powerpoint/2010/main" val="28695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BEA2-2288-21C8-1A63-683658A97CF0}"/>
              </a:ext>
            </a:extLst>
          </p:cNvPr>
          <p:cNvSpPr>
            <a:spLocks noGrp="1"/>
          </p:cNvSpPr>
          <p:nvPr>
            <p:ph type="title"/>
          </p:nvPr>
        </p:nvSpPr>
        <p:spPr/>
        <p:txBody>
          <a:bodyPr/>
          <a:lstStyle/>
          <a:p>
            <a:r>
              <a:rPr lang="en-US" dirty="0"/>
              <a:t>Descriptive Stats</a:t>
            </a:r>
          </a:p>
        </p:txBody>
      </p:sp>
      <p:pic>
        <p:nvPicPr>
          <p:cNvPr id="5" name="Content Placeholder 4">
            <a:extLst>
              <a:ext uri="{FF2B5EF4-FFF2-40B4-BE49-F238E27FC236}">
                <a16:creationId xmlns:a16="http://schemas.microsoft.com/office/drawing/2014/main" id="{E0B91C91-3B17-4337-EC69-4B162537B191}"/>
              </a:ext>
            </a:extLst>
          </p:cNvPr>
          <p:cNvPicPr>
            <a:picLocks noGrp="1" noChangeAspect="1"/>
          </p:cNvPicPr>
          <p:nvPr>
            <p:ph idx="1"/>
          </p:nvPr>
        </p:nvPicPr>
        <p:blipFill>
          <a:blip r:embed="rId2"/>
          <a:stretch>
            <a:fillRect/>
          </a:stretch>
        </p:blipFill>
        <p:spPr>
          <a:xfrm>
            <a:off x="311863" y="2942376"/>
            <a:ext cx="11503664" cy="1983670"/>
          </a:xfrm>
          <a:prstGeom prst="rect">
            <a:avLst/>
          </a:prstGeom>
        </p:spPr>
      </p:pic>
    </p:spTree>
    <p:extLst>
      <p:ext uri="{BB962C8B-B14F-4D97-AF65-F5344CB8AC3E}">
        <p14:creationId xmlns:p14="http://schemas.microsoft.com/office/powerpoint/2010/main" val="283772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705A-89C7-DCE7-B733-9C73B94B30D2}"/>
              </a:ext>
            </a:extLst>
          </p:cNvPr>
          <p:cNvSpPr>
            <a:spLocks noGrp="1"/>
          </p:cNvSpPr>
          <p:nvPr>
            <p:ph type="title"/>
          </p:nvPr>
        </p:nvSpPr>
        <p:spPr/>
        <p:txBody>
          <a:bodyPr/>
          <a:lstStyle/>
          <a:p>
            <a:r>
              <a:rPr lang="en-US" dirty="0"/>
              <a:t>Distribution of </a:t>
            </a:r>
            <a:r>
              <a:rPr lang="en-US" dirty="0" err="1"/>
              <a:t>distance_from_home</a:t>
            </a:r>
            <a:endParaRPr lang="en-US" dirty="0"/>
          </a:p>
        </p:txBody>
      </p:sp>
      <p:pic>
        <p:nvPicPr>
          <p:cNvPr id="4" name="Content Placeholder 3">
            <a:extLst>
              <a:ext uri="{FF2B5EF4-FFF2-40B4-BE49-F238E27FC236}">
                <a16:creationId xmlns:a16="http://schemas.microsoft.com/office/drawing/2014/main" id="{8F21D29E-0D31-6F93-20B9-3A4974C59EA6}"/>
              </a:ext>
            </a:extLst>
          </p:cNvPr>
          <p:cNvPicPr>
            <a:picLocks noGrp="1" noChangeAspect="1"/>
          </p:cNvPicPr>
          <p:nvPr>
            <p:ph idx="1"/>
          </p:nvPr>
        </p:nvPicPr>
        <p:blipFill>
          <a:blip r:embed="rId2"/>
          <a:stretch>
            <a:fillRect/>
          </a:stretch>
        </p:blipFill>
        <p:spPr>
          <a:xfrm>
            <a:off x="390232" y="2325511"/>
            <a:ext cx="11411536" cy="3431822"/>
          </a:xfrm>
          <a:prstGeom prst="rect">
            <a:avLst/>
          </a:prstGeom>
        </p:spPr>
      </p:pic>
    </p:spTree>
    <p:extLst>
      <p:ext uri="{BB962C8B-B14F-4D97-AF65-F5344CB8AC3E}">
        <p14:creationId xmlns:p14="http://schemas.microsoft.com/office/powerpoint/2010/main" val="265086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9776-F25C-2E29-9439-9AD76C5646A9}"/>
              </a:ext>
            </a:extLst>
          </p:cNvPr>
          <p:cNvSpPr>
            <a:spLocks noGrp="1"/>
          </p:cNvSpPr>
          <p:nvPr>
            <p:ph type="title"/>
          </p:nvPr>
        </p:nvSpPr>
        <p:spPr>
          <a:xfrm>
            <a:off x="666045" y="365125"/>
            <a:ext cx="10803466" cy="1325563"/>
          </a:xfrm>
        </p:spPr>
        <p:txBody>
          <a:bodyPr/>
          <a:lstStyle/>
          <a:p>
            <a:r>
              <a:rPr lang="en-US" dirty="0"/>
              <a:t>Distribution of </a:t>
            </a:r>
            <a:r>
              <a:rPr lang="en-US" dirty="0" err="1"/>
              <a:t>distance_from_last_transaction</a:t>
            </a:r>
            <a:endParaRPr lang="en-US" dirty="0"/>
          </a:p>
        </p:txBody>
      </p:sp>
      <p:pic>
        <p:nvPicPr>
          <p:cNvPr id="4" name="Content Placeholder 3">
            <a:extLst>
              <a:ext uri="{FF2B5EF4-FFF2-40B4-BE49-F238E27FC236}">
                <a16:creationId xmlns:a16="http://schemas.microsoft.com/office/drawing/2014/main" id="{F20AD3A5-1660-F6CC-E843-8AC426F48B61}"/>
              </a:ext>
            </a:extLst>
          </p:cNvPr>
          <p:cNvPicPr>
            <a:picLocks noGrp="1" noChangeAspect="1"/>
          </p:cNvPicPr>
          <p:nvPr>
            <p:ph idx="1"/>
          </p:nvPr>
        </p:nvPicPr>
        <p:blipFill>
          <a:blip r:embed="rId2"/>
          <a:stretch>
            <a:fillRect/>
          </a:stretch>
        </p:blipFill>
        <p:spPr>
          <a:xfrm>
            <a:off x="562569" y="2464231"/>
            <a:ext cx="11066861" cy="2957790"/>
          </a:xfrm>
          <a:prstGeom prst="rect">
            <a:avLst/>
          </a:prstGeom>
        </p:spPr>
      </p:pic>
    </p:spTree>
    <p:extLst>
      <p:ext uri="{BB962C8B-B14F-4D97-AF65-F5344CB8AC3E}">
        <p14:creationId xmlns:p14="http://schemas.microsoft.com/office/powerpoint/2010/main" val="287204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4339-2CBC-7BEC-1F51-E35F943D56CD}"/>
              </a:ext>
            </a:extLst>
          </p:cNvPr>
          <p:cNvSpPr>
            <a:spLocks noGrp="1"/>
          </p:cNvSpPr>
          <p:nvPr>
            <p:ph type="title"/>
          </p:nvPr>
        </p:nvSpPr>
        <p:spPr>
          <a:xfrm>
            <a:off x="449451" y="365125"/>
            <a:ext cx="11065789" cy="1325563"/>
          </a:xfrm>
        </p:spPr>
        <p:txBody>
          <a:bodyPr/>
          <a:lstStyle/>
          <a:p>
            <a:r>
              <a:rPr lang="en-US" dirty="0"/>
              <a:t>Distribution of </a:t>
            </a:r>
            <a:r>
              <a:rPr lang="en-US" dirty="0" err="1"/>
              <a:t>ratio_to_median_purchase_price</a:t>
            </a:r>
            <a:endParaRPr lang="en-US" dirty="0"/>
          </a:p>
        </p:txBody>
      </p:sp>
      <p:pic>
        <p:nvPicPr>
          <p:cNvPr id="4" name="Content Placeholder 3">
            <a:extLst>
              <a:ext uri="{FF2B5EF4-FFF2-40B4-BE49-F238E27FC236}">
                <a16:creationId xmlns:a16="http://schemas.microsoft.com/office/drawing/2014/main" id="{B6BBA268-81A6-7165-D87C-E8774D85511E}"/>
              </a:ext>
            </a:extLst>
          </p:cNvPr>
          <p:cNvPicPr>
            <a:picLocks noGrp="1" noChangeAspect="1"/>
          </p:cNvPicPr>
          <p:nvPr>
            <p:ph idx="1"/>
          </p:nvPr>
        </p:nvPicPr>
        <p:blipFill>
          <a:blip r:embed="rId2"/>
          <a:stretch>
            <a:fillRect/>
          </a:stretch>
        </p:blipFill>
        <p:spPr>
          <a:xfrm>
            <a:off x="271026" y="2324746"/>
            <a:ext cx="11657503" cy="3110409"/>
          </a:xfrm>
          <a:prstGeom prst="rect">
            <a:avLst/>
          </a:prstGeom>
        </p:spPr>
      </p:pic>
    </p:spTree>
    <p:extLst>
      <p:ext uri="{BB962C8B-B14F-4D97-AF65-F5344CB8AC3E}">
        <p14:creationId xmlns:p14="http://schemas.microsoft.com/office/powerpoint/2010/main" val="418002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8214-FE87-3D8F-71EA-09158330D583}"/>
              </a:ext>
            </a:extLst>
          </p:cNvPr>
          <p:cNvSpPr>
            <a:spLocks noGrp="1"/>
          </p:cNvSpPr>
          <p:nvPr>
            <p:ph type="title"/>
          </p:nvPr>
        </p:nvSpPr>
        <p:spPr/>
        <p:txBody>
          <a:bodyPr/>
          <a:lstStyle/>
          <a:p>
            <a:r>
              <a:rPr lang="en-US" dirty="0"/>
              <a:t>Distribution of </a:t>
            </a:r>
            <a:r>
              <a:rPr lang="en-US" dirty="0" err="1"/>
              <a:t>repeat_retailer</a:t>
            </a:r>
            <a:endParaRPr lang="en-US" dirty="0"/>
          </a:p>
        </p:txBody>
      </p:sp>
      <p:pic>
        <p:nvPicPr>
          <p:cNvPr id="4" name="Content Placeholder 3">
            <a:extLst>
              <a:ext uri="{FF2B5EF4-FFF2-40B4-BE49-F238E27FC236}">
                <a16:creationId xmlns:a16="http://schemas.microsoft.com/office/drawing/2014/main" id="{DAA7ACA8-FF32-400D-78E8-E6FDF36924B9}"/>
              </a:ext>
            </a:extLst>
          </p:cNvPr>
          <p:cNvPicPr>
            <a:picLocks noGrp="1" noChangeAspect="1"/>
          </p:cNvPicPr>
          <p:nvPr>
            <p:ph idx="1"/>
          </p:nvPr>
        </p:nvPicPr>
        <p:blipFill>
          <a:blip r:embed="rId2"/>
          <a:stretch>
            <a:fillRect/>
          </a:stretch>
        </p:blipFill>
        <p:spPr>
          <a:xfrm>
            <a:off x="2220590" y="1825625"/>
            <a:ext cx="7750820" cy="4351338"/>
          </a:xfrm>
          <a:prstGeom prst="rect">
            <a:avLst/>
          </a:prstGeom>
        </p:spPr>
      </p:pic>
    </p:spTree>
    <p:extLst>
      <p:ext uri="{BB962C8B-B14F-4D97-AF65-F5344CB8AC3E}">
        <p14:creationId xmlns:p14="http://schemas.microsoft.com/office/powerpoint/2010/main" val="58920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745D-7695-214D-6C1D-A7427476819C}"/>
              </a:ext>
            </a:extLst>
          </p:cNvPr>
          <p:cNvSpPr>
            <a:spLocks noGrp="1"/>
          </p:cNvSpPr>
          <p:nvPr>
            <p:ph type="title"/>
          </p:nvPr>
        </p:nvSpPr>
        <p:spPr/>
        <p:txBody>
          <a:bodyPr/>
          <a:lstStyle/>
          <a:p>
            <a:r>
              <a:rPr lang="en-US" dirty="0"/>
              <a:t>Distribution of </a:t>
            </a:r>
            <a:r>
              <a:rPr lang="en-US" dirty="0" err="1"/>
              <a:t>used_chip</a:t>
            </a:r>
            <a:endParaRPr lang="en-US" dirty="0"/>
          </a:p>
        </p:txBody>
      </p:sp>
      <p:pic>
        <p:nvPicPr>
          <p:cNvPr id="4" name="Content Placeholder 3">
            <a:extLst>
              <a:ext uri="{FF2B5EF4-FFF2-40B4-BE49-F238E27FC236}">
                <a16:creationId xmlns:a16="http://schemas.microsoft.com/office/drawing/2014/main" id="{34DC942D-A622-532C-48BC-2EEDC605C945}"/>
              </a:ext>
            </a:extLst>
          </p:cNvPr>
          <p:cNvPicPr>
            <a:picLocks noGrp="1" noChangeAspect="1"/>
          </p:cNvPicPr>
          <p:nvPr>
            <p:ph idx="1"/>
          </p:nvPr>
        </p:nvPicPr>
        <p:blipFill>
          <a:blip r:embed="rId2"/>
          <a:stretch>
            <a:fillRect/>
          </a:stretch>
        </p:blipFill>
        <p:spPr>
          <a:xfrm>
            <a:off x="2220590" y="1825625"/>
            <a:ext cx="7750820" cy="4351338"/>
          </a:xfrm>
          <a:prstGeom prst="rect">
            <a:avLst/>
          </a:prstGeom>
        </p:spPr>
      </p:pic>
    </p:spTree>
    <p:extLst>
      <p:ext uri="{BB962C8B-B14F-4D97-AF65-F5344CB8AC3E}">
        <p14:creationId xmlns:p14="http://schemas.microsoft.com/office/powerpoint/2010/main" val="1046554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1045</Words>
  <Application>Microsoft Macintosh PowerPoint</Application>
  <PresentationFormat>Widescreen</PresentationFormat>
  <Paragraphs>56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Zeisler530Week12 Final Project</vt:lpstr>
      <vt:lpstr>My Statistical Question</vt:lpstr>
      <vt:lpstr>Variables in Dataset</vt:lpstr>
      <vt:lpstr>Descriptive Stats</vt:lpstr>
      <vt:lpstr>Distribution of distance_from_home</vt:lpstr>
      <vt:lpstr>Distribution of distance_from_last_transaction</vt:lpstr>
      <vt:lpstr>Distribution of ratio_to_median_purchase_price</vt:lpstr>
      <vt:lpstr>Distribution of repeat_retailer</vt:lpstr>
      <vt:lpstr>Distribution of used_chip</vt:lpstr>
      <vt:lpstr>Distribution of used_in_number</vt:lpstr>
      <vt:lpstr>Distribution of online_order</vt:lpstr>
      <vt:lpstr>Finding Outliers Methods and Results</vt:lpstr>
      <vt:lpstr>Outliers Summary</vt:lpstr>
      <vt:lpstr>Descriptive Characteristics of Variables</vt:lpstr>
      <vt:lpstr>PMF of Ratio to Median Purchase Price for Online vs. Offline Orders</vt:lpstr>
      <vt:lpstr>CDF of Distance from Home</vt:lpstr>
      <vt:lpstr>CDF of Distance from Home </vt:lpstr>
      <vt:lpstr>Log of Ratio to Median Purchase Price</vt:lpstr>
      <vt:lpstr>Log of Ratio to Median Purchase Price Analysis</vt:lpstr>
      <vt:lpstr>Create two scatter plots comparing two variables</vt:lpstr>
      <vt:lpstr>Scatter Plot Analysis</vt:lpstr>
      <vt:lpstr>PowerPoint Presentation</vt:lpstr>
      <vt:lpstr>Box Plot Analysis</vt:lpstr>
      <vt:lpstr>Hypothesis Test Summary</vt:lpstr>
      <vt:lpstr>Regression Analysis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Zeisler530Week12 Final Project</dc:title>
  <dc:creator>Jason Zeisler</dc:creator>
  <cp:lastModifiedBy>Jason Zeisler</cp:lastModifiedBy>
  <cp:revision>1</cp:revision>
  <dcterms:created xsi:type="dcterms:W3CDTF">2024-02-27T19:57:24Z</dcterms:created>
  <dcterms:modified xsi:type="dcterms:W3CDTF">2024-03-01T05:22:54Z</dcterms:modified>
</cp:coreProperties>
</file>