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63" r:id="rId4"/>
    <p:sldId id="277" r:id="rId5"/>
    <p:sldId id="264" r:id="rId6"/>
    <p:sldId id="276" r:id="rId7"/>
    <p:sldId id="265" r:id="rId8"/>
    <p:sldId id="278" r:id="rId9"/>
    <p:sldId id="275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63F3-2AAF-4395-885F-5D6A4CB3D696}" type="datetimeFigureOut">
              <a:rPr lang="zh-CN" altLang="en-US" smtClean="0"/>
              <a:t>2015/9/6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BD85A-0FAE-44B1-9067-CC18B34FE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6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02206-C2DE-44CB-965D-718740AB8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5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BC44-1EBD-43C8-8BE0-85DCF486BB9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2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2015/9/6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5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2015/9/6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0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2015/9/6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3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2015/9/6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5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2015/9/6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2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2015/9/6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2015/9/6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6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2015/9/6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2015/9/6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1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2015/9/6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2015/9/6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2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tx1">
                <a:lumMod val="95000"/>
                <a:lumOff val="5000"/>
              </a:schemeClr>
            </a:gs>
            <a:gs pos="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B896-7578-436B-82BD-F32D65FDC155}" type="datetimeFigureOut">
              <a:rPr lang="zh-CN" altLang="en-US" smtClean="0"/>
              <a:t>2015/9/6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5" y="2123866"/>
            <a:ext cx="2941490" cy="288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256393" y="3157010"/>
            <a:ext cx="29988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FF00"/>
                </a:solidFill>
              </a:rPr>
              <a:t>Programming Assignment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80" y="3564222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466235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699791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6021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5218526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169671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120814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26738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218526" y="2444967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6967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120814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71960" y="2456891"/>
            <a:ext cx="804652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15659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T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05449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H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54308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303165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N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35202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K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205449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Y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254308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0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303165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U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23140" y="1459062"/>
            <a:ext cx="2339382" cy="5078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700" dirty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In the end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377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3" grpId="0" animBg="1"/>
      <p:bldP spid="32" grpId="0" animBg="1"/>
      <p:bldP spid="31" grpId="0" animBg="1"/>
      <p:bldP spid="25" grpId="0" animBg="1"/>
      <p:bldP spid="24" grpId="0" animBg="1"/>
      <p:bldP spid="44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16525" y="950828"/>
            <a:ext cx="1838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Question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4094" y="1626220"/>
            <a:ext cx="83351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FF00"/>
                </a:solidFill>
              </a:rPr>
              <a:t>Many </a:t>
            </a:r>
            <a:r>
              <a:rPr lang="en-US" altLang="zh-CN" sz="2400" dirty="0">
                <a:solidFill>
                  <a:srgbClr val="00FF00"/>
                </a:solidFill>
              </a:rPr>
              <a:t>Time Pad </a:t>
            </a:r>
          </a:p>
          <a:p>
            <a:endParaRPr lang="en-US" altLang="zh-CN" sz="2400" dirty="0">
              <a:solidFill>
                <a:srgbClr val="00FF00"/>
              </a:solidFill>
            </a:endParaRPr>
          </a:p>
          <a:p>
            <a:r>
              <a:rPr lang="en-US" altLang="zh-CN" sz="2400" dirty="0">
                <a:solidFill>
                  <a:srgbClr val="00FF00"/>
                </a:solidFill>
              </a:rPr>
              <a:t>Let us see what goes wrong when a stream cipher key is used more than once. Below are eleven hex-encoded </a:t>
            </a:r>
            <a:r>
              <a:rPr lang="en-US" altLang="zh-CN" sz="2400" dirty="0" err="1">
                <a:solidFill>
                  <a:srgbClr val="00FF00"/>
                </a:solidFill>
              </a:rPr>
              <a:t>ciphertexts</a:t>
            </a:r>
            <a:r>
              <a:rPr lang="en-US" altLang="zh-CN" sz="2400" dirty="0">
                <a:solidFill>
                  <a:srgbClr val="00FF00"/>
                </a:solidFill>
              </a:rPr>
              <a:t> that are the result of encrypting eleven plaintexts with a stream cipher, all with the same stream cipher key. Your goal is to decrypt the last </a:t>
            </a:r>
            <a:r>
              <a:rPr lang="en-US" altLang="zh-CN" sz="2400" dirty="0" err="1">
                <a:solidFill>
                  <a:srgbClr val="00FF00"/>
                </a:solidFill>
              </a:rPr>
              <a:t>ciphertext</a:t>
            </a:r>
            <a:r>
              <a:rPr lang="en-US" altLang="zh-CN" sz="2400" dirty="0">
                <a:solidFill>
                  <a:srgbClr val="00FF00"/>
                </a:solidFill>
              </a:rPr>
              <a:t>, and submit the secret message within it as solution. </a:t>
            </a:r>
          </a:p>
          <a:p>
            <a:endParaRPr lang="en-US" altLang="zh-CN" sz="2400" dirty="0">
              <a:solidFill>
                <a:srgbClr val="00FF00"/>
              </a:solidFill>
            </a:endParaRPr>
          </a:p>
          <a:p>
            <a:r>
              <a:rPr lang="en-US" altLang="zh-CN" sz="2400" dirty="0">
                <a:solidFill>
                  <a:srgbClr val="00FF00"/>
                </a:solidFill>
              </a:rPr>
              <a:t>Hint: XOR the </a:t>
            </a:r>
            <a:r>
              <a:rPr lang="en-US" altLang="zh-CN" sz="2400" dirty="0" err="1">
                <a:solidFill>
                  <a:srgbClr val="00FF00"/>
                </a:solidFill>
              </a:rPr>
              <a:t>ciphertexts</a:t>
            </a:r>
            <a:r>
              <a:rPr lang="en-US" altLang="zh-CN" sz="2400" dirty="0">
                <a:solidFill>
                  <a:srgbClr val="00FF00"/>
                </a:solidFill>
              </a:rPr>
              <a:t> together, and consider what happens when a space is </a:t>
            </a:r>
            <a:r>
              <a:rPr lang="en-US" altLang="zh-CN" sz="2400" dirty="0" err="1">
                <a:solidFill>
                  <a:srgbClr val="00FF00"/>
                </a:solidFill>
              </a:rPr>
              <a:t>XORed</a:t>
            </a:r>
            <a:r>
              <a:rPr lang="en-US" altLang="zh-CN" sz="2400" dirty="0">
                <a:solidFill>
                  <a:srgbClr val="00FF00"/>
                </a:solidFill>
              </a:rPr>
              <a:t> with a character in [a-</a:t>
            </a:r>
            <a:r>
              <a:rPr lang="en-US" altLang="zh-CN" sz="2400" dirty="0" err="1">
                <a:solidFill>
                  <a:srgbClr val="00FF00"/>
                </a:solidFill>
              </a:rPr>
              <a:t>zA</a:t>
            </a:r>
            <a:r>
              <a:rPr lang="en-US" altLang="zh-CN" sz="2400" dirty="0">
                <a:solidFill>
                  <a:srgbClr val="00FF00"/>
                </a:solidFill>
              </a:rPr>
              <a:t>-Z]. </a:t>
            </a:r>
          </a:p>
        </p:txBody>
      </p:sp>
    </p:spTree>
    <p:extLst>
      <p:ext uri="{BB962C8B-B14F-4D97-AF65-F5344CB8AC3E}">
        <p14:creationId xmlns:p14="http://schemas.microsoft.com/office/powerpoint/2010/main" val="42121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00FF00"/>
                </a:solidFill>
                <a:effectLst/>
                <a:latin typeface="Helvetica Neue"/>
              </a:rPr>
              <a:t>知识点</a:t>
            </a:r>
            <a:endParaRPr lang="en-US" altLang="zh-CN" sz="3200" b="1" i="0" dirty="0" smtClean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663" y="1665811"/>
            <a:ext cx="7713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如果一个大写字母与</a:t>
            </a:r>
            <a:r>
              <a:rPr lang="zh-CN" altLang="en-US" sz="2400" dirty="0" smtClean="0">
                <a:solidFill>
                  <a:srgbClr val="00FF00"/>
                </a:solidFill>
                <a:latin typeface="Arial" panose="020B0604020202020204" pitchFamily="34" charset="0"/>
              </a:rPr>
              <a:t>空格异或，</a:t>
            </a: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那么结果为一个对应的小写字母；如果一个小写字母与</a:t>
            </a:r>
            <a:r>
              <a:rPr lang="zh-CN" altLang="en-US" sz="2400" dirty="0" smtClean="0">
                <a:solidFill>
                  <a:srgbClr val="00FF00"/>
                </a:solidFill>
                <a:latin typeface="Arial" panose="020B0604020202020204" pitchFamily="34" charset="0"/>
              </a:rPr>
              <a:t>空格异或，</a:t>
            </a: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那么结果为一个对应的大写字母</a:t>
            </a:r>
            <a:r>
              <a:rPr lang="zh-CN" altLang="en-US" sz="2400" dirty="0" smtClean="0">
                <a:solidFill>
                  <a:srgbClr val="00FF00"/>
                </a:solidFill>
                <a:latin typeface="Arial" panose="020B0604020202020204" pitchFamily="34" charset="0"/>
              </a:rPr>
              <a:t>！</a:t>
            </a:r>
            <a:endParaRPr lang="en-US" altLang="zh-CN" sz="2400" dirty="0" smtClean="0">
              <a:solidFill>
                <a:srgbClr val="00FF00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FF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00FF00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400" b="1" dirty="0" smtClean="0">
                <a:solidFill>
                  <a:srgbClr val="00FF00"/>
                </a:solidFill>
                <a:latin typeface="Arial" panose="020B0604020202020204" pitchFamily="34" charset="0"/>
              </a:rPr>
              <a:t>举</a:t>
            </a:r>
            <a:r>
              <a:rPr lang="zh-CN" altLang="en-US" sz="2400" b="1" dirty="0">
                <a:solidFill>
                  <a:srgbClr val="00FF00"/>
                </a:solidFill>
                <a:latin typeface="Arial" panose="020B0604020202020204" pitchFamily="34" charset="0"/>
              </a:rPr>
              <a:t>两个例子：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Arial" panose="020B0604020202020204" pitchFamily="34" charset="0"/>
              </a:rPr>
              <a:t>    a </a:t>
            </a:r>
            <a:r>
              <a:rPr lang="en-US" altLang="zh-CN" sz="2400" dirty="0">
                <a:solidFill>
                  <a:srgbClr val="00FF00"/>
                </a:solidFill>
                <a:latin typeface="Arial" panose="020B0604020202020204" pitchFamily="34" charset="0"/>
              </a:rPr>
              <a:t>^ SP = 01100001 ^ 00100000 = 01000001 = A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Arial" panose="020B0604020202020204" pitchFamily="34" charset="0"/>
              </a:rPr>
              <a:t>    A </a:t>
            </a:r>
            <a:r>
              <a:rPr lang="en-US" altLang="zh-CN" sz="2400" dirty="0">
                <a:solidFill>
                  <a:srgbClr val="00FF00"/>
                </a:solidFill>
                <a:latin typeface="Arial" panose="020B0604020202020204" pitchFamily="34" charset="0"/>
              </a:rPr>
              <a:t>^ SP = a ^ SP ^ SP = </a:t>
            </a:r>
            <a:r>
              <a:rPr lang="en-US" altLang="zh-CN" sz="2400" dirty="0" smtClean="0">
                <a:solidFill>
                  <a:srgbClr val="00FF00"/>
                </a:solidFill>
                <a:latin typeface="Arial" panose="020B0604020202020204" pitchFamily="34" charset="0"/>
              </a:rPr>
              <a:t>a</a:t>
            </a:r>
          </a:p>
          <a:p>
            <a:endParaRPr lang="en-US" altLang="zh-CN" sz="2400" i="0" dirty="0">
              <a:solidFill>
                <a:srgbClr val="00FF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rgbClr val="00FF00"/>
                </a:solidFill>
              </a:rPr>
              <a:t>xor</a:t>
            </a:r>
            <a:r>
              <a:rPr lang="zh-CN" altLang="en-US" sz="2400" dirty="0" smtClean="0">
                <a:solidFill>
                  <a:srgbClr val="00FF00"/>
                </a:solidFill>
              </a:rPr>
              <a:t>的一</a:t>
            </a:r>
            <a:r>
              <a:rPr lang="zh-CN" altLang="en-US" sz="2400" dirty="0">
                <a:solidFill>
                  <a:srgbClr val="00FF00"/>
                </a:solidFill>
              </a:rPr>
              <a:t>个性质：对于一个数，连续与或两次任意相同的数，其结果与原数相同</a:t>
            </a:r>
            <a:r>
              <a:rPr lang="zh-CN" altLang="en-US" sz="2400" dirty="0" smtClean="0">
                <a:solidFill>
                  <a:srgbClr val="00FF00"/>
                </a:solidFill>
              </a:rPr>
              <a:t>。</a:t>
            </a:r>
            <a:endParaRPr lang="en-US" altLang="zh-CN" sz="2400" dirty="0">
              <a:solidFill>
                <a:srgbClr val="00FF00"/>
              </a:solidFill>
            </a:endParaRPr>
          </a:p>
          <a:p>
            <a:r>
              <a:rPr lang="zh-CN" altLang="en-US" sz="2400" b="1" dirty="0" smtClean="0">
                <a:solidFill>
                  <a:srgbClr val="00FF00"/>
                </a:solidFill>
              </a:rPr>
              <a:t>     用</a:t>
            </a:r>
            <a:r>
              <a:rPr lang="zh-CN" altLang="en-US" sz="2400" b="1" dirty="0">
                <a:solidFill>
                  <a:srgbClr val="00FF00"/>
                </a:solidFill>
              </a:rPr>
              <a:t>公式表示就是，对于任意的</a:t>
            </a:r>
            <a:r>
              <a:rPr lang="en-US" altLang="zh-CN" sz="2400" b="1" dirty="0">
                <a:solidFill>
                  <a:srgbClr val="00FF00"/>
                </a:solidFill>
              </a:rPr>
              <a:t>x</a:t>
            </a:r>
            <a:r>
              <a:rPr lang="zh-CN" altLang="en-US" sz="2400" b="1" dirty="0">
                <a:solidFill>
                  <a:srgbClr val="00FF00"/>
                </a:solidFill>
              </a:rPr>
              <a:t>和</a:t>
            </a:r>
            <a:r>
              <a:rPr lang="en-US" altLang="zh-CN" sz="2400" b="1" dirty="0">
                <a:solidFill>
                  <a:srgbClr val="00FF00"/>
                </a:solidFill>
              </a:rPr>
              <a:t>y</a:t>
            </a:r>
            <a:r>
              <a:rPr lang="zh-CN" altLang="en-US" sz="2400" b="1" dirty="0">
                <a:solidFill>
                  <a:srgbClr val="00FF00"/>
                </a:solidFill>
              </a:rPr>
              <a:t>：</a:t>
            </a:r>
          </a:p>
          <a:p>
            <a:pPr algn="ctr"/>
            <a:r>
              <a:rPr lang="en-US" altLang="zh-CN" sz="2400" dirty="0" smtClean="0">
                <a:solidFill>
                  <a:srgbClr val="00FF00"/>
                </a:solidFill>
              </a:rPr>
              <a:t>x </a:t>
            </a:r>
            <a:r>
              <a:rPr lang="en-US" altLang="zh-CN" sz="2400" dirty="0">
                <a:solidFill>
                  <a:srgbClr val="00FF00"/>
                </a:solidFill>
              </a:rPr>
              <a:t>^ y ^ y = x</a:t>
            </a:r>
          </a:p>
          <a:p>
            <a:endParaRPr lang="en-US" altLang="zh-CN" sz="2400" i="0" dirty="0">
              <a:solidFill>
                <a:srgbClr val="00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00FF00"/>
                </a:solidFill>
                <a:effectLst/>
                <a:latin typeface="Helvetica Neue"/>
              </a:rPr>
              <a:t>解题思路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28650" y="2767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700062" y="1535603"/>
            <a:ext cx="3423138" cy="820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利用空格获得各个密文的明文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700062" y="2814153"/>
            <a:ext cx="3423138" cy="820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利用各个明文获得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700062" y="4045255"/>
            <a:ext cx="3423138" cy="820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与目标密文异或得到明文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4077523" y="2379908"/>
            <a:ext cx="668215" cy="410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4077522" y="3634580"/>
            <a:ext cx="668215" cy="410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00FF00"/>
                </a:solidFill>
                <a:effectLst/>
                <a:latin typeface="Helvetica Neue"/>
              </a:rPr>
              <a:t>获取明文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663" y="1841658"/>
            <a:ext cx="81240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每一个</a:t>
            </a:r>
            <a:r>
              <a:rPr lang="en-US" altLang="zh-CN" sz="2400" dirty="0" err="1">
                <a:solidFill>
                  <a:srgbClr val="00FF00"/>
                </a:solidFill>
                <a:latin typeface="Arial" panose="020B0604020202020204" pitchFamily="34" charset="0"/>
              </a:rPr>
              <a:t>ciphertext</a:t>
            </a: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都是用相同</a:t>
            </a:r>
            <a:r>
              <a:rPr lang="zh-CN" altLang="en-US" sz="2400" dirty="0" smtClean="0">
                <a:solidFill>
                  <a:srgbClr val="00FF00"/>
                </a:solidFill>
                <a:latin typeface="Arial" panose="020B0604020202020204" pitchFamily="34" charset="0"/>
              </a:rPr>
              <a:t>的密钥加密</a:t>
            </a: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的</a:t>
            </a:r>
            <a:r>
              <a:rPr lang="zh-CN" altLang="en-US" sz="2400" dirty="0" smtClean="0">
                <a:solidFill>
                  <a:srgbClr val="00FF00"/>
                </a:solidFill>
                <a:latin typeface="Arial" panose="020B0604020202020204" pitchFamily="34" charset="0"/>
              </a:rPr>
              <a:t>。</a:t>
            </a:r>
            <a:endParaRPr lang="en-US" altLang="zh-CN" sz="2400" dirty="0" smtClean="0">
              <a:solidFill>
                <a:srgbClr val="00FF00"/>
              </a:solidFill>
              <a:latin typeface="Arial" panose="020B0604020202020204" pitchFamily="34" charset="0"/>
            </a:endParaRPr>
          </a:p>
          <a:p>
            <a:endParaRPr lang="en-US" altLang="zh-CN" sz="2400" dirty="0">
              <a:solidFill>
                <a:srgbClr val="00FF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srgbClr val="00FF00"/>
                </a:solidFill>
                <a:latin typeface="Arial" panose="020B0604020202020204" pitchFamily="34" charset="0"/>
              </a:rPr>
              <a:t>因此</a:t>
            </a: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，假设</a:t>
            </a:r>
            <a:r>
              <a:rPr lang="en-US" altLang="zh-CN" sz="2400" dirty="0">
                <a:solidFill>
                  <a:srgbClr val="00FF00"/>
                </a:solidFill>
                <a:latin typeface="Arial" panose="020B0604020202020204" pitchFamily="34" charset="0"/>
              </a:rPr>
              <a:t>plaintext</a:t>
            </a: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分别为</a:t>
            </a:r>
            <a:r>
              <a:rPr lang="en-US" altLang="zh-CN" sz="2400" dirty="0">
                <a:solidFill>
                  <a:srgbClr val="00FF00"/>
                </a:solidFill>
                <a:latin typeface="Arial" panose="020B0604020202020204" pitchFamily="34" charset="0"/>
              </a:rPr>
              <a:t>m1</a:t>
            </a: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00FF00"/>
                </a:solidFill>
                <a:latin typeface="Arial" panose="020B0604020202020204" pitchFamily="34" charset="0"/>
              </a:rPr>
              <a:t>m2</a:t>
            </a: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，那么</a:t>
            </a:r>
            <a:r>
              <a:rPr lang="en-US" altLang="zh-CN" sz="2400" dirty="0">
                <a:solidFill>
                  <a:srgbClr val="00FF00"/>
                </a:solidFill>
                <a:latin typeface="Arial" panose="020B0604020202020204" pitchFamily="34" charset="0"/>
              </a:rPr>
              <a:t>c1 = m1 ^ k</a:t>
            </a: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， </a:t>
            </a:r>
            <a:r>
              <a:rPr lang="en-US" altLang="zh-CN" sz="2400" dirty="0">
                <a:solidFill>
                  <a:srgbClr val="00FF00"/>
                </a:solidFill>
                <a:latin typeface="Arial" panose="020B0604020202020204" pitchFamily="34" charset="0"/>
              </a:rPr>
              <a:t>c2 = m2 ^ k</a:t>
            </a: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，于是</a:t>
            </a:r>
            <a:r>
              <a:rPr lang="en-US" altLang="zh-CN" sz="2400" dirty="0">
                <a:solidFill>
                  <a:srgbClr val="00FF00"/>
                </a:solidFill>
                <a:latin typeface="Arial" panose="020B0604020202020204" pitchFamily="34" charset="0"/>
              </a:rPr>
              <a:t>c1 ^ c2= m1 ^ k ^ m2 ^ k = m1 ^ m2</a:t>
            </a: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。这样我们就把</a:t>
            </a:r>
            <a:r>
              <a:rPr lang="en-US" altLang="zh-CN" sz="2400" dirty="0">
                <a:solidFill>
                  <a:srgbClr val="00FF00"/>
                </a:solidFill>
                <a:latin typeface="Arial" panose="020B0604020202020204" pitchFamily="34" charset="0"/>
              </a:rPr>
              <a:t>k</a:t>
            </a: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消去，只剩下了</a:t>
            </a:r>
            <a:r>
              <a:rPr lang="en-US" altLang="zh-CN" sz="2400" dirty="0">
                <a:solidFill>
                  <a:srgbClr val="00FF00"/>
                </a:solidFill>
                <a:latin typeface="Arial" panose="020B0604020202020204" pitchFamily="34" charset="0"/>
              </a:rPr>
              <a:t>m1</a:t>
            </a: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solidFill>
                  <a:srgbClr val="00FF00"/>
                </a:solidFill>
                <a:latin typeface="Arial" panose="020B0604020202020204" pitchFamily="34" charset="0"/>
              </a:rPr>
              <a:t>m2</a:t>
            </a:r>
            <a:r>
              <a:rPr lang="zh-CN" altLang="en-US" sz="2400" dirty="0" smtClean="0">
                <a:solidFill>
                  <a:srgbClr val="00FF00"/>
                </a:solidFill>
                <a:latin typeface="Arial" panose="020B0604020202020204" pitchFamily="34" charset="0"/>
              </a:rPr>
              <a:t>。</a:t>
            </a:r>
            <a:endParaRPr lang="en-US" altLang="zh-CN" sz="2400" dirty="0" smtClean="0">
              <a:solidFill>
                <a:srgbClr val="00FF00"/>
              </a:solidFill>
              <a:latin typeface="Arial" panose="020B0604020202020204" pitchFamily="34" charset="0"/>
            </a:endParaRPr>
          </a:p>
          <a:p>
            <a:endParaRPr lang="zh-CN" altLang="en-US" sz="2400" dirty="0">
              <a:solidFill>
                <a:srgbClr val="00FF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srgbClr val="00FF00"/>
                </a:solidFill>
                <a:latin typeface="Arial" panose="020B0604020202020204" pitchFamily="34" charset="0"/>
              </a:rPr>
              <a:t>解法：</a:t>
            </a: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随便找任意给定的</a:t>
            </a:r>
            <a:r>
              <a:rPr lang="en-US" altLang="zh-CN" sz="2400" dirty="0" err="1">
                <a:solidFill>
                  <a:srgbClr val="00FF00"/>
                </a:solidFill>
                <a:latin typeface="Arial" panose="020B0604020202020204" pitchFamily="34" charset="0"/>
              </a:rPr>
              <a:t>m_i</a:t>
            </a: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dirty="0" err="1">
                <a:solidFill>
                  <a:srgbClr val="00FF00"/>
                </a:solidFill>
                <a:latin typeface="Arial" panose="020B0604020202020204" pitchFamily="34" charset="0"/>
              </a:rPr>
              <a:t>m_j</a:t>
            </a:r>
            <a:r>
              <a:rPr lang="zh-CN" altLang="en-US" sz="2400" dirty="0">
                <a:solidFill>
                  <a:srgbClr val="00FF00"/>
                </a:solidFill>
                <a:latin typeface="Arial" panose="020B0604020202020204" pitchFamily="34" charset="0"/>
              </a:rPr>
              <a:t>相与或，如果发现了有意义的英文字母，那么对应位上很可能一个是空格，另一个是英文字母</a:t>
            </a:r>
            <a:r>
              <a:rPr lang="zh-CN" altLang="en-US" sz="2400" dirty="0" smtClean="0">
                <a:solidFill>
                  <a:srgbClr val="00FF00"/>
                </a:solidFill>
                <a:latin typeface="Arial" panose="020B0604020202020204" pitchFamily="34" charset="0"/>
              </a:rPr>
              <a:t>。</a:t>
            </a:r>
            <a:endParaRPr lang="zh-CN" altLang="en-US" sz="2400" b="0" i="0" dirty="0">
              <a:solidFill>
                <a:srgbClr val="00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00FF00"/>
                </a:solidFill>
                <a:effectLst/>
                <a:latin typeface="Helvetica Neue"/>
              </a:rPr>
              <a:t>获取明文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663" y="1841658"/>
            <a:ext cx="8124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FF00"/>
                </a:solidFill>
              </a:rPr>
              <a:t>举个例子：</a:t>
            </a:r>
            <a:endParaRPr lang="zh-CN" altLang="en-US" sz="2400" b="0" i="0" dirty="0">
              <a:solidFill>
                <a:srgbClr val="00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28650" y="2767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674572"/>
              </p:ext>
            </p:extLst>
          </p:nvPr>
        </p:nvGraphicFramePr>
        <p:xfrm>
          <a:off x="628652" y="2823740"/>
          <a:ext cx="7886696" cy="23551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365"/>
                <a:gridCol w="421426"/>
                <a:gridCol w="349182"/>
                <a:gridCol w="493671"/>
                <a:gridCol w="493671"/>
                <a:gridCol w="493671"/>
                <a:gridCol w="493671"/>
                <a:gridCol w="493671"/>
                <a:gridCol w="493671"/>
                <a:gridCol w="493671"/>
                <a:gridCol w="493671"/>
                <a:gridCol w="493671"/>
                <a:gridCol w="493671"/>
                <a:gridCol w="493671"/>
                <a:gridCol w="493671"/>
                <a:gridCol w="493671"/>
              </a:tblGrid>
              <a:tr h="6105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m_1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a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f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h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</a:tr>
              <a:tr h="6105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m_2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i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j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k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l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m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n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o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</a:tr>
              <a:tr h="1133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c_1 ^ c_2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A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I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J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K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I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M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F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N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O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H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226" marR="87226" marT="43613" marB="43613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2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00FF00"/>
                </a:solidFill>
                <a:effectLst/>
                <a:latin typeface="Helvetica Neue"/>
              </a:rPr>
              <a:t>获取明文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97926"/>
              </p:ext>
            </p:extLst>
          </p:nvPr>
        </p:nvGraphicFramePr>
        <p:xfrm>
          <a:off x="607351" y="1535603"/>
          <a:ext cx="8243578" cy="4909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442"/>
                <a:gridCol w="443817"/>
                <a:gridCol w="355053"/>
                <a:gridCol w="515882"/>
                <a:gridCol w="515882"/>
                <a:gridCol w="515882"/>
                <a:gridCol w="516762"/>
                <a:gridCol w="516762"/>
                <a:gridCol w="516762"/>
                <a:gridCol w="516762"/>
                <a:gridCol w="516762"/>
                <a:gridCol w="516762"/>
                <a:gridCol w="516762"/>
                <a:gridCol w="516762"/>
                <a:gridCol w="516762"/>
                <a:gridCol w="516762"/>
              </a:tblGrid>
              <a:tr h="3855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c_1 ^ c_2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T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I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J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Q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Z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F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V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H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</a:tr>
              <a:tr h="3855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c_1 ^ c_3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S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X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F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N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Q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H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</a:tr>
              <a:tr h="7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c_1 ^ c_4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A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Q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W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T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H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</a:tr>
              <a:tr h="7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c_1 ^ c_5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A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T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V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A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H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W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Q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O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H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</a:tr>
              <a:tr h="7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c_1 ^ c_6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A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W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R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M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F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J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P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H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</a:tr>
              <a:tr h="7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…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</a:tr>
              <a:tr h="7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m_1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a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?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?</a:t>
                      </a: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?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?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?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?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?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?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h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333161" y="2977662"/>
            <a:ext cx="365595" cy="17936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57458" y="1617785"/>
            <a:ext cx="365595" cy="11605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57458" y="3645878"/>
            <a:ext cx="365595" cy="11254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73684" y="1617785"/>
            <a:ext cx="365595" cy="17936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00204" y="1617784"/>
            <a:ext cx="365595" cy="31535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26724" y="1617785"/>
            <a:ext cx="365595" cy="17936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53244" y="1588355"/>
            <a:ext cx="365595" cy="11900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11930" y="1617784"/>
            <a:ext cx="365595" cy="18991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370616" y="1617785"/>
            <a:ext cx="365595" cy="31535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57676" y="2921916"/>
            <a:ext cx="365595" cy="11900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177195" y="4360986"/>
            <a:ext cx="365595" cy="4426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5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16289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FF00"/>
                </a:solidFill>
                <a:latin typeface="Helvetica Neue"/>
              </a:rPr>
              <a:t>获取</a:t>
            </a:r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Key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67569"/>
              </p:ext>
            </p:extLst>
          </p:nvPr>
        </p:nvGraphicFramePr>
        <p:xfrm>
          <a:off x="607351" y="1535603"/>
          <a:ext cx="8243578" cy="4909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442"/>
                <a:gridCol w="443817"/>
                <a:gridCol w="355053"/>
                <a:gridCol w="515882"/>
                <a:gridCol w="515882"/>
                <a:gridCol w="515882"/>
                <a:gridCol w="516762"/>
                <a:gridCol w="516762"/>
                <a:gridCol w="516762"/>
                <a:gridCol w="516762"/>
                <a:gridCol w="516762"/>
                <a:gridCol w="516762"/>
                <a:gridCol w="516762"/>
                <a:gridCol w="516762"/>
                <a:gridCol w="516762"/>
                <a:gridCol w="516762"/>
              </a:tblGrid>
              <a:tr h="3855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m_1 </a:t>
                      </a: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^ 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c_1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T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I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J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Q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Z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F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V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H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</a:tr>
              <a:tr h="3855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m_2 </a:t>
                      </a: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^ 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c_2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X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F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Q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H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</a:tr>
              <a:tr h="7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m_3 </a:t>
                      </a: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^ 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c_3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A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J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X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F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Q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H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</a:tr>
              <a:tr h="7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m_4 </a:t>
                      </a: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^ 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c_4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A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T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V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A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H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W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Q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O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H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</a:tr>
              <a:tr h="7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m_5 </a:t>
                      </a: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^ 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c_5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A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W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R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J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P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H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</a:tr>
              <a:tr h="7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…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</a:tr>
              <a:tr h="7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key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A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I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J</a:t>
                      </a: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C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D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X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E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B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F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G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FF00"/>
                          </a:solidFill>
                          <a:effectLst/>
                        </a:rPr>
                        <a:t> </a:t>
                      </a: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Q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FF00"/>
                          </a:solidFill>
                          <a:effectLst/>
                        </a:rPr>
                        <a:t>H</a:t>
                      </a:r>
                      <a:endParaRPr lang="zh-CN" sz="2000" kern="1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61" marR="55161" marT="27580" marB="27580" anchor="ctr"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333161" y="2977662"/>
            <a:ext cx="365595" cy="17936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57458" y="1617785"/>
            <a:ext cx="365595" cy="11605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57458" y="3645878"/>
            <a:ext cx="365595" cy="11254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73684" y="1617785"/>
            <a:ext cx="365595" cy="17936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00204" y="1617784"/>
            <a:ext cx="365595" cy="31535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26724" y="1617785"/>
            <a:ext cx="365595" cy="17936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53244" y="1588355"/>
            <a:ext cx="365595" cy="18230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11930" y="1617784"/>
            <a:ext cx="365595" cy="18991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370616" y="1617785"/>
            <a:ext cx="365595" cy="31535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177195" y="4360986"/>
            <a:ext cx="365595" cy="4426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749403" y="1617785"/>
            <a:ext cx="365595" cy="11605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644341" y="3012833"/>
            <a:ext cx="365595" cy="4426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44340" y="1657259"/>
            <a:ext cx="365595" cy="4426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653035" y="2337321"/>
            <a:ext cx="365595" cy="17936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724777" y="2286001"/>
            <a:ext cx="365595" cy="11254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712570" y="4360986"/>
            <a:ext cx="365595" cy="4426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258890" y="4360986"/>
            <a:ext cx="365595" cy="4426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756067" y="4360986"/>
            <a:ext cx="365595" cy="4426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751297" y="1603070"/>
            <a:ext cx="365595" cy="11900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787357" y="2335763"/>
            <a:ext cx="365595" cy="4426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787357" y="3745526"/>
            <a:ext cx="365595" cy="4426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836503" y="2243535"/>
            <a:ext cx="365595" cy="12733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5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16525" y="95082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Helvetica Neue"/>
              </a:rPr>
              <a:t>最终结果</a:t>
            </a:r>
            <a:endParaRPr lang="en-US" altLang="zh-CN" sz="3200" b="1" dirty="0">
              <a:solidFill>
                <a:srgbClr val="00FF00"/>
              </a:solidFill>
              <a:latin typeface="Helvetica Neue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096900"/>
              </p:ext>
            </p:extLst>
          </p:nvPr>
        </p:nvGraphicFramePr>
        <p:xfrm>
          <a:off x="3339367" y="4642219"/>
          <a:ext cx="2217371" cy="171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包装程序外壳对象" showAsIcon="1" r:id="rId4" imgW="555480" imgH="430200" progId="Package">
                  <p:embed/>
                </p:oleObj>
              </mc:Choice>
              <mc:Fallback>
                <p:oleObj name="包装程序外壳对象" showAsIcon="1" r:id="rId4" imgW="555480" imgH="430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9367" y="4642219"/>
                        <a:ext cx="2217371" cy="1716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316525" y="3670582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FF00"/>
                </a:solidFill>
                <a:latin typeface="Helvetica Neue"/>
              </a:rPr>
              <a:t>代码</a:t>
            </a:r>
            <a:endParaRPr lang="en-US" altLang="zh-CN" sz="3200" b="1" dirty="0">
              <a:solidFill>
                <a:srgbClr val="00FF00"/>
              </a:solidFill>
              <a:latin typeface="Helvetica Neue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6283" y="1722512"/>
            <a:ext cx="66235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FF00"/>
                </a:solidFill>
              </a:rPr>
              <a:t>The secu</a:t>
            </a:r>
            <a:r>
              <a:rPr lang="zh-CN" altLang="en-US" sz="2800" dirty="0">
                <a:solidFill>
                  <a:srgbClr val="FF0000"/>
                </a:solidFill>
              </a:rPr>
              <a:t>e</a:t>
            </a:r>
            <a:r>
              <a:rPr lang="zh-CN" altLang="en-US" sz="2800" dirty="0">
                <a:solidFill>
                  <a:srgbClr val="00FF00"/>
                </a:solidFill>
              </a:rPr>
              <a:t>t message is: Wh</a:t>
            </a:r>
            <a:r>
              <a:rPr lang="zh-CN" altLang="en-US" sz="2800" dirty="0">
                <a:solidFill>
                  <a:srgbClr val="FF0000"/>
                </a:solidFill>
              </a:rPr>
              <a:t>t</a:t>
            </a:r>
            <a:r>
              <a:rPr lang="zh-CN" altLang="en-US" sz="2800" dirty="0">
                <a:solidFill>
                  <a:srgbClr val="00FF00"/>
                </a:solidFill>
              </a:rPr>
              <a:t>n using a</a:t>
            </a:r>
            <a:r>
              <a:rPr lang="zh-CN" altLang="en-US" sz="2800" dirty="0">
                <a:solidFill>
                  <a:srgbClr val="FF0000"/>
                </a:solidFill>
              </a:rPr>
              <a:t>k</a:t>
            </a:r>
            <a:r>
              <a:rPr lang="zh-CN" altLang="en-US" sz="2800" dirty="0">
                <a:solidFill>
                  <a:srgbClr val="00FF00"/>
                </a:solidFill>
              </a:rPr>
              <a:t>stream cipher, never use the key more than once</a:t>
            </a:r>
          </a:p>
        </p:txBody>
      </p:sp>
    </p:spTree>
    <p:extLst>
      <p:ext uri="{BB962C8B-B14F-4D97-AF65-F5344CB8AC3E}">
        <p14:creationId xmlns:p14="http://schemas.microsoft.com/office/powerpoint/2010/main" val="11687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658</Words>
  <Application>Microsoft Office PowerPoint</Application>
  <PresentationFormat>全屏显示(4:3)</PresentationFormat>
  <Paragraphs>326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Helvetica Neue</vt:lpstr>
      <vt:lpstr>时尚中黑简体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Windows User</cp:lastModifiedBy>
  <cp:revision>274</cp:revision>
  <dcterms:created xsi:type="dcterms:W3CDTF">2015-07-09T06:01:19Z</dcterms:created>
  <dcterms:modified xsi:type="dcterms:W3CDTF">2015-09-06T08:36:24Z</dcterms:modified>
</cp:coreProperties>
</file>