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259" r:id="rId3"/>
    <p:sldId id="263" r:id="rId4"/>
    <p:sldId id="258"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0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B63F3-2AAF-4395-885F-5D6A4CB3D696}" type="datetimeFigureOut">
              <a:rPr lang="zh-CN" altLang="en-US" smtClean="0"/>
              <a:t>2015/9/30 Wednesday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BD85A-0FAE-44B1-9067-CC18B34FE726}" type="slidenum">
              <a:rPr lang="zh-CN" altLang="en-US" smtClean="0"/>
              <a:t>‹#›</a:t>
            </a:fld>
            <a:endParaRPr lang="zh-CN" altLang="en-US"/>
          </a:p>
        </p:txBody>
      </p:sp>
    </p:spTree>
    <p:extLst>
      <p:ext uri="{BB962C8B-B14F-4D97-AF65-F5344CB8AC3E}">
        <p14:creationId xmlns:p14="http://schemas.microsoft.com/office/powerpoint/2010/main" val="1586668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102206-C2DE-44CB-965D-718740AB89CE}" type="slidenum">
              <a:rPr lang="zh-CN" altLang="en-US" smtClean="0"/>
              <a:pPr/>
              <a:t>1</a:t>
            </a:fld>
            <a:endParaRPr lang="zh-CN" altLang="en-US"/>
          </a:p>
        </p:txBody>
      </p:sp>
    </p:spTree>
    <p:extLst>
      <p:ext uri="{BB962C8B-B14F-4D97-AF65-F5344CB8AC3E}">
        <p14:creationId xmlns:p14="http://schemas.microsoft.com/office/powerpoint/2010/main" val="394745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24BC44-1EBD-43C8-8BE0-85DCF486BB98}" type="slidenum">
              <a:rPr lang="zh-CN" altLang="en-US" smtClean="0"/>
              <a:pPr/>
              <a:t>4</a:t>
            </a:fld>
            <a:endParaRPr lang="zh-CN" altLang="en-US"/>
          </a:p>
        </p:txBody>
      </p:sp>
    </p:spTree>
    <p:extLst>
      <p:ext uri="{BB962C8B-B14F-4D97-AF65-F5344CB8AC3E}">
        <p14:creationId xmlns:p14="http://schemas.microsoft.com/office/powerpoint/2010/main" val="1160927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B44B896-7578-436B-82BD-F32D65FDC155}" type="datetimeFigureOut">
              <a:rPr lang="zh-CN" altLang="en-US" smtClean="0"/>
              <a:t>2015/9/30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314275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B44B896-7578-436B-82BD-F32D65FDC155}" type="datetimeFigureOut">
              <a:rPr lang="zh-CN" altLang="en-US" smtClean="0"/>
              <a:t>2015/9/30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299780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B44B896-7578-436B-82BD-F32D65FDC155}" type="datetimeFigureOut">
              <a:rPr lang="zh-CN" altLang="en-US" smtClean="0"/>
              <a:t>2015/9/30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150613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B44B896-7578-436B-82BD-F32D65FDC155}" type="datetimeFigureOut">
              <a:rPr lang="zh-CN" altLang="en-US" smtClean="0"/>
              <a:t>2015/9/30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387785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B44B896-7578-436B-82BD-F32D65FDC155}" type="datetimeFigureOut">
              <a:rPr lang="zh-CN" altLang="en-US" smtClean="0"/>
              <a:t>2015/9/30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208182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B44B896-7578-436B-82BD-F32D65FDC155}" type="datetimeFigureOut">
              <a:rPr lang="zh-CN" altLang="en-US" smtClean="0"/>
              <a:t>2015/9/30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3619946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B44B896-7578-436B-82BD-F32D65FDC155}" type="datetimeFigureOut">
              <a:rPr lang="zh-CN" altLang="en-US" smtClean="0"/>
              <a:t>2015/9/30 Wednesday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361596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B44B896-7578-436B-82BD-F32D65FDC155}" type="datetimeFigureOut">
              <a:rPr lang="zh-CN" altLang="en-US" smtClean="0"/>
              <a:t>2015/9/30 Wednesday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318719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4B896-7578-436B-82BD-F32D65FDC155}" type="datetimeFigureOut">
              <a:rPr lang="zh-CN" altLang="en-US" smtClean="0"/>
              <a:t>2015/9/30 Wednesday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1846519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B44B896-7578-436B-82BD-F32D65FDC155}" type="datetimeFigureOut">
              <a:rPr lang="zh-CN" altLang="en-US" smtClean="0"/>
              <a:t>2015/9/30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20546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B44B896-7578-436B-82BD-F32D65FDC155}" type="datetimeFigureOut">
              <a:rPr lang="zh-CN" altLang="en-US" smtClean="0"/>
              <a:t>2015/9/30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1901426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tx1">
                <a:lumMod val="95000"/>
                <a:lumOff val="5000"/>
              </a:schemeClr>
            </a:gs>
            <a:gs pos="0">
              <a:schemeClr val="tx1">
                <a:lumMod val="85000"/>
                <a:lumOff val="1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4B896-7578-436B-82BD-F32D65FDC155}" type="datetimeFigureOut">
              <a:rPr lang="zh-CN" altLang="en-US" smtClean="0"/>
              <a:t>2015/9/30 Wednesday</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3934485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hyperlink" Target="https://www.dlitz.net/software/pycrypto/" TargetMode="External"/><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hyperlink" Target="https://class.coursera.org/crypto-015/lecture/download.mp4?lecture_id=28" TargetMode="External"/><Relationship Id="rId5" Type="http://schemas.openxmlformats.org/officeDocument/2006/relationships/hyperlink" Target="https://class.coursera.org/crypto-015/lecture/download.mp4?lecture_id=27" TargetMode="External"/><Relationship Id="rId4" Type="http://schemas.openxmlformats.org/officeDocument/2006/relationships/hyperlink" Target="http://www.cryptopp.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jpeg"/><Relationship Id="rId5" Type="http://schemas.openxmlformats.org/officeDocument/2006/relationships/image" Target="../media/image4.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525" y="2123866"/>
            <a:ext cx="2941490" cy="288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p:cNvSpPr/>
          <p:nvPr/>
        </p:nvSpPr>
        <p:spPr>
          <a:xfrm>
            <a:off x="3256393" y="3157010"/>
            <a:ext cx="2998810" cy="954107"/>
          </a:xfrm>
          <a:prstGeom prst="rect">
            <a:avLst/>
          </a:prstGeom>
        </p:spPr>
        <p:txBody>
          <a:bodyPr wrap="square">
            <a:spAutoFit/>
          </a:bodyPr>
          <a:lstStyle/>
          <a:p>
            <a:pPr algn="ctr"/>
            <a:r>
              <a:rPr lang="en-US" altLang="zh-CN" sz="2800" b="1" dirty="0">
                <a:solidFill>
                  <a:srgbClr val="00FF00"/>
                </a:solidFill>
              </a:rPr>
              <a:t>Programming Assignment </a:t>
            </a: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53580" y="3564222"/>
            <a:ext cx="201238" cy="20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4818" y="3466235"/>
            <a:ext cx="201238" cy="20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4818" y="3699791"/>
            <a:ext cx="201238" cy="20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316525" y="269633"/>
            <a:ext cx="2023731" cy="375140"/>
            <a:chOff x="316525" y="269633"/>
            <a:chExt cx="2023731" cy="375140"/>
          </a:xfrm>
        </p:grpSpPr>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6525" y="269633"/>
              <a:ext cx="375138" cy="375138"/>
            </a:xfrm>
            <a:prstGeom prst="rect">
              <a:avLst/>
            </a:prstGeom>
          </p:spPr>
        </p:pic>
        <p:sp>
          <p:nvSpPr>
            <p:cNvPr id="5" name="文本框 4"/>
            <p:cNvSpPr txBox="1"/>
            <p:nvPr/>
          </p:nvSpPr>
          <p:spPr>
            <a:xfrm>
              <a:off x="691663" y="275441"/>
              <a:ext cx="1648593" cy="369332"/>
            </a:xfrm>
            <a:prstGeom prst="rect">
              <a:avLst/>
            </a:prstGeom>
            <a:noFill/>
          </p:spPr>
          <p:txBody>
            <a:bodyPr wrap="none" rtlCol="0">
              <a:spAutoFit/>
            </a:bodyPr>
            <a:lstStyle/>
            <a:p>
              <a:r>
                <a:rPr lang="en-US" altLang="zh-CN" dirty="0" smtClean="0">
                  <a:solidFill>
                    <a:srgbClr val="00FF00"/>
                  </a:solidFill>
                </a:rPr>
                <a:t>__L1n__w@tch</a:t>
              </a:r>
              <a:endParaRPr lang="zh-CN" altLang="en-US" dirty="0">
                <a:solidFill>
                  <a:srgbClr val="00FF00"/>
                </a:solidFill>
              </a:endParaRPr>
            </a:p>
          </p:txBody>
        </p:sp>
      </p:grpSp>
    </p:spTree>
    <p:extLst>
      <p:ext uri="{BB962C8B-B14F-4D97-AF65-F5344CB8AC3E}">
        <p14:creationId xmlns:p14="http://schemas.microsoft.com/office/powerpoint/2010/main" val="2350602181"/>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16525" y="269633"/>
            <a:ext cx="2023731" cy="375140"/>
            <a:chOff x="316525" y="269633"/>
            <a:chExt cx="2023731" cy="37514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525" y="269633"/>
              <a:ext cx="375138" cy="375138"/>
            </a:xfrm>
            <a:prstGeom prst="rect">
              <a:avLst/>
            </a:prstGeom>
          </p:spPr>
        </p:pic>
        <p:sp>
          <p:nvSpPr>
            <p:cNvPr id="7" name="文本框 6"/>
            <p:cNvSpPr txBox="1"/>
            <p:nvPr/>
          </p:nvSpPr>
          <p:spPr>
            <a:xfrm>
              <a:off x="691663" y="275441"/>
              <a:ext cx="1648593" cy="369332"/>
            </a:xfrm>
            <a:prstGeom prst="rect">
              <a:avLst/>
            </a:prstGeom>
            <a:noFill/>
          </p:spPr>
          <p:txBody>
            <a:bodyPr wrap="none" rtlCol="0">
              <a:spAutoFit/>
            </a:bodyPr>
            <a:lstStyle/>
            <a:p>
              <a:r>
                <a:rPr lang="en-US" altLang="zh-CN" dirty="0" smtClean="0">
                  <a:solidFill>
                    <a:srgbClr val="00FF00"/>
                  </a:solidFill>
                </a:rPr>
                <a:t>__L1n__w@tch</a:t>
              </a:r>
              <a:endParaRPr lang="zh-CN" altLang="en-US" dirty="0">
                <a:solidFill>
                  <a:srgbClr val="00FF00"/>
                </a:solidFill>
              </a:endParaRPr>
            </a:p>
          </p:txBody>
        </p:sp>
      </p:grpSp>
      <p:sp>
        <p:nvSpPr>
          <p:cNvPr id="9" name="矩形 8"/>
          <p:cNvSpPr/>
          <p:nvPr/>
        </p:nvSpPr>
        <p:spPr>
          <a:xfrm>
            <a:off x="316525" y="950828"/>
            <a:ext cx="1838965" cy="584775"/>
          </a:xfrm>
          <a:prstGeom prst="rect">
            <a:avLst/>
          </a:prstGeom>
        </p:spPr>
        <p:txBody>
          <a:bodyPr wrap="none">
            <a:spAutoFit/>
          </a:bodyPr>
          <a:lstStyle/>
          <a:p>
            <a:r>
              <a:rPr lang="en-US" altLang="zh-CN" sz="3200" b="1" dirty="0" smtClean="0">
                <a:solidFill>
                  <a:srgbClr val="00FF00"/>
                </a:solidFill>
                <a:latin typeface="Helvetica Neue"/>
              </a:rPr>
              <a:t>Question</a:t>
            </a:r>
            <a:endParaRPr lang="en-US" altLang="zh-CN" sz="3200" b="1" i="0" dirty="0">
              <a:solidFill>
                <a:srgbClr val="00FF00"/>
              </a:solidFill>
              <a:effectLst/>
              <a:latin typeface="Helvetica Neue"/>
            </a:endParaRPr>
          </a:p>
        </p:txBody>
      </p:sp>
      <p:sp>
        <p:nvSpPr>
          <p:cNvPr id="2" name="Rectangle 1"/>
          <p:cNvSpPr>
            <a:spLocks noChangeArrowheads="1"/>
          </p:cNvSpPr>
          <p:nvPr/>
        </p:nvSpPr>
        <p:spPr bwMode="auto">
          <a:xfrm>
            <a:off x="504094" y="1829815"/>
            <a:ext cx="8276490" cy="4886616"/>
          </a:xfrm>
          <a:prstGeom prst="rect">
            <a:avLst/>
          </a:prstGeom>
          <a:noFill/>
          <a:ln>
            <a:noFill/>
          </a:ln>
          <a:effectLst/>
        </p:spPr>
        <p:txBody>
          <a:bodyPr vert="horz" wrap="square" lIns="91440" tIns="0" rIns="0" bIns="93791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800" dirty="0">
                <a:solidFill>
                  <a:srgbClr val="00FF00"/>
                </a:solidFill>
              </a:rPr>
              <a:t>Suppose a web site hosts large </a:t>
            </a:r>
            <a:r>
              <a:rPr lang="zh-CN" altLang="zh-CN" sz="800" dirty="0">
                <a:solidFill>
                  <a:srgbClr val="00FF00"/>
                </a:solidFill>
              </a:rPr>
              <a:t>video file F that anyone can download. Browsers who download the file need to make sure the file is authentic before displaying the content to the user. One approach is to have the web site hash the contents of F using a collision resistant hash and then distribute the resulting short hash value h=H(F) to users via some authenticated channel (later on we will use digital signatures for this). Browsers would download the entire file F, check that H(F) is equal to the authentic hash value h and if so, display the video to the user. </a:t>
            </a:r>
            <a:br>
              <a:rPr lang="zh-CN" altLang="zh-CN" sz="800" dirty="0">
                <a:solidFill>
                  <a:srgbClr val="00FF00"/>
                </a:solidFill>
              </a:rPr>
            </a:br>
            <a:r>
              <a:rPr lang="zh-CN" altLang="zh-CN" sz="800" dirty="0">
                <a:solidFill>
                  <a:srgbClr val="00FF00"/>
                </a:solidFill>
              </a:rPr>
              <a:t/>
            </a:r>
            <a:br>
              <a:rPr lang="zh-CN" altLang="zh-CN" sz="800" dirty="0">
                <a:solidFill>
                  <a:srgbClr val="00FF00"/>
                </a:solidFill>
              </a:rPr>
            </a:br>
            <a:r>
              <a:rPr lang="zh-CN" altLang="zh-CN" sz="800" dirty="0">
                <a:solidFill>
                  <a:srgbClr val="00FF00"/>
                </a:solidFill>
              </a:rPr>
              <a:t>Unfortunately, this means that the video will only begin playing after the *entire* file F has been downloaded. Our goal in this project is to build a file authentication system that lets browsers authenticate and play video chunks as they are downloaded without having to wait for the entire file. </a:t>
            </a:r>
            <a:br>
              <a:rPr lang="zh-CN" altLang="zh-CN" sz="800" dirty="0">
                <a:solidFill>
                  <a:srgbClr val="00FF00"/>
                </a:solidFill>
              </a:rPr>
            </a:br>
            <a:r>
              <a:rPr lang="zh-CN" altLang="zh-CN" sz="800" dirty="0">
                <a:solidFill>
                  <a:srgbClr val="00FF00"/>
                </a:solidFill>
              </a:rPr>
              <a:t/>
            </a:r>
            <a:br>
              <a:rPr lang="zh-CN" altLang="zh-CN" sz="800" dirty="0">
                <a:solidFill>
                  <a:srgbClr val="00FF00"/>
                </a:solidFill>
              </a:rPr>
            </a:br>
            <a:r>
              <a:rPr lang="zh-CN" altLang="zh-CN" sz="800" dirty="0">
                <a:solidFill>
                  <a:srgbClr val="00FF00"/>
                </a:solidFill>
              </a:rPr>
              <a:t>Instead of computing a hash of the entire file, the web site breaks the file into 1KB blocks (1024 bytes). It computes the hash of the last block and appends the value to the second to last block. It then computes the hash of this augmented second to last block and appends the resulting hash to the third block from the end. This process continues from the last block to the first as in the following diagram:   </a:t>
            </a:r>
            <a:br>
              <a:rPr lang="zh-CN" altLang="zh-CN" sz="800" dirty="0">
                <a:solidFill>
                  <a:srgbClr val="00FF00"/>
                </a:solidFill>
              </a:rPr>
            </a:br>
            <a:r>
              <a:rPr lang="zh-CN" altLang="zh-CN" sz="800" dirty="0">
                <a:solidFill>
                  <a:srgbClr val="00FF00"/>
                </a:solidFill>
              </a:rPr>
              <a:t>The final hash value h0 – a hash of the first block with its appended hash – is distributed to users via the authenticated channel as above. </a:t>
            </a:r>
            <a:br>
              <a:rPr lang="zh-CN" altLang="zh-CN" sz="800" dirty="0">
                <a:solidFill>
                  <a:srgbClr val="00FF00"/>
                </a:solidFill>
              </a:rPr>
            </a:br>
            <a:r>
              <a:rPr lang="zh-CN" altLang="zh-CN" sz="800" dirty="0">
                <a:solidFill>
                  <a:srgbClr val="00FF00"/>
                </a:solidFill>
              </a:rPr>
              <a:t/>
            </a:r>
            <a:br>
              <a:rPr lang="zh-CN" altLang="zh-CN" sz="800" dirty="0">
                <a:solidFill>
                  <a:srgbClr val="00FF00"/>
                </a:solidFill>
              </a:rPr>
            </a:br>
            <a:r>
              <a:rPr lang="zh-CN" altLang="zh-CN" sz="800" dirty="0">
                <a:solidFill>
                  <a:srgbClr val="00FF00"/>
                </a:solidFill>
              </a:rPr>
              <a:t>Now, a browser downloads the file F one block at a time, where each block includes the appended hash value from the diagram above. When the first block (B0 ∥∥ h1) is received the browser checks that H(B0 ∥∥ h1) is equal to h0 and if so it begins playing the first video block. When the second block (B1 ∥∥ h2) is received the browser checks that H(B1 ∥ h2) is equal to h1 and if so it plays this second block. This process continues until the very last block. This way each block is authenticated and played as it is received and there is no need to wait until the entire file is downloaded. </a:t>
            </a:r>
            <a:br>
              <a:rPr lang="zh-CN" altLang="zh-CN" sz="800" dirty="0">
                <a:solidFill>
                  <a:srgbClr val="00FF00"/>
                </a:solidFill>
              </a:rPr>
            </a:br>
            <a:r>
              <a:rPr lang="zh-CN" altLang="zh-CN" sz="800" dirty="0">
                <a:solidFill>
                  <a:srgbClr val="00FF00"/>
                </a:solidFill>
              </a:rPr>
              <a:t/>
            </a:r>
            <a:br>
              <a:rPr lang="zh-CN" altLang="zh-CN" sz="800" dirty="0">
                <a:solidFill>
                  <a:srgbClr val="00FF00"/>
                </a:solidFill>
              </a:rPr>
            </a:br>
            <a:r>
              <a:rPr lang="zh-CN" altLang="zh-CN" sz="800" dirty="0">
                <a:solidFill>
                  <a:srgbClr val="00FF00"/>
                </a:solidFill>
              </a:rPr>
              <a:t>It is not difficult to argue that if the hash function H is collision resistant then an attacker cannot modify any of the video blocks without being detected by the browser. Indeed, since h0=H(B0 ∥∥ h1)an attacker cannot find a pair (B′0,h′1)≠(B0,h1) such that h0=H(B0 ∥∥ h1) since this would break collision resistance of H. Therefore after the first hash check the browser is convinced that both B0 and h1 are authentic. Exactly the same argument proves that after the second hash check the browser is convinced that both B1 and h2 are authentic, and so on for the remaining blocks. </a:t>
            </a:r>
            <a:br>
              <a:rPr lang="zh-CN" altLang="zh-CN" sz="800" dirty="0">
                <a:solidFill>
                  <a:srgbClr val="00FF00"/>
                </a:solidFill>
              </a:rPr>
            </a:br>
            <a:r>
              <a:rPr lang="zh-CN" altLang="zh-CN" sz="800" dirty="0">
                <a:solidFill>
                  <a:srgbClr val="00FF00"/>
                </a:solidFill>
              </a:rPr>
              <a:t/>
            </a:r>
            <a:br>
              <a:rPr lang="zh-CN" altLang="zh-CN" sz="800" dirty="0">
                <a:solidFill>
                  <a:srgbClr val="00FF00"/>
                </a:solidFill>
              </a:rPr>
            </a:br>
            <a:r>
              <a:rPr lang="zh-CN" altLang="zh-CN" sz="800" dirty="0">
                <a:solidFill>
                  <a:srgbClr val="00FF00"/>
                </a:solidFill>
              </a:rPr>
              <a:t>In this project we will be using SHA256 as the hash function. For an implementation of SHA256 use an existing crypto library such as </a:t>
            </a:r>
            <a:r>
              <a:rPr lang="zh-CN" altLang="zh-CN" sz="800" dirty="0">
                <a:solidFill>
                  <a:srgbClr val="00FF00"/>
                </a:solidFill>
                <a:hlinkClick r:id="rId3"/>
              </a:rPr>
              <a:t>PyCrypto</a:t>
            </a:r>
            <a:r>
              <a:rPr lang="zh-CN" altLang="zh-CN" sz="800" dirty="0">
                <a:solidFill>
                  <a:srgbClr val="00FF00"/>
                </a:solidFill>
              </a:rPr>
              <a:t> (Python), </a:t>
            </a:r>
            <a:r>
              <a:rPr lang="zh-CN" altLang="zh-CN" sz="800" dirty="0">
                <a:solidFill>
                  <a:srgbClr val="00FF00"/>
                </a:solidFill>
                <a:hlinkClick r:id="rId4"/>
              </a:rPr>
              <a:t>Crypto++</a:t>
            </a:r>
            <a:r>
              <a:rPr lang="zh-CN" altLang="zh-CN" sz="800" dirty="0">
                <a:solidFill>
                  <a:srgbClr val="00FF00"/>
                </a:solidFill>
              </a:rPr>
              <a:t> (C++), or any other. When appending the hash value to each block, please append it as binary data, that is, as 32 unencoded bytes (which is 256 bits). If the file size is not a multiple of 1KB then the very last block will be shorter than 1KB, but all other blocks will be exactly 1KB. </a:t>
            </a:r>
            <a:br>
              <a:rPr lang="zh-CN" altLang="zh-CN" sz="800" dirty="0">
                <a:solidFill>
                  <a:srgbClr val="00FF00"/>
                </a:solidFill>
              </a:rPr>
            </a:br>
            <a:r>
              <a:rPr lang="zh-CN" altLang="zh-CN" sz="800" dirty="0">
                <a:solidFill>
                  <a:srgbClr val="00FF00"/>
                </a:solidFill>
              </a:rPr>
              <a:t/>
            </a:r>
            <a:br>
              <a:rPr lang="zh-CN" altLang="zh-CN" sz="800" dirty="0">
                <a:solidFill>
                  <a:srgbClr val="00FF00"/>
                </a:solidFill>
              </a:rPr>
            </a:br>
            <a:r>
              <a:rPr lang="zh-CN" altLang="zh-CN" sz="800" dirty="0">
                <a:solidFill>
                  <a:srgbClr val="00FF00"/>
                </a:solidFill>
              </a:rPr>
              <a:t>Your task is to write code to compute the hash h0 of a given file F and to verify blocks of F as they are received by the client. In the box below please enter the (hex encoded) hash h0 for </a:t>
            </a:r>
            <a:r>
              <a:rPr lang="zh-CN" altLang="zh-CN" sz="800" dirty="0">
                <a:solidFill>
                  <a:srgbClr val="00FF00"/>
                </a:solidFill>
                <a:hlinkClick r:id="rId5"/>
              </a:rPr>
              <a:t>this video file</a:t>
            </a:r>
            <a:r>
              <a:rPr lang="zh-CN" altLang="zh-CN" sz="800" dirty="0">
                <a:solidFill>
                  <a:srgbClr val="00FF00"/>
                </a:solidFill>
              </a:rPr>
              <a:t>. </a:t>
            </a:r>
            <a:br>
              <a:rPr lang="zh-CN" altLang="zh-CN" sz="800" dirty="0">
                <a:solidFill>
                  <a:srgbClr val="00FF00"/>
                </a:solidFill>
              </a:rPr>
            </a:br>
            <a:r>
              <a:rPr lang="zh-CN" altLang="zh-CN" sz="800" dirty="0">
                <a:solidFill>
                  <a:srgbClr val="00FF00"/>
                </a:solidFill>
              </a:rPr>
              <a:t/>
            </a:r>
            <a:br>
              <a:rPr lang="zh-CN" altLang="zh-CN" sz="800" dirty="0">
                <a:solidFill>
                  <a:srgbClr val="00FF00"/>
                </a:solidFill>
              </a:rPr>
            </a:br>
            <a:r>
              <a:rPr lang="zh-CN" altLang="zh-CN" sz="800" dirty="0">
                <a:solidFill>
                  <a:srgbClr val="00FF00"/>
                </a:solidFill>
              </a:rPr>
              <a:t>You can check your code by using it to hash a different file. In particular, the hex encoded h0 for </a:t>
            </a:r>
            <a:r>
              <a:rPr lang="zh-CN" altLang="zh-CN" sz="800" dirty="0">
                <a:solidFill>
                  <a:srgbClr val="00FF00"/>
                </a:solidFill>
                <a:hlinkClick r:id="rId6"/>
              </a:rPr>
              <a:t>this video file</a:t>
            </a:r>
            <a:r>
              <a:rPr lang="zh-CN" altLang="zh-CN" sz="800" dirty="0">
                <a:solidFill>
                  <a:srgbClr val="00FF00"/>
                </a:solidFill>
              </a:rPr>
              <a:t> is:03c08f4ee0b576fe319338139c045c89c3e8e9409633bea29442e21425006ea8 </a:t>
            </a:r>
          </a:p>
        </p:txBody>
      </p:sp>
    </p:spTree>
    <p:extLst>
      <p:ext uri="{BB962C8B-B14F-4D97-AF65-F5344CB8AC3E}">
        <p14:creationId xmlns:p14="http://schemas.microsoft.com/office/powerpoint/2010/main" val="4212141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16525" y="269633"/>
            <a:ext cx="2023731" cy="375140"/>
            <a:chOff x="316525" y="269633"/>
            <a:chExt cx="2023731" cy="37514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525" y="269633"/>
              <a:ext cx="375138" cy="375138"/>
            </a:xfrm>
            <a:prstGeom prst="rect">
              <a:avLst/>
            </a:prstGeom>
          </p:spPr>
        </p:pic>
        <p:sp>
          <p:nvSpPr>
            <p:cNvPr id="7" name="文本框 6"/>
            <p:cNvSpPr txBox="1"/>
            <p:nvPr/>
          </p:nvSpPr>
          <p:spPr>
            <a:xfrm>
              <a:off x="691663" y="275441"/>
              <a:ext cx="1648593" cy="369332"/>
            </a:xfrm>
            <a:prstGeom prst="rect">
              <a:avLst/>
            </a:prstGeom>
            <a:noFill/>
          </p:spPr>
          <p:txBody>
            <a:bodyPr wrap="none" rtlCol="0">
              <a:spAutoFit/>
            </a:bodyPr>
            <a:lstStyle/>
            <a:p>
              <a:r>
                <a:rPr lang="en-US" altLang="zh-CN" dirty="0" smtClean="0">
                  <a:solidFill>
                    <a:srgbClr val="00FF00"/>
                  </a:solidFill>
                </a:rPr>
                <a:t>__L1n__w@tch</a:t>
              </a:r>
              <a:endParaRPr lang="zh-CN" altLang="en-US" dirty="0">
                <a:solidFill>
                  <a:srgbClr val="00FF00"/>
                </a:solidFill>
              </a:endParaRPr>
            </a:p>
          </p:txBody>
        </p:sp>
      </p:grpSp>
      <p:sp>
        <p:nvSpPr>
          <p:cNvPr id="8" name="矩形 7"/>
          <p:cNvSpPr/>
          <p:nvPr/>
        </p:nvSpPr>
        <p:spPr>
          <a:xfrm>
            <a:off x="316525" y="950828"/>
            <a:ext cx="1420582" cy="584775"/>
          </a:xfrm>
          <a:prstGeom prst="rect">
            <a:avLst/>
          </a:prstGeom>
        </p:spPr>
        <p:txBody>
          <a:bodyPr wrap="none">
            <a:spAutoFit/>
          </a:bodyPr>
          <a:lstStyle/>
          <a:p>
            <a:r>
              <a:rPr lang="zh-CN" altLang="en-US" sz="3200" b="1" i="0" dirty="0" smtClean="0">
                <a:solidFill>
                  <a:srgbClr val="00FF00"/>
                </a:solidFill>
                <a:effectLst/>
                <a:latin typeface="Helvetica Neue"/>
              </a:rPr>
              <a:t>知识点</a:t>
            </a:r>
            <a:endParaRPr lang="en-US" altLang="zh-CN" sz="3200" b="1" i="0" dirty="0" smtClean="0">
              <a:solidFill>
                <a:srgbClr val="00FF00"/>
              </a:solidFill>
              <a:effectLst/>
              <a:latin typeface="Helvetica Neue"/>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009522"/>
              </p:ext>
            </p:extLst>
          </p:nvPr>
        </p:nvGraphicFramePr>
        <p:xfrm>
          <a:off x="5054915" y="6094290"/>
          <a:ext cx="4089085" cy="763710"/>
        </p:xfrm>
        <a:graphic>
          <a:graphicData uri="http://schemas.openxmlformats.org/presentationml/2006/ole">
            <mc:AlternateContent xmlns:mc="http://schemas.openxmlformats.org/markup-compatibility/2006">
              <mc:Choice xmlns:v="urn:schemas-microsoft-com:vml" Requires="v">
                <p:oleObj spid="_x0000_s8205" name="包装程序外壳对象" showAsIcon="1" r:id="rId4" imgW="2304000" imgH="430200" progId="Package">
                  <p:embed/>
                </p:oleObj>
              </mc:Choice>
              <mc:Fallback>
                <p:oleObj name="包装程序外壳对象" showAsIcon="1" r:id="rId4" imgW="2304000" imgH="430200" progId="Package">
                  <p:embed/>
                  <p:pic>
                    <p:nvPicPr>
                      <p:cNvPr id="0" name=""/>
                      <p:cNvPicPr/>
                      <p:nvPr/>
                    </p:nvPicPr>
                    <p:blipFill>
                      <a:blip r:embed="rId5"/>
                      <a:stretch>
                        <a:fillRect/>
                      </a:stretch>
                    </p:blipFill>
                    <p:spPr>
                      <a:xfrm>
                        <a:off x="5054915" y="6094290"/>
                        <a:ext cx="4089085" cy="763710"/>
                      </a:xfrm>
                      <a:prstGeom prst="rect">
                        <a:avLst/>
                      </a:prstGeom>
                    </p:spPr>
                  </p:pic>
                </p:oleObj>
              </mc:Fallback>
            </mc:AlternateContent>
          </a:graphicData>
        </a:graphic>
      </p:graphicFrame>
      <p:sp>
        <p:nvSpPr>
          <p:cNvPr id="4" name="文本框 3"/>
          <p:cNvSpPr txBox="1"/>
          <p:nvPr/>
        </p:nvSpPr>
        <p:spPr>
          <a:xfrm>
            <a:off x="1445900" y="3787689"/>
            <a:ext cx="6083717" cy="1323439"/>
          </a:xfrm>
          <a:prstGeom prst="rect">
            <a:avLst/>
          </a:prstGeom>
          <a:noFill/>
        </p:spPr>
        <p:txBody>
          <a:bodyPr wrap="none" rtlCol="0">
            <a:spAutoFit/>
          </a:bodyPr>
          <a:lstStyle/>
          <a:p>
            <a:r>
              <a:rPr lang="zh-CN" altLang="en-US" sz="2000" dirty="0" smtClean="0">
                <a:solidFill>
                  <a:srgbClr val="00FF00"/>
                </a:solidFill>
                <a:latin typeface="Arial" panose="020B0604020202020204" pitchFamily="34" charset="0"/>
              </a:rPr>
              <a:t>读取视频文件的内容，分组，按上图依次哈希即可。</a:t>
            </a:r>
            <a:endParaRPr lang="en-US" altLang="zh-CN" sz="2000" dirty="0">
              <a:solidFill>
                <a:srgbClr val="00FF00"/>
              </a:solidFill>
              <a:latin typeface="Arial" panose="020B0604020202020204" pitchFamily="34" charset="0"/>
            </a:endParaRPr>
          </a:p>
          <a:p>
            <a:endParaRPr lang="en-US" altLang="zh-CN" sz="2000" dirty="0">
              <a:solidFill>
                <a:srgbClr val="00FF00"/>
              </a:solidFill>
              <a:latin typeface="Arial" panose="020B0604020202020204" pitchFamily="34" charset="0"/>
            </a:endParaRPr>
          </a:p>
          <a:p>
            <a:r>
              <a:rPr lang="en-US" altLang="zh-CN" sz="2000" dirty="0" smtClean="0">
                <a:solidFill>
                  <a:srgbClr val="00FF00"/>
                </a:solidFill>
                <a:latin typeface="Arial" panose="020B0604020202020204" pitchFamily="34" charset="0"/>
              </a:rPr>
              <a:t>Python</a:t>
            </a:r>
            <a:r>
              <a:rPr lang="zh-CN" altLang="en-US" sz="2000" dirty="0" smtClean="0">
                <a:solidFill>
                  <a:srgbClr val="00FF00"/>
                </a:solidFill>
                <a:latin typeface="Arial" panose="020B0604020202020204" pitchFamily="34" charset="0"/>
              </a:rPr>
              <a:t>的第三方</a:t>
            </a:r>
            <a:r>
              <a:rPr lang="zh-CN" altLang="en-US" sz="2000" dirty="0" smtClean="0">
                <a:solidFill>
                  <a:srgbClr val="00FF00"/>
                </a:solidFill>
                <a:latin typeface="Arial" panose="020B0604020202020204" pitchFamily="34" charset="0"/>
              </a:rPr>
              <a:t>库</a:t>
            </a:r>
            <a:r>
              <a:rPr lang="en-US" altLang="zh-CN" sz="2000" dirty="0" err="1" smtClean="0">
                <a:solidFill>
                  <a:srgbClr val="00FF00"/>
                </a:solidFill>
                <a:latin typeface="Arial" panose="020B0604020202020204" pitchFamily="34" charset="0"/>
              </a:rPr>
              <a:t>Pycrypto</a:t>
            </a:r>
            <a:r>
              <a:rPr lang="zh-CN" altLang="en-US" sz="2000" dirty="0" smtClean="0">
                <a:solidFill>
                  <a:srgbClr val="00FF00"/>
                </a:solidFill>
                <a:latin typeface="Arial" panose="020B0604020202020204" pitchFamily="34" charset="0"/>
              </a:rPr>
              <a:t>：</a:t>
            </a:r>
            <a:endParaRPr lang="en-US" altLang="zh-CN" sz="2000" dirty="0" smtClean="0">
              <a:solidFill>
                <a:srgbClr val="00FF00"/>
              </a:solidFill>
              <a:latin typeface="Arial" panose="020B0604020202020204" pitchFamily="34" charset="0"/>
            </a:endParaRPr>
          </a:p>
          <a:p>
            <a:pPr lvl="0"/>
            <a:r>
              <a:rPr lang="en-US" altLang="zh-CN" sz="2000" dirty="0">
                <a:solidFill>
                  <a:srgbClr val="00FF00"/>
                </a:solidFill>
                <a:latin typeface="Arial" panose="020B0604020202020204" pitchFamily="34" charset="0"/>
              </a:rPr>
              <a:t>	</a:t>
            </a:r>
            <a:r>
              <a:rPr lang="zh-CN" altLang="zh-CN" sz="2000" i="1" dirty="0">
                <a:solidFill>
                  <a:srgbClr val="66D9EF"/>
                </a:solidFill>
                <a:latin typeface="Consolas" panose="020B0609020204030204" pitchFamily="49" charset="0"/>
                <a:cs typeface="Consolas" panose="020B0609020204030204" pitchFamily="49" charset="0"/>
              </a:rPr>
              <a:t>from </a:t>
            </a:r>
            <a:r>
              <a:rPr lang="zh-CN" altLang="zh-CN" sz="2000" dirty="0">
                <a:solidFill>
                  <a:srgbClr val="F8F8F2"/>
                </a:solidFill>
                <a:latin typeface="Consolas" panose="020B0609020204030204" pitchFamily="49" charset="0"/>
                <a:cs typeface="Consolas" panose="020B0609020204030204" pitchFamily="49" charset="0"/>
              </a:rPr>
              <a:t>Crypto.Hash </a:t>
            </a:r>
            <a:r>
              <a:rPr lang="zh-CN" altLang="zh-CN" sz="2000" i="1" dirty="0">
                <a:solidFill>
                  <a:srgbClr val="66D9EF"/>
                </a:solidFill>
                <a:latin typeface="Consolas" panose="020B0609020204030204" pitchFamily="49" charset="0"/>
                <a:cs typeface="Consolas" panose="020B0609020204030204" pitchFamily="49" charset="0"/>
              </a:rPr>
              <a:t>import </a:t>
            </a:r>
            <a:r>
              <a:rPr lang="zh-CN" altLang="zh-CN" sz="2000" dirty="0">
                <a:solidFill>
                  <a:srgbClr val="F8F8F2"/>
                </a:solidFill>
                <a:latin typeface="Consolas" panose="020B0609020204030204" pitchFamily="49" charset="0"/>
                <a:cs typeface="Consolas" panose="020B0609020204030204" pitchFamily="49" charset="0"/>
              </a:rPr>
              <a:t>SHA</a:t>
            </a:r>
            <a:r>
              <a:rPr lang="zh-CN" altLang="zh-CN" sz="2000" dirty="0" smtClean="0">
                <a:solidFill>
                  <a:srgbClr val="F8F8F2"/>
                </a:solidFill>
                <a:latin typeface="Consolas" panose="020B0609020204030204" pitchFamily="49" charset="0"/>
                <a:cs typeface="Consolas" panose="020B0609020204030204" pitchFamily="49" charset="0"/>
              </a:rPr>
              <a:t>256</a:t>
            </a:r>
            <a:endParaRPr lang="zh-CN" altLang="zh-CN" sz="2800" dirty="0">
              <a:latin typeface="Arial" panose="020B0604020202020204" pitchFamily="34" charset="0"/>
            </a:endParaRPr>
          </a:p>
        </p:txBody>
      </p:sp>
      <p:pic>
        <p:nvPicPr>
          <p:cNvPr id="9" name="Picture 2" descr="hashing proces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5900" y="1886408"/>
            <a:ext cx="5943600" cy="14097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8"/>
          <p:cNvSpPr>
            <a:spLocks noChangeArrowheads="1"/>
          </p:cNvSpPr>
          <p:nvPr/>
        </p:nvSpPr>
        <p:spPr bwMode="auto">
          <a:xfrm>
            <a:off x="0" y="43934"/>
            <a:ext cx="184731" cy="369332"/>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6563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椭圆 34"/>
          <p:cNvSpPr/>
          <p:nvPr/>
        </p:nvSpPr>
        <p:spPr>
          <a:xfrm>
            <a:off x="5218526" y="3336116"/>
            <a:ext cx="804653" cy="8042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endParaRPr lang="zh-CN" altLang="en-US" sz="45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4" name="椭圆 33"/>
          <p:cNvSpPr/>
          <p:nvPr/>
        </p:nvSpPr>
        <p:spPr>
          <a:xfrm>
            <a:off x="4169671" y="3336116"/>
            <a:ext cx="804653" cy="8042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endParaRPr lang="zh-CN" altLang="en-US" sz="45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3" name="椭圆 32"/>
          <p:cNvSpPr/>
          <p:nvPr/>
        </p:nvSpPr>
        <p:spPr>
          <a:xfrm>
            <a:off x="3120814" y="3336116"/>
            <a:ext cx="804653" cy="8042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endParaRPr lang="zh-CN" altLang="en-US" sz="45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2" name="椭圆 31"/>
          <p:cNvSpPr/>
          <p:nvPr/>
        </p:nvSpPr>
        <p:spPr>
          <a:xfrm>
            <a:off x="6267381" y="2456891"/>
            <a:ext cx="804653" cy="8042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endParaRPr lang="zh-CN" altLang="en-US" sz="45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1" name="椭圆 30"/>
          <p:cNvSpPr/>
          <p:nvPr/>
        </p:nvSpPr>
        <p:spPr>
          <a:xfrm>
            <a:off x="5218526" y="2444967"/>
            <a:ext cx="804653" cy="8042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endParaRPr lang="zh-CN" altLang="en-US" sz="45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25" name="椭圆 24"/>
          <p:cNvSpPr/>
          <p:nvPr/>
        </p:nvSpPr>
        <p:spPr>
          <a:xfrm>
            <a:off x="4169671" y="2456891"/>
            <a:ext cx="804653" cy="8042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endParaRPr lang="zh-CN" altLang="en-US" sz="45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24" name="椭圆 23"/>
          <p:cNvSpPr/>
          <p:nvPr/>
        </p:nvSpPr>
        <p:spPr>
          <a:xfrm>
            <a:off x="3120814" y="2456891"/>
            <a:ext cx="804653" cy="8042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endParaRPr lang="zh-CN" altLang="en-US" sz="45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4" name="椭圆 43"/>
          <p:cNvSpPr/>
          <p:nvPr/>
        </p:nvSpPr>
        <p:spPr>
          <a:xfrm>
            <a:off x="2071960" y="2456891"/>
            <a:ext cx="804652" cy="8042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endParaRPr lang="zh-CN" altLang="en-US" sz="45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5" name="椭圆 44"/>
          <p:cNvSpPr/>
          <p:nvPr/>
        </p:nvSpPr>
        <p:spPr>
          <a:xfrm>
            <a:off x="2156592" y="2541323"/>
            <a:ext cx="635386" cy="635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en-US" altLang="zh-CN"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T</a:t>
            </a:r>
            <a:endParaRPr lang="zh-CN" altLang="en-US"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7" name="椭圆 46"/>
          <p:cNvSpPr/>
          <p:nvPr/>
        </p:nvSpPr>
        <p:spPr>
          <a:xfrm>
            <a:off x="3205449" y="2541323"/>
            <a:ext cx="635386" cy="635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en-US" altLang="zh-CN"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H</a:t>
            </a:r>
            <a:endParaRPr lang="zh-CN" altLang="en-US"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9" name="椭圆 48"/>
          <p:cNvSpPr/>
          <p:nvPr/>
        </p:nvSpPr>
        <p:spPr>
          <a:xfrm>
            <a:off x="4254308" y="2541323"/>
            <a:ext cx="635386" cy="635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en-US" altLang="zh-CN" sz="4500" dirty="0" smtClean="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A</a:t>
            </a:r>
            <a:endParaRPr lang="zh-CN" altLang="en-US"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51" name="椭圆 50"/>
          <p:cNvSpPr/>
          <p:nvPr/>
        </p:nvSpPr>
        <p:spPr>
          <a:xfrm>
            <a:off x="5303165" y="2541323"/>
            <a:ext cx="635386" cy="635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en-US" altLang="zh-CN"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N</a:t>
            </a:r>
            <a:endParaRPr lang="zh-CN" altLang="en-US"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53" name="椭圆 52"/>
          <p:cNvSpPr/>
          <p:nvPr/>
        </p:nvSpPr>
        <p:spPr>
          <a:xfrm>
            <a:off x="6352022" y="2541323"/>
            <a:ext cx="635386" cy="635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en-US" altLang="zh-CN"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K</a:t>
            </a:r>
            <a:endParaRPr lang="zh-CN" altLang="en-US"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55" name="椭圆 54"/>
          <p:cNvSpPr/>
          <p:nvPr/>
        </p:nvSpPr>
        <p:spPr>
          <a:xfrm>
            <a:off x="3205449" y="3420548"/>
            <a:ext cx="635386" cy="635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en-US" altLang="zh-CN"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Y</a:t>
            </a:r>
            <a:endParaRPr lang="zh-CN" altLang="en-US"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57" name="椭圆 56"/>
          <p:cNvSpPr/>
          <p:nvPr/>
        </p:nvSpPr>
        <p:spPr>
          <a:xfrm>
            <a:off x="4254308" y="3420548"/>
            <a:ext cx="635386" cy="635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en-US" altLang="zh-CN"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0</a:t>
            </a:r>
            <a:endParaRPr lang="zh-CN" altLang="en-US"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59" name="椭圆 58"/>
          <p:cNvSpPr/>
          <p:nvPr/>
        </p:nvSpPr>
        <p:spPr>
          <a:xfrm>
            <a:off x="5303165" y="3420548"/>
            <a:ext cx="635386" cy="635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en-US" altLang="zh-CN"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U</a:t>
            </a:r>
            <a:endParaRPr lang="zh-CN" altLang="en-US"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26" name="矩形 25"/>
          <p:cNvSpPr/>
          <p:nvPr/>
        </p:nvSpPr>
        <p:spPr>
          <a:xfrm>
            <a:off x="3523140" y="1459062"/>
            <a:ext cx="2339382" cy="507831"/>
          </a:xfrm>
          <a:prstGeom prst="rect">
            <a:avLst/>
          </a:prstGeom>
          <a:effectLst>
            <a:outerShdw blurRad="50800" dist="38100" dir="8100000" algn="tr" rotWithShape="0">
              <a:prstClr val="black">
                <a:alpha val="40000"/>
              </a:prstClr>
            </a:outerShdw>
          </a:effectLst>
        </p:spPr>
        <p:txBody>
          <a:bodyPr wrap="square">
            <a:spAutoFit/>
          </a:bodyPr>
          <a:lstStyle/>
          <a:p>
            <a:r>
              <a:rPr lang="en-US" altLang="zh-CN" sz="2700" dirty="0">
                <a:solidFill>
                  <a:srgbClr val="00FF00"/>
                </a:solidFill>
                <a:latin typeface="时尚中黑简体" panose="02010600030101010101" charset="-122"/>
                <a:ea typeface="时尚中黑简体" panose="02010600030101010101" charset="-122"/>
                <a:sym typeface="时尚中黑简体" panose="01010104010101010101" pitchFamily="2" charset="-122"/>
              </a:rPr>
              <a:t>In the end </a:t>
            </a:r>
          </a:p>
        </p:txBody>
      </p:sp>
      <p:grpSp>
        <p:nvGrpSpPr>
          <p:cNvPr id="2" name="组合 1"/>
          <p:cNvGrpSpPr/>
          <p:nvPr/>
        </p:nvGrpSpPr>
        <p:grpSpPr>
          <a:xfrm>
            <a:off x="316525" y="269633"/>
            <a:ext cx="2023731" cy="375140"/>
            <a:chOff x="316525" y="269633"/>
            <a:chExt cx="2023731" cy="375140"/>
          </a:xfrm>
        </p:grpSpPr>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525" y="269633"/>
              <a:ext cx="375138" cy="375138"/>
            </a:xfrm>
            <a:prstGeom prst="rect">
              <a:avLst/>
            </a:prstGeom>
          </p:spPr>
        </p:pic>
        <p:sp>
          <p:nvSpPr>
            <p:cNvPr id="37" name="文本框 36"/>
            <p:cNvSpPr txBox="1"/>
            <p:nvPr/>
          </p:nvSpPr>
          <p:spPr>
            <a:xfrm>
              <a:off x="691663" y="275441"/>
              <a:ext cx="1648593" cy="369332"/>
            </a:xfrm>
            <a:prstGeom prst="rect">
              <a:avLst/>
            </a:prstGeom>
            <a:noFill/>
          </p:spPr>
          <p:txBody>
            <a:bodyPr wrap="none" rtlCol="0">
              <a:spAutoFit/>
            </a:bodyPr>
            <a:lstStyle/>
            <a:p>
              <a:r>
                <a:rPr lang="en-US" altLang="zh-CN" dirty="0">
                  <a:solidFill>
                    <a:srgbClr val="00FF00"/>
                  </a:solidFill>
                </a:rPr>
                <a:t>__L1n__w@tch</a:t>
              </a:r>
              <a:endParaRPr lang="zh-CN" altLang="en-US" dirty="0">
                <a:solidFill>
                  <a:srgbClr val="00FF00"/>
                </a:solidFill>
              </a:endParaRPr>
            </a:p>
          </p:txBody>
        </p:sp>
      </p:grpSp>
    </p:spTree>
    <p:extLst>
      <p:ext uri="{BB962C8B-B14F-4D97-AF65-F5344CB8AC3E}">
        <p14:creationId xmlns:p14="http://schemas.microsoft.com/office/powerpoint/2010/main" val="7053779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ppt_w</p:attrName>
                                        </p:attrNameLst>
                                      </p:cBhvr>
                                      <p:tavLst>
                                        <p:tav tm="0" fmla="#ppt_w*sin(2.5*pi*$)">
                                          <p:val>
                                            <p:fltVal val="0"/>
                                          </p:val>
                                        </p:tav>
                                        <p:tav tm="100000">
                                          <p:val>
                                            <p:fltVal val="1"/>
                                          </p:val>
                                        </p:tav>
                                      </p:tavLst>
                                    </p:anim>
                                    <p:anim calcmode="lin" valueType="num">
                                      <p:cBhvr>
                                        <p:cTn id="9" dur="500" fill="hold"/>
                                        <p:tgtEl>
                                          <p:spTgt spid="44"/>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anim calcmode="lin" valueType="num">
                                      <p:cBhvr>
                                        <p:cTn id="13" dur="500" fill="hold"/>
                                        <p:tgtEl>
                                          <p:spTgt spid="45"/>
                                        </p:tgtEl>
                                        <p:attrNameLst>
                                          <p:attrName>ppt_w</p:attrName>
                                        </p:attrNameLst>
                                      </p:cBhvr>
                                      <p:tavLst>
                                        <p:tav tm="0" fmla="#ppt_w*sin(2.5*pi*$)">
                                          <p:val>
                                            <p:fltVal val="0"/>
                                          </p:val>
                                        </p:tav>
                                        <p:tav tm="100000">
                                          <p:val>
                                            <p:fltVal val="1"/>
                                          </p:val>
                                        </p:tav>
                                      </p:tavLst>
                                    </p:anim>
                                    <p:anim calcmode="lin" valueType="num">
                                      <p:cBhvr>
                                        <p:cTn id="14" dur="500" fill="hold"/>
                                        <p:tgtEl>
                                          <p:spTgt spid="45"/>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anim calcmode="lin" valueType="num">
                                      <p:cBhvr>
                                        <p:cTn id="18" dur="500" fill="hold"/>
                                        <p:tgtEl>
                                          <p:spTgt spid="47"/>
                                        </p:tgtEl>
                                        <p:attrNameLst>
                                          <p:attrName>ppt_w</p:attrName>
                                        </p:attrNameLst>
                                      </p:cBhvr>
                                      <p:tavLst>
                                        <p:tav tm="0" fmla="#ppt_w*sin(2.5*pi*$)">
                                          <p:val>
                                            <p:fltVal val="0"/>
                                          </p:val>
                                        </p:tav>
                                        <p:tav tm="100000">
                                          <p:val>
                                            <p:fltVal val="1"/>
                                          </p:val>
                                        </p:tav>
                                      </p:tavLst>
                                    </p:anim>
                                    <p:anim calcmode="lin" valueType="num">
                                      <p:cBhvr>
                                        <p:cTn id="19" dur="500" fill="hold"/>
                                        <p:tgtEl>
                                          <p:spTgt spid="47"/>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anim calcmode="lin" valueType="num">
                                      <p:cBhvr>
                                        <p:cTn id="23" dur="500" fill="hold"/>
                                        <p:tgtEl>
                                          <p:spTgt spid="49"/>
                                        </p:tgtEl>
                                        <p:attrNameLst>
                                          <p:attrName>ppt_w</p:attrName>
                                        </p:attrNameLst>
                                      </p:cBhvr>
                                      <p:tavLst>
                                        <p:tav tm="0" fmla="#ppt_w*sin(2.5*pi*$)">
                                          <p:val>
                                            <p:fltVal val="0"/>
                                          </p:val>
                                        </p:tav>
                                        <p:tav tm="100000">
                                          <p:val>
                                            <p:fltVal val="1"/>
                                          </p:val>
                                        </p:tav>
                                      </p:tavLst>
                                    </p:anim>
                                    <p:anim calcmode="lin" valueType="num">
                                      <p:cBhvr>
                                        <p:cTn id="24" dur="500" fill="hold"/>
                                        <p:tgtEl>
                                          <p:spTgt spid="49"/>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anim calcmode="lin" valueType="num">
                                      <p:cBhvr>
                                        <p:cTn id="28" dur="500" fill="hold"/>
                                        <p:tgtEl>
                                          <p:spTgt spid="51"/>
                                        </p:tgtEl>
                                        <p:attrNameLst>
                                          <p:attrName>ppt_w</p:attrName>
                                        </p:attrNameLst>
                                      </p:cBhvr>
                                      <p:tavLst>
                                        <p:tav tm="0" fmla="#ppt_w*sin(2.5*pi*$)">
                                          <p:val>
                                            <p:fltVal val="0"/>
                                          </p:val>
                                        </p:tav>
                                        <p:tav tm="100000">
                                          <p:val>
                                            <p:fltVal val="1"/>
                                          </p:val>
                                        </p:tav>
                                      </p:tavLst>
                                    </p:anim>
                                    <p:anim calcmode="lin" valueType="num">
                                      <p:cBhvr>
                                        <p:cTn id="29" dur="500" fill="hold"/>
                                        <p:tgtEl>
                                          <p:spTgt spid="51"/>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anim calcmode="lin" valueType="num">
                                      <p:cBhvr>
                                        <p:cTn id="33" dur="500" fill="hold"/>
                                        <p:tgtEl>
                                          <p:spTgt spid="53"/>
                                        </p:tgtEl>
                                        <p:attrNameLst>
                                          <p:attrName>ppt_w</p:attrName>
                                        </p:attrNameLst>
                                      </p:cBhvr>
                                      <p:tavLst>
                                        <p:tav tm="0" fmla="#ppt_w*sin(2.5*pi*$)">
                                          <p:val>
                                            <p:fltVal val="0"/>
                                          </p:val>
                                        </p:tav>
                                        <p:tav tm="100000">
                                          <p:val>
                                            <p:fltVal val="1"/>
                                          </p:val>
                                        </p:tav>
                                      </p:tavLst>
                                    </p:anim>
                                    <p:anim calcmode="lin" valueType="num">
                                      <p:cBhvr>
                                        <p:cTn id="34" dur="500" fill="hold"/>
                                        <p:tgtEl>
                                          <p:spTgt spid="53"/>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anim calcmode="lin" valueType="num">
                                      <p:cBhvr>
                                        <p:cTn id="38" dur="500" fill="hold"/>
                                        <p:tgtEl>
                                          <p:spTgt spid="55"/>
                                        </p:tgtEl>
                                        <p:attrNameLst>
                                          <p:attrName>ppt_w</p:attrName>
                                        </p:attrNameLst>
                                      </p:cBhvr>
                                      <p:tavLst>
                                        <p:tav tm="0" fmla="#ppt_w*sin(2.5*pi*$)">
                                          <p:val>
                                            <p:fltVal val="0"/>
                                          </p:val>
                                        </p:tav>
                                        <p:tav tm="100000">
                                          <p:val>
                                            <p:fltVal val="1"/>
                                          </p:val>
                                        </p:tav>
                                      </p:tavLst>
                                    </p:anim>
                                    <p:anim calcmode="lin" valueType="num">
                                      <p:cBhvr>
                                        <p:cTn id="39" dur="500" fill="hold"/>
                                        <p:tgtEl>
                                          <p:spTgt spid="55"/>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anim calcmode="lin" valueType="num">
                                      <p:cBhvr>
                                        <p:cTn id="43" dur="500" fill="hold"/>
                                        <p:tgtEl>
                                          <p:spTgt spid="57"/>
                                        </p:tgtEl>
                                        <p:attrNameLst>
                                          <p:attrName>ppt_w</p:attrName>
                                        </p:attrNameLst>
                                      </p:cBhvr>
                                      <p:tavLst>
                                        <p:tav tm="0" fmla="#ppt_w*sin(2.5*pi*$)">
                                          <p:val>
                                            <p:fltVal val="0"/>
                                          </p:val>
                                        </p:tav>
                                        <p:tav tm="100000">
                                          <p:val>
                                            <p:fltVal val="1"/>
                                          </p:val>
                                        </p:tav>
                                      </p:tavLst>
                                    </p:anim>
                                    <p:anim calcmode="lin" valueType="num">
                                      <p:cBhvr>
                                        <p:cTn id="44" dur="500" fill="hold"/>
                                        <p:tgtEl>
                                          <p:spTgt spid="57"/>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anim calcmode="lin" valueType="num">
                                      <p:cBhvr>
                                        <p:cTn id="48" dur="500" fill="hold"/>
                                        <p:tgtEl>
                                          <p:spTgt spid="59"/>
                                        </p:tgtEl>
                                        <p:attrNameLst>
                                          <p:attrName>ppt_w</p:attrName>
                                        </p:attrNameLst>
                                      </p:cBhvr>
                                      <p:tavLst>
                                        <p:tav tm="0" fmla="#ppt_w*sin(2.5*pi*$)">
                                          <p:val>
                                            <p:fltVal val="0"/>
                                          </p:val>
                                        </p:tav>
                                        <p:tav tm="100000">
                                          <p:val>
                                            <p:fltVal val="1"/>
                                          </p:val>
                                        </p:tav>
                                      </p:tavLst>
                                    </p:anim>
                                    <p:anim calcmode="lin" valueType="num">
                                      <p:cBhvr>
                                        <p:cTn id="49" dur="500" fill="hold"/>
                                        <p:tgtEl>
                                          <p:spTgt spid="59"/>
                                        </p:tgtEl>
                                        <p:attrNameLst>
                                          <p:attrName>ppt_h</p:attrName>
                                        </p:attrNameLst>
                                      </p:cBhvr>
                                      <p:tavLst>
                                        <p:tav tm="0">
                                          <p:val>
                                            <p:strVal val="#ppt_h"/>
                                          </p:val>
                                        </p:tav>
                                        <p:tav tm="100000">
                                          <p:val>
                                            <p:strVal val="#ppt_h"/>
                                          </p:val>
                                        </p:tav>
                                      </p:tavLst>
                                    </p:anim>
                                  </p:childTnLst>
                                </p:cTn>
                              </p:par>
                            </p:childTnLst>
                          </p:cTn>
                        </p:par>
                        <p:par>
                          <p:cTn id="50" fill="hold">
                            <p:stCondLst>
                              <p:cond delay="500"/>
                            </p:stCondLst>
                            <p:childTnLst>
                              <p:par>
                                <p:cTn id="51" presetID="45"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anim calcmode="lin" valueType="num">
                                      <p:cBhvr>
                                        <p:cTn id="54" dur="500" fill="hold"/>
                                        <p:tgtEl>
                                          <p:spTgt spid="24"/>
                                        </p:tgtEl>
                                        <p:attrNameLst>
                                          <p:attrName>ppt_w</p:attrName>
                                        </p:attrNameLst>
                                      </p:cBhvr>
                                      <p:tavLst>
                                        <p:tav tm="0" fmla="#ppt_w*sin(2.5*pi*$)">
                                          <p:val>
                                            <p:fltVal val="0"/>
                                          </p:val>
                                        </p:tav>
                                        <p:tav tm="100000">
                                          <p:val>
                                            <p:fltVal val="1"/>
                                          </p:val>
                                        </p:tav>
                                      </p:tavLst>
                                    </p:anim>
                                    <p:anim calcmode="lin" valueType="num">
                                      <p:cBhvr>
                                        <p:cTn id="55" dur="500" fill="hold"/>
                                        <p:tgtEl>
                                          <p:spTgt spid="24"/>
                                        </p:tgtEl>
                                        <p:attrNameLst>
                                          <p:attrName>ppt_h</p:attrName>
                                        </p:attrNameLst>
                                      </p:cBhvr>
                                      <p:tavLst>
                                        <p:tav tm="0">
                                          <p:val>
                                            <p:strVal val="#ppt_h"/>
                                          </p:val>
                                        </p:tav>
                                        <p:tav tm="100000">
                                          <p:val>
                                            <p:strVal val="#ppt_h"/>
                                          </p:val>
                                        </p:tav>
                                      </p:tavLst>
                                    </p:anim>
                                  </p:childTnLst>
                                </p:cTn>
                              </p:par>
                            </p:childTnLst>
                          </p:cTn>
                        </p:par>
                        <p:par>
                          <p:cTn id="56" fill="hold">
                            <p:stCondLst>
                              <p:cond delay="1000"/>
                            </p:stCondLst>
                            <p:childTnLst>
                              <p:par>
                                <p:cTn id="57" presetID="45"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anim calcmode="lin" valueType="num">
                                      <p:cBhvr>
                                        <p:cTn id="60" dur="500" fill="hold"/>
                                        <p:tgtEl>
                                          <p:spTgt spid="25"/>
                                        </p:tgtEl>
                                        <p:attrNameLst>
                                          <p:attrName>ppt_w</p:attrName>
                                        </p:attrNameLst>
                                      </p:cBhvr>
                                      <p:tavLst>
                                        <p:tav tm="0" fmla="#ppt_w*sin(2.5*pi*$)">
                                          <p:val>
                                            <p:fltVal val="0"/>
                                          </p:val>
                                        </p:tav>
                                        <p:tav tm="100000">
                                          <p:val>
                                            <p:fltVal val="1"/>
                                          </p:val>
                                        </p:tav>
                                      </p:tavLst>
                                    </p:anim>
                                    <p:anim calcmode="lin" valueType="num">
                                      <p:cBhvr>
                                        <p:cTn id="61" dur="500" fill="hold"/>
                                        <p:tgtEl>
                                          <p:spTgt spid="25"/>
                                        </p:tgtEl>
                                        <p:attrNameLst>
                                          <p:attrName>ppt_h</p:attrName>
                                        </p:attrNameLst>
                                      </p:cBhvr>
                                      <p:tavLst>
                                        <p:tav tm="0">
                                          <p:val>
                                            <p:strVal val="#ppt_h"/>
                                          </p:val>
                                        </p:tav>
                                        <p:tav tm="100000">
                                          <p:val>
                                            <p:strVal val="#ppt_h"/>
                                          </p:val>
                                        </p:tav>
                                      </p:tavLst>
                                    </p:anim>
                                  </p:childTnLst>
                                </p:cTn>
                              </p:par>
                            </p:childTnLst>
                          </p:cTn>
                        </p:par>
                        <p:par>
                          <p:cTn id="62" fill="hold">
                            <p:stCondLst>
                              <p:cond delay="1500"/>
                            </p:stCondLst>
                            <p:childTnLst>
                              <p:par>
                                <p:cTn id="63" presetID="45" presetClass="entr" presetSubtype="0"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500"/>
                                        <p:tgtEl>
                                          <p:spTgt spid="31"/>
                                        </p:tgtEl>
                                      </p:cBhvr>
                                    </p:animEffect>
                                    <p:anim calcmode="lin" valueType="num">
                                      <p:cBhvr>
                                        <p:cTn id="66" dur="500" fill="hold"/>
                                        <p:tgtEl>
                                          <p:spTgt spid="31"/>
                                        </p:tgtEl>
                                        <p:attrNameLst>
                                          <p:attrName>ppt_w</p:attrName>
                                        </p:attrNameLst>
                                      </p:cBhvr>
                                      <p:tavLst>
                                        <p:tav tm="0" fmla="#ppt_w*sin(2.5*pi*$)">
                                          <p:val>
                                            <p:fltVal val="0"/>
                                          </p:val>
                                        </p:tav>
                                        <p:tav tm="100000">
                                          <p:val>
                                            <p:fltVal val="1"/>
                                          </p:val>
                                        </p:tav>
                                      </p:tavLst>
                                    </p:anim>
                                    <p:anim calcmode="lin" valueType="num">
                                      <p:cBhvr>
                                        <p:cTn id="67" dur="500" fill="hold"/>
                                        <p:tgtEl>
                                          <p:spTgt spid="31"/>
                                        </p:tgtEl>
                                        <p:attrNameLst>
                                          <p:attrName>ppt_h</p:attrName>
                                        </p:attrNameLst>
                                      </p:cBhvr>
                                      <p:tavLst>
                                        <p:tav tm="0">
                                          <p:val>
                                            <p:strVal val="#ppt_h"/>
                                          </p:val>
                                        </p:tav>
                                        <p:tav tm="100000">
                                          <p:val>
                                            <p:strVal val="#ppt_h"/>
                                          </p:val>
                                        </p:tav>
                                      </p:tavLst>
                                    </p:anim>
                                  </p:childTnLst>
                                </p:cTn>
                              </p:par>
                            </p:childTnLst>
                          </p:cTn>
                        </p:par>
                        <p:par>
                          <p:cTn id="68" fill="hold">
                            <p:stCondLst>
                              <p:cond delay="2000"/>
                            </p:stCondLst>
                            <p:childTnLst>
                              <p:par>
                                <p:cTn id="69" presetID="45" presetClass="entr" presetSubtype="0"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anim calcmode="lin" valueType="num">
                                      <p:cBhvr>
                                        <p:cTn id="72" dur="500" fill="hold"/>
                                        <p:tgtEl>
                                          <p:spTgt spid="32"/>
                                        </p:tgtEl>
                                        <p:attrNameLst>
                                          <p:attrName>ppt_w</p:attrName>
                                        </p:attrNameLst>
                                      </p:cBhvr>
                                      <p:tavLst>
                                        <p:tav tm="0" fmla="#ppt_w*sin(2.5*pi*$)">
                                          <p:val>
                                            <p:fltVal val="0"/>
                                          </p:val>
                                        </p:tav>
                                        <p:tav tm="100000">
                                          <p:val>
                                            <p:fltVal val="1"/>
                                          </p:val>
                                        </p:tav>
                                      </p:tavLst>
                                    </p:anim>
                                    <p:anim calcmode="lin" valueType="num">
                                      <p:cBhvr>
                                        <p:cTn id="73" dur="500" fill="hold"/>
                                        <p:tgtEl>
                                          <p:spTgt spid="32"/>
                                        </p:tgtEl>
                                        <p:attrNameLst>
                                          <p:attrName>ppt_h</p:attrName>
                                        </p:attrNameLst>
                                      </p:cBhvr>
                                      <p:tavLst>
                                        <p:tav tm="0">
                                          <p:val>
                                            <p:strVal val="#ppt_h"/>
                                          </p:val>
                                        </p:tav>
                                        <p:tav tm="100000">
                                          <p:val>
                                            <p:strVal val="#ppt_h"/>
                                          </p:val>
                                        </p:tav>
                                      </p:tavLst>
                                    </p:anim>
                                  </p:childTnLst>
                                </p:cTn>
                              </p:par>
                            </p:childTnLst>
                          </p:cTn>
                        </p:par>
                        <p:par>
                          <p:cTn id="74" fill="hold">
                            <p:stCondLst>
                              <p:cond delay="2500"/>
                            </p:stCondLst>
                            <p:childTnLst>
                              <p:par>
                                <p:cTn id="75" presetID="45"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anim calcmode="lin" valueType="num">
                                      <p:cBhvr>
                                        <p:cTn id="78" dur="500" fill="hold"/>
                                        <p:tgtEl>
                                          <p:spTgt spid="33"/>
                                        </p:tgtEl>
                                        <p:attrNameLst>
                                          <p:attrName>ppt_w</p:attrName>
                                        </p:attrNameLst>
                                      </p:cBhvr>
                                      <p:tavLst>
                                        <p:tav tm="0" fmla="#ppt_w*sin(2.5*pi*$)">
                                          <p:val>
                                            <p:fltVal val="0"/>
                                          </p:val>
                                        </p:tav>
                                        <p:tav tm="100000">
                                          <p:val>
                                            <p:fltVal val="1"/>
                                          </p:val>
                                        </p:tav>
                                      </p:tavLst>
                                    </p:anim>
                                    <p:anim calcmode="lin" valueType="num">
                                      <p:cBhvr>
                                        <p:cTn id="79" dur="500" fill="hold"/>
                                        <p:tgtEl>
                                          <p:spTgt spid="33"/>
                                        </p:tgtEl>
                                        <p:attrNameLst>
                                          <p:attrName>ppt_h</p:attrName>
                                        </p:attrNameLst>
                                      </p:cBhvr>
                                      <p:tavLst>
                                        <p:tav tm="0">
                                          <p:val>
                                            <p:strVal val="#ppt_h"/>
                                          </p:val>
                                        </p:tav>
                                        <p:tav tm="100000">
                                          <p:val>
                                            <p:strVal val="#ppt_h"/>
                                          </p:val>
                                        </p:tav>
                                      </p:tavLst>
                                    </p:anim>
                                  </p:childTnLst>
                                </p:cTn>
                              </p:par>
                            </p:childTnLst>
                          </p:cTn>
                        </p:par>
                        <p:par>
                          <p:cTn id="80" fill="hold">
                            <p:stCondLst>
                              <p:cond delay="3000"/>
                            </p:stCondLst>
                            <p:childTnLst>
                              <p:par>
                                <p:cTn id="81" presetID="45" presetClass="entr" presetSubtype="0"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anim calcmode="lin" valueType="num">
                                      <p:cBhvr>
                                        <p:cTn id="84" dur="500" fill="hold"/>
                                        <p:tgtEl>
                                          <p:spTgt spid="34"/>
                                        </p:tgtEl>
                                        <p:attrNameLst>
                                          <p:attrName>ppt_w</p:attrName>
                                        </p:attrNameLst>
                                      </p:cBhvr>
                                      <p:tavLst>
                                        <p:tav tm="0" fmla="#ppt_w*sin(2.5*pi*$)">
                                          <p:val>
                                            <p:fltVal val="0"/>
                                          </p:val>
                                        </p:tav>
                                        <p:tav tm="100000">
                                          <p:val>
                                            <p:fltVal val="1"/>
                                          </p:val>
                                        </p:tav>
                                      </p:tavLst>
                                    </p:anim>
                                    <p:anim calcmode="lin" valueType="num">
                                      <p:cBhvr>
                                        <p:cTn id="85" dur="500" fill="hold"/>
                                        <p:tgtEl>
                                          <p:spTgt spid="34"/>
                                        </p:tgtEl>
                                        <p:attrNameLst>
                                          <p:attrName>ppt_h</p:attrName>
                                        </p:attrNameLst>
                                      </p:cBhvr>
                                      <p:tavLst>
                                        <p:tav tm="0">
                                          <p:val>
                                            <p:strVal val="#ppt_h"/>
                                          </p:val>
                                        </p:tav>
                                        <p:tav tm="100000">
                                          <p:val>
                                            <p:strVal val="#ppt_h"/>
                                          </p:val>
                                        </p:tav>
                                      </p:tavLst>
                                    </p:anim>
                                  </p:childTnLst>
                                </p:cTn>
                              </p:par>
                            </p:childTnLst>
                          </p:cTn>
                        </p:par>
                        <p:par>
                          <p:cTn id="86" fill="hold">
                            <p:stCondLst>
                              <p:cond delay="3500"/>
                            </p:stCondLst>
                            <p:childTnLst>
                              <p:par>
                                <p:cTn id="87" presetID="45" presetClass="entr" presetSubtype="0" fill="hold" grpId="0" nodeType="after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fade">
                                      <p:cBhvr>
                                        <p:cTn id="89" dur="2000"/>
                                        <p:tgtEl>
                                          <p:spTgt spid="35"/>
                                        </p:tgtEl>
                                      </p:cBhvr>
                                    </p:animEffect>
                                    <p:anim calcmode="lin" valueType="num">
                                      <p:cBhvr>
                                        <p:cTn id="90" dur="2000" fill="hold"/>
                                        <p:tgtEl>
                                          <p:spTgt spid="35"/>
                                        </p:tgtEl>
                                        <p:attrNameLst>
                                          <p:attrName>ppt_w</p:attrName>
                                        </p:attrNameLst>
                                      </p:cBhvr>
                                      <p:tavLst>
                                        <p:tav tm="0" fmla="#ppt_w*sin(2.5*pi*$)">
                                          <p:val>
                                            <p:fltVal val="0"/>
                                          </p:val>
                                        </p:tav>
                                        <p:tav tm="100000">
                                          <p:val>
                                            <p:fltVal val="1"/>
                                          </p:val>
                                        </p:tav>
                                      </p:tavLst>
                                    </p:anim>
                                    <p:anim calcmode="lin" valueType="num">
                                      <p:cBhvr>
                                        <p:cTn id="91" dur="2000" fill="hold"/>
                                        <p:tgtEl>
                                          <p:spTgt spid="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animBg="1"/>
      <p:bldP spid="33" grpId="0" animBg="1"/>
      <p:bldP spid="32" grpId="0" animBg="1"/>
      <p:bldP spid="31" grpId="0" animBg="1"/>
      <p:bldP spid="25" grpId="0" animBg="1"/>
      <p:bldP spid="24" grpId="0" animBg="1"/>
      <p:bldP spid="44" grpId="0" animBg="1"/>
      <p:bldP spid="45" grpId="0" animBg="1"/>
      <p:bldP spid="47" grpId="0" animBg="1"/>
      <p:bldP spid="49" grpId="0" animBg="1"/>
      <p:bldP spid="51" grpId="0" animBg="1"/>
      <p:bldP spid="53" grpId="0" animBg="1"/>
      <p:bldP spid="55" grpId="0" animBg="1"/>
      <p:bldP spid="57" grpId="0" animBg="1"/>
      <p:bldP spid="59"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TotalTime>
  <Words>66</Words>
  <Application>Microsoft Office PowerPoint</Application>
  <PresentationFormat>全屏显示(4:3)</PresentationFormat>
  <Paragraphs>23</Paragraphs>
  <Slides>4</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vt:i4>
      </vt:variant>
    </vt:vector>
  </HeadingPairs>
  <TitlesOfParts>
    <vt:vector size="13" baseType="lpstr">
      <vt:lpstr>Helvetica Neue</vt:lpstr>
      <vt:lpstr>时尚中黑简体</vt:lpstr>
      <vt:lpstr>宋体</vt:lpstr>
      <vt:lpstr>Arial</vt:lpstr>
      <vt:lpstr>Calibri</vt:lpstr>
      <vt:lpstr>Calibri Light</vt:lpstr>
      <vt:lpstr>Consolas</vt:lpstr>
      <vt:lpstr>Office 主题</vt:lpstr>
      <vt:lpstr>包装程序外壳对象</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dc:creator>
  <cp:lastModifiedBy>Windows User</cp:lastModifiedBy>
  <cp:revision>286</cp:revision>
  <dcterms:created xsi:type="dcterms:W3CDTF">2015-07-09T06:01:19Z</dcterms:created>
  <dcterms:modified xsi:type="dcterms:W3CDTF">2015-09-30T08:43:09Z</dcterms:modified>
</cp:coreProperties>
</file>