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5" r:id="rId10"/>
    <p:sldId id="273" r:id="rId11"/>
    <p:sldId id="266" r:id="rId12"/>
    <p:sldId id="267" r:id="rId13"/>
    <p:sldId id="280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2015/9/30 Wednesday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Ten </a:t>
            </a:r>
            <a:r>
              <a:rPr lang="en-US" altLang="zh-CN" sz="2700" dirty="0" smtClean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Quiz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7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535603"/>
            <a:ext cx="8395987" cy="301295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4094" y="5136215"/>
            <a:ext cx="83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看能否找到碰撞对。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8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663" y="5180627"/>
            <a:ext cx="5601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FF00"/>
                </a:solidFill>
              </a:rPr>
              <a:t>解析：</a:t>
            </a:r>
            <a:endParaRPr lang="en-US" altLang="zh-CN" sz="2400" dirty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F1</a:t>
            </a:r>
            <a:r>
              <a:rPr lang="en-US" altLang="zh-CN" dirty="0">
                <a:solidFill>
                  <a:srgbClr val="00FF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Y1 = Fn,x1 = </a:t>
            </a:r>
            <a:r>
              <a:rPr lang="en-US" altLang="zh-CN" dirty="0" err="1">
                <a:solidFill>
                  <a:srgbClr val="00FF00"/>
                </a:solidFill>
              </a:rPr>
              <a:t>Fn</a:t>
            </a:r>
            <a:endParaRPr lang="en-US" altLang="zh-CN" dirty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AES(y1, x1 )  = y2 = </a:t>
            </a:r>
            <a:r>
              <a:rPr lang="zh-CN" altLang="zh-CN" dirty="0">
                <a:solidFill>
                  <a:srgbClr val="00FF00"/>
                </a:solidFill>
              </a:rPr>
              <a:t>bcbf217cb280cf30b2517052193ab979</a:t>
            </a:r>
          </a:p>
          <a:p>
            <a:r>
              <a:rPr lang="zh-CN" altLang="zh-CN" dirty="0">
                <a:solidFill>
                  <a:srgbClr val="00FF00"/>
                </a:solidFill>
              </a:rPr>
              <a:t>求</a:t>
            </a:r>
            <a:r>
              <a:rPr lang="en-US" altLang="zh-CN" dirty="0">
                <a:solidFill>
                  <a:srgbClr val="00FF00"/>
                </a:solidFill>
              </a:rPr>
              <a:t>x2</a:t>
            </a:r>
            <a:r>
              <a:rPr lang="zh-CN" altLang="zh-CN" dirty="0">
                <a:solidFill>
                  <a:srgbClr val="00FF00"/>
                </a:solidFill>
              </a:rPr>
              <a:t>即</a:t>
            </a:r>
            <a:r>
              <a:rPr lang="zh-CN" altLang="zh-CN" dirty="0" smtClean="0">
                <a:solidFill>
                  <a:srgbClr val="00FF00"/>
                </a:solidFill>
              </a:rPr>
              <a:t>可</a:t>
            </a:r>
            <a:endParaRPr lang="zh-CN" altLang="zh-CN" dirty="0">
              <a:solidFill>
                <a:srgbClr val="00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414508"/>
            <a:ext cx="8233483" cy="36279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6000" y="19978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</a:p>
          <a:p>
            <a:r>
              <a:rPr lang="zh-CN" altLang="zh-CN" dirty="0">
                <a:solidFill>
                  <a:srgbClr val="000000"/>
                </a:solidFill>
                <a:ea typeface="Calibri" panose="020F0502020204030204" pitchFamily="34" charset="0"/>
              </a:rPr>
              <a:t>Question 8</a:t>
            </a:r>
            <a:r>
              <a:rPr lang="zh-CN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:</a:t>
            </a:r>
            <a:endParaRPr lang="zh-CN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9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0066" y="3163813"/>
            <a:ext cx="7843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en-US" altLang="zh-CN" dirty="0">
                <a:solidFill>
                  <a:srgbClr val="00FF00"/>
                </a:solidFill>
              </a:rPr>
              <a:t>F2:</a:t>
            </a:r>
          </a:p>
          <a:p>
            <a:r>
              <a:rPr lang="zh-CN" altLang="zh-CN" dirty="0">
                <a:solidFill>
                  <a:srgbClr val="00FF00"/>
                </a:solidFill>
              </a:rPr>
              <a:t>这个好像简单好多</a:t>
            </a:r>
          </a:p>
          <a:p>
            <a:r>
              <a:rPr lang="zh-CN" altLang="zh-CN" dirty="0">
                <a:solidFill>
                  <a:srgbClr val="00FF00"/>
                </a:solidFill>
              </a:rPr>
              <a:t>令</a:t>
            </a:r>
            <a:r>
              <a:rPr lang="en-US" altLang="zh-CN" dirty="0">
                <a:solidFill>
                  <a:srgbClr val="00FF00"/>
                </a:solidFill>
              </a:rPr>
              <a:t>x1 = x2 = y1 = </a:t>
            </a:r>
            <a:r>
              <a:rPr lang="en-US" altLang="zh-CN" dirty="0" err="1">
                <a:solidFill>
                  <a:srgbClr val="00FF00"/>
                </a:solidFill>
              </a:rPr>
              <a:t>Fn</a:t>
            </a:r>
            <a:r>
              <a:rPr lang="zh-CN" altLang="zh-CN" dirty="0">
                <a:solidFill>
                  <a:srgbClr val="00FF00"/>
                </a:solidFill>
              </a:rPr>
              <a:t>，异或一下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zh-CN" altLang="zh-CN" dirty="0">
                <a:solidFill>
                  <a:srgbClr val="00FF00"/>
                </a:solidFill>
              </a:rPr>
              <a:t>就可以求出</a:t>
            </a:r>
            <a:r>
              <a:rPr lang="en-US" altLang="zh-CN" dirty="0">
                <a:solidFill>
                  <a:srgbClr val="00FF00"/>
                </a:solidFill>
              </a:rPr>
              <a:t>y2</a:t>
            </a:r>
            <a:r>
              <a:rPr lang="zh-CN" altLang="zh-CN" dirty="0">
                <a:solidFill>
                  <a:srgbClr val="00FF00"/>
                </a:solidFill>
              </a:rPr>
              <a:t>了</a:t>
            </a:r>
          </a:p>
          <a:p>
            <a:r>
              <a:rPr lang="zh-CN" altLang="zh-CN" dirty="0">
                <a:solidFill>
                  <a:srgbClr val="00FF00"/>
                </a:solidFill>
              </a:rPr>
              <a:t> 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X1 = FFFFFFFFFFFFFFFFFFFFFFFFFFFFFFFF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AES(x1, x1) = </a:t>
            </a:r>
            <a:r>
              <a:rPr lang="zh-CN" altLang="zh-CN" dirty="0">
                <a:solidFill>
                  <a:srgbClr val="00FF00"/>
                </a:solidFill>
              </a:rPr>
              <a:t>bcbf217cb280cf30b2517052193ab979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X2 = 00000000000000000000000000000000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AES(x2, x2) = </a:t>
            </a:r>
            <a:r>
              <a:rPr lang="zh-CN" altLang="zh-CN" dirty="0">
                <a:solidFill>
                  <a:srgbClr val="00FF00"/>
                </a:solidFill>
              </a:rPr>
              <a:t>66e94bd4ef8a2c3b884cfa59ca342b2e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Y1 = FFFFFFFFFFFFFFFFFFFFFFFFFFFFFFFF</a:t>
            </a:r>
          </a:p>
          <a:p>
            <a:r>
              <a:rPr lang="en-US" altLang="zh-CN" dirty="0">
                <a:solidFill>
                  <a:srgbClr val="00FF00"/>
                </a:solidFill>
              </a:rPr>
              <a:t>Y2 = </a:t>
            </a:r>
            <a:r>
              <a:rPr lang="zh-CN" altLang="zh-CN" dirty="0">
                <a:solidFill>
                  <a:srgbClr val="00FF00"/>
                </a:solidFill>
              </a:rPr>
              <a:t>三者异或</a:t>
            </a:r>
            <a:r>
              <a:rPr lang="en-US" altLang="zh-CN" dirty="0">
                <a:solidFill>
                  <a:srgbClr val="00FF00"/>
                </a:solidFill>
              </a:rPr>
              <a:t> = </a:t>
            </a:r>
            <a:r>
              <a:rPr lang="zh-CN" altLang="zh-CN" dirty="0">
                <a:solidFill>
                  <a:srgbClr val="00FF00"/>
                </a:solidFill>
              </a:rPr>
              <a:t>bcbf217cb280cf30b2517052193ab979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err="1">
                <a:solidFill>
                  <a:srgbClr val="00FF00"/>
                </a:solidFill>
              </a:rPr>
              <a:t>xor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zh-CN" altLang="zh-CN" dirty="0">
                <a:solidFill>
                  <a:srgbClr val="00FF00"/>
                </a:solidFill>
              </a:rPr>
              <a:t>66e94bd4ef8a2c3b884cfa59ca342b2e</a:t>
            </a:r>
            <a:r>
              <a:rPr lang="en-US" altLang="zh-CN" dirty="0">
                <a:solidFill>
                  <a:srgbClr val="00FF00"/>
                </a:solidFill>
              </a:rPr>
              <a:t> </a:t>
            </a:r>
            <a:r>
              <a:rPr lang="en-US" altLang="zh-CN" dirty="0" err="1">
                <a:solidFill>
                  <a:srgbClr val="00FF00"/>
                </a:solidFill>
              </a:rPr>
              <a:t>xor</a:t>
            </a:r>
            <a:r>
              <a:rPr lang="en-US" altLang="zh-CN" dirty="0">
                <a:solidFill>
                  <a:srgbClr val="00FF00"/>
                </a:solidFill>
              </a:rPr>
              <a:t> FFFFFFFFFFFFFFFFFFFFFFFFFFFFFFFF</a:t>
            </a:r>
            <a:endParaRPr lang="zh-CN" altLang="zh-CN" dirty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= </a:t>
            </a:r>
            <a:r>
              <a:rPr lang="zh-CN" altLang="zh-CN" dirty="0">
                <a:solidFill>
                  <a:srgbClr val="00FF00"/>
                </a:solidFill>
              </a:rPr>
              <a:t>25a99557a2f51cf4c5e275f42cf16da8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66" y="1535603"/>
            <a:ext cx="8658092" cy="1459992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095060"/>
              </p:ext>
            </p:extLst>
          </p:nvPr>
        </p:nvGraphicFramePr>
        <p:xfrm>
          <a:off x="4943841" y="3766117"/>
          <a:ext cx="4302438" cy="124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包装程序外壳对象" showAsIcon="1" r:id="rId5" imgW="1486800" imgH="430200" progId="Package">
                  <p:embed/>
                </p:oleObj>
              </mc:Choice>
              <mc:Fallback>
                <p:oleObj name="包装程序外壳对象" showAsIcon="1" r:id="rId5" imgW="148680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3841" y="3766117"/>
                        <a:ext cx="4302438" cy="1244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2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6525" y="950828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10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535603"/>
            <a:ext cx="8613997" cy="3259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094" y="5136215"/>
            <a:ext cx="83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</a:t>
            </a:r>
            <a:r>
              <a:rPr lang="zh-CN" altLang="en-US" smtClean="0">
                <a:solidFill>
                  <a:srgbClr val="00FF00"/>
                </a:solidFill>
              </a:rPr>
              <a:t>不明觉厉。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7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1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535603"/>
            <a:ext cx="8616462" cy="28579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663" y="4806461"/>
            <a:ext cx="689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因为只对文件内容进行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，并没有对文件的路径啥的进行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，所以交换两个合法</a:t>
            </a:r>
            <a:r>
              <a:rPr lang="en-US" altLang="zh-CN" dirty="0" smtClean="0">
                <a:solidFill>
                  <a:srgbClr val="00FF00"/>
                </a:solidFill>
              </a:rPr>
              <a:t>Tag</a:t>
            </a:r>
            <a:r>
              <a:rPr lang="zh-CN" altLang="en-US" dirty="0" smtClean="0">
                <a:solidFill>
                  <a:srgbClr val="00FF00"/>
                </a:solidFill>
              </a:rPr>
              <a:t>的文件是可能的。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2" y="1535603"/>
            <a:ext cx="8315178" cy="4267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22" y="5802923"/>
            <a:ext cx="689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判断是否可以伪造标签即可。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2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" y="1504898"/>
            <a:ext cx="8561135" cy="37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807899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3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2" y="1392674"/>
            <a:ext cx="8304251" cy="4478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4022" y="5939095"/>
            <a:ext cx="689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证明其可以伪造标签即可。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282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zh-CN" altLang="zh-CN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Problem_set_2-3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思路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5508" y="1405894"/>
            <a:ext cx="923778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Suppose Alice is broadcasting packets to 6 recipients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1,…,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6. Privacy is not important but integrity is. In other words, each of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1,…,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6 should be assured that the packets he is receiving were sent by Alice.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Alice decides to use a MAC. Suppose Alice and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1,…,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6 all share a secret key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. Alice computes a tag for every packet she sends using key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. Each user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 verifies the tag when receiving the packet and drops the packet if the tag is invalid. Alice notices that this scheme is insecure because user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 can use the key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 to send packets with a valid tag to users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2,…,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6 and they will all be fooled into thinking that these packets are from Alice.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Instead, Alice sets up a set of 4 secret keys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={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1,…,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4}. She gives each user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 some subset 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Si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ambria Math" panose="02040503050406030204" pitchFamily="18" charset="0"/>
              </a:rPr>
              <a:t>⊆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 of the keys. When Alice transmits a packet she appends 4 tags to it by computing the tag with each of her 4 keys. When user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 receives a packet he accepts it as valid only if all tags corresponding to his keys in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Si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 are valid. For example, if user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 is given keys {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1,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2} he will accept an incoming packet only if the first and second tags are valid. Note that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1 cannot validate the 3rd and 4th tags because he does not have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3 or 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alibri" panose="020F0502020204030204" pitchFamily="34" charset="0"/>
              </a:rPr>
              <a:t>How should Alice assign keys to the 6 users so that no single user can forge packets on behalf of Alice and fool some other user?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71860"/>
              </p:ext>
            </p:extLst>
          </p:nvPr>
        </p:nvGraphicFramePr>
        <p:xfrm>
          <a:off x="566576" y="1382573"/>
          <a:ext cx="8425023" cy="2641600"/>
        </p:xfrm>
        <a:graphic>
          <a:graphicData uri="http://schemas.openxmlformats.org/drawingml/2006/table">
            <a:tbl>
              <a:tblPr/>
              <a:tblGrid>
                <a:gridCol w="2925069"/>
                <a:gridCol w="5499954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Your Answer</a:t>
                      </a:r>
                      <a:endParaRPr lang="zh-CN" sz="1400" dirty="0">
                        <a:solidFill>
                          <a:srgbClr val="00FF00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Explanation</a:t>
                      </a:r>
                      <a:endParaRPr lang="zh-CN" sz="1400" dirty="0">
                        <a:solidFill>
                          <a:srgbClr val="00FF00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1={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2},  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2={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3={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4={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5={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2},  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6={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</a:t>
                      </a: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US" altLang="zh-CN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S1</a:t>
                      </a:r>
                      <a:r>
                        <a:rPr lang="zh-CN" altLang="en-US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可以伪造消息给</a:t>
                      </a:r>
                      <a:r>
                        <a:rPr lang="en-US" altLang="zh-CN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S5</a:t>
                      </a:r>
                      <a:endParaRPr lang="zh-CN" sz="1400" dirty="0">
                        <a:solidFill>
                          <a:srgbClr val="00FF00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5={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6={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</a:t>
                      </a:r>
                      <a:r>
                        <a:rPr lang="zh-CN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US" altLang="zh-CN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S2</a:t>
                      </a:r>
                      <a:r>
                        <a:rPr lang="zh-CN" altLang="en-US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可以伪造消息给</a:t>
                      </a:r>
                      <a:r>
                        <a:rPr lang="en-US" altLang="zh-CN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S6</a:t>
                      </a:r>
                      <a:endParaRPr lang="zh-CN" sz="1400" dirty="0">
                        <a:solidFill>
                          <a:srgbClr val="00FF00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5={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6={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</a:t>
                      </a:r>
                      <a:endParaRPr lang="zh-CN" sz="1400">
                        <a:solidFill>
                          <a:srgbClr val="00FF00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Every user can only generate tags with the two keys he has. Since no set 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Si</a:t>
                      </a: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 is contained in another set </a:t>
                      </a:r>
                      <a:r>
                        <a:rPr lang="en-US" sz="1400" i="1" dirty="0" err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Sj</a:t>
                      </a: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, no user </a:t>
                      </a:r>
                      <a:r>
                        <a:rPr lang="en-US" sz="1400" i="1" dirty="0" err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i</a:t>
                      </a: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 can fool a user </a:t>
                      </a:r>
                      <a:r>
                        <a:rPr lang="en-US" sz="1400" i="1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j</a:t>
                      </a: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 into accepting a message sent by </a:t>
                      </a:r>
                      <a:r>
                        <a:rPr lang="en-US" sz="1400" i="1" dirty="0" err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i</a:t>
                      </a: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.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3},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5={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4},  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6={</a:t>
                      </a:r>
                      <a:r>
                        <a:rPr lang="en-US" sz="1400" i="1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k</a:t>
                      </a:r>
                      <a:r>
                        <a:rPr lang="en-US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4}</a:t>
                      </a:r>
                      <a:r>
                        <a:rPr lang="zh-CN" sz="140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en-US" altLang="zh-CN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S3</a:t>
                      </a:r>
                      <a:r>
                        <a:rPr lang="zh-CN" altLang="en-US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可以伪造消息给</a:t>
                      </a:r>
                      <a:r>
                        <a:rPr lang="en-US" altLang="zh-CN" sz="1400" dirty="0" smtClean="0">
                          <a:solidFill>
                            <a:srgbClr val="00FF00"/>
                          </a:solidFill>
                          <a:effectLst/>
                          <a:ea typeface="Calibri" panose="020F0502020204030204" pitchFamily="34" charset="0"/>
                        </a:rPr>
                        <a:t>S6</a:t>
                      </a:r>
                      <a:endParaRPr lang="zh-CN" sz="1400" dirty="0">
                        <a:solidFill>
                          <a:srgbClr val="00FF00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6525" y="79779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4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525" y="4673003"/>
            <a:ext cx="689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要求是每个</a:t>
            </a:r>
            <a:r>
              <a:rPr lang="en-US" altLang="zh-CN" dirty="0" smtClean="0">
                <a:solidFill>
                  <a:srgbClr val="00FF00"/>
                </a:solidFill>
              </a:rPr>
              <a:t>s</a:t>
            </a:r>
            <a:r>
              <a:rPr lang="zh-CN" altLang="en-US" dirty="0" smtClean="0">
                <a:solidFill>
                  <a:srgbClr val="00FF00"/>
                </a:solidFill>
              </a:rPr>
              <a:t>所拥有的密钥所对应的</a:t>
            </a:r>
            <a:r>
              <a:rPr lang="en-US" altLang="zh-CN" dirty="0" smtClean="0">
                <a:solidFill>
                  <a:srgbClr val="00FF00"/>
                </a:solidFill>
              </a:rPr>
              <a:t>MAC</a:t>
            </a:r>
            <a:r>
              <a:rPr lang="zh-CN" altLang="en-US" dirty="0" smtClean="0">
                <a:solidFill>
                  <a:srgbClr val="00FF00"/>
                </a:solidFill>
              </a:rPr>
              <a:t>都是对的。</a:t>
            </a:r>
            <a:endParaRPr lang="zh-CN" alt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4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5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5" y="1535603"/>
            <a:ext cx="8824665" cy="27902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6525" y="5339207"/>
            <a:ext cx="392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只有最后一块改变了，所以</a:t>
            </a:r>
            <a:r>
              <a:rPr lang="en-US" altLang="zh-CN" dirty="0" smtClean="0">
                <a:solidFill>
                  <a:srgbClr val="00FF00"/>
                </a:solidFill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</a:rPr>
              <a:t>次解密后进行异或，再</a:t>
            </a:r>
            <a:r>
              <a:rPr lang="en-US" altLang="zh-CN" dirty="0" smtClean="0">
                <a:solidFill>
                  <a:srgbClr val="00FF00"/>
                </a:solidFill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</a:rPr>
              <a:t>次加密即可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57" y="4510780"/>
            <a:ext cx="3919731" cy="215053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010399" y="4930787"/>
            <a:ext cx="738554" cy="3231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153508" y="5092370"/>
            <a:ext cx="3856891" cy="493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FF00"/>
                </a:solidFill>
                <a:latin typeface="Helvetica Neue"/>
              </a:rPr>
              <a:t>Question </a:t>
            </a:r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6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094" y="5136215"/>
            <a:ext cx="83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FF00"/>
                </a:solidFill>
              </a:rPr>
              <a:t>解析：</a:t>
            </a:r>
            <a:endParaRPr lang="en-US" altLang="zh-CN" b="1" dirty="0" smtClean="0">
              <a:solidFill>
                <a:srgbClr val="00FF00"/>
              </a:solidFill>
            </a:endParaRPr>
          </a:p>
          <a:p>
            <a:r>
              <a:rPr lang="en-US" altLang="zh-CN" dirty="0" smtClean="0">
                <a:solidFill>
                  <a:srgbClr val="00FF00"/>
                </a:solidFill>
              </a:rPr>
              <a:t>	</a:t>
            </a:r>
            <a:r>
              <a:rPr lang="zh-CN" altLang="en-US" dirty="0" smtClean="0">
                <a:solidFill>
                  <a:srgbClr val="00FF00"/>
                </a:solidFill>
              </a:rPr>
              <a:t>看能否找到碰撞对。</a:t>
            </a:r>
            <a:endParaRPr lang="zh-CN" altLang="en-US" dirty="0">
              <a:solidFill>
                <a:srgbClr val="00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641110"/>
            <a:ext cx="8631837" cy="31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230</Words>
  <Application>Microsoft Office PowerPoint</Application>
  <PresentationFormat>全屏显示(4:3)</PresentationFormat>
  <Paragraphs>87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Neue</vt:lpstr>
      <vt:lpstr>时尚中黑简体</vt:lpstr>
      <vt:lpstr>宋体</vt:lpstr>
      <vt:lpstr>Arial</vt:lpstr>
      <vt:lpstr>Calibri</vt:lpstr>
      <vt:lpstr>Calibri Light</vt:lpstr>
      <vt:lpstr>Cambria Math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321</cp:revision>
  <dcterms:created xsi:type="dcterms:W3CDTF">2015-07-09T06:01:19Z</dcterms:created>
  <dcterms:modified xsi:type="dcterms:W3CDTF">2015-09-30T08:35:05Z</dcterms:modified>
</cp:coreProperties>
</file>