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4" r:id="rId4"/>
    <p:sldId id="265" r:id="rId5"/>
    <p:sldId id="270" r:id="rId6"/>
    <p:sldId id="269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2015/10/24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FF00"/>
                </a:solidFill>
              </a:rPr>
              <a:t>Programming Assignment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Question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535604"/>
            <a:ext cx="8489850" cy="45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Question1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5" y="1841658"/>
            <a:ext cx="8288213" cy="45337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74831" y="3563816"/>
            <a:ext cx="1594338" cy="2930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73570" y="2556199"/>
            <a:ext cx="1055076" cy="2930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46585" y="3270739"/>
            <a:ext cx="1055076" cy="2930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677508" y="1243215"/>
            <a:ext cx="973015" cy="23206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501661" y="304174"/>
            <a:ext cx="4243754" cy="786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问题就是要求出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，现在已知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，还有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的计算公式，直接代入值就行了（用</a:t>
            </a:r>
            <a:r>
              <a:rPr lang="en-US" altLang="zh-CN" dirty="0" smtClean="0"/>
              <a:t>gmpy2</a:t>
            </a:r>
            <a:r>
              <a:rPr lang="zh-CN" altLang="en-US" dirty="0" smtClean="0"/>
              <a:t>库）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9212"/>
              </p:ext>
            </p:extLst>
          </p:nvPr>
        </p:nvGraphicFramePr>
        <p:xfrm>
          <a:off x="2291879" y="392963"/>
          <a:ext cx="2258159" cy="90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包装程序外壳对象" showAsIcon="1" r:id="rId5" imgW="1070280" imgH="430200" progId="Package">
                  <p:embed/>
                </p:oleObj>
              </mc:Choice>
              <mc:Fallback>
                <p:oleObj name="包装程序外壳对象" showAsIcon="1" r:id="rId5" imgW="107028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1879" y="392963"/>
                        <a:ext cx="2258159" cy="907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4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Question2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493477" y="1243216"/>
            <a:ext cx="2157046" cy="21799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501661" y="304174"/>
            <a:ext cx="4243754" cy="786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不能直接求了，得从根号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开始遍历</a:t>
            </a:r>
            <a:r>
              <a:rPr lang="en-US" altLang="zh-CN" dirty="0" smtClean="0"/>
              <a:t>2^20</a:t>
            </a:r>
            <a:r>
              <a:rPr lang="zh-CN" altLang="en-US" dirty="0" smtClean="0"/>
              <a:t>个数来找到正确的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还是原先的计算公式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5" y="3071416"/>
            <a:ext cx="7773015" cy="1759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203939" y="3516832"/>
            <a:ext cx="1547446" cy="2930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99871"/>
              </p:ext>
            </p:extLst>
          </p:nvPr>
        </p:nvGraphicFramePr>
        <p:xfrm>
          <a:off x="6445982" y="1865695"/>
          <a:ext cx="2182427" cy="87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包装程序外壳对象" showAsIcon="1" r:id="rId5" imgW="1070280" imgH="430200" progId="Package">
                  <p:embed/>
                </p:oleObj>
              </mc:Choice>
              <mc:Fallback>
                <p:oleObj name="包装程序外壳对象" showAsIcon="1" r:id="rId5" imgW="107028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5982" y="1865695"/>
                        <a:ext cx="2182427" cy="87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1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7" y="1553112"/>
            <a:ext cx="8213864" cy="186792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Question3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274991" y="1132265"/>
            <a:ext cx="1441938" cy="12889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423457" y="322493"/>
            <a:ext cx="4243754" cy="786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现在有公式根号</a:t>
            </a:r>
            <a:r>
              <a:rPr lang="en-US" altLang="zh-CN" dirty="0" smtClean="0"/>
              <a:t>6N</a:t>
            </a:r>
            <a:r>
              <a:rPr lang="zh-CN" altLang="en-US" dirty="0" smtClean="0"/>
              <a:t>了，但是</a:t>
            </a:r>
            <a:r>
              <a:rPr lang="en-US" altLang="zh-CN" dirty="0" err="1" smtClean="0"/>
              <a:t>p,q</a:t>
            </a:r>
            <a:r>
              <a:rPr lang="zh-CN" altLang="en-US" dirty="0" smtClean="0"/>
              <a:t>都没有直接的公式。所以自己推导一下类似的公式：能求出</a:t>
            </a:r>
            <a:r>
              <a:rPr lang="en-US" altLang="zh-CN" dirty="0" smtClean="0"/>
              <a:t>3p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2q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27545" y="2101793"/>
            <a:ext cx="1547446" cy="2930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6524" y="3329575"/>
            <a:ext cx="784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FF00"/>
                </a:solidFill>
              </a:rPr>
              <a:t> # let M = (3p+2q)/2</a:t>
            </a:r>
          </a:p>
          <a:p>
            <a:r>
              <a:rPr lang="zh-CN" altLang="en-US" dirty="0">
                <a:solidFill>
                  <a:srgbClr val="00FF00"/>
                </a:solidFill>
              </a:rPr>
              <a:t>    # M is not an integer since 3p + 2q is odd</a:t>
            </a:r>
          </a:p>
          <a:p>
            <a:r>
              <a:rPr lang="zh-CN" altLang="en-US" dirty="0">
                <a:solidFill>
                  <a:srgbClr val="00FF00"/>
                </a:solidFill>
              </a:rPr>
              <a:t>    # So there is some integer A = M + 0.5 and some integer i such that</a:t>
            </a:r>
          </a:p>
          <a:p>
            <a:r>
              <a:rPr lang="zh-CN" altLang="en-US" dirty="0">
                <a:solidFill>
                  <a:srgbClr val="00FF00"/>
                </a:solidFill>
              </a:rPr>
              <a:t>    # 3p = M + i - 0.5 = A + i - 1</a:t>
            </a:r>
          </a:p>
          <a:p>
            <a:r>
              <a:rPr lang="zh-CN" altLang="en-US" dirty="0">
                <a:solidFill>
                  <a:srgbClr val="00FF00"/>
                </a:solidFill>
              </a:rPr>
              <a:t>    # and</a:t>
            </a:r>
          </a:p>
          <a:p>
            <a:r>
              <a:rPr lang="zh-CN" altLang="en-US" dirty="0">
                <a:solidFill>
                  <a:srgbClr val="00FF00"/>
                </a:solidFill>
              </a:rPr>
              <a:t>    # 2q = M - i + 0.5 = A - i</a:t>
            </a:r>
          </a:p>
          <a:p>
            <a:r>
              <a:rPr lang="zh-CN" altLang="en-US" dirty="0">
                <a:solidFill>
                  <a:srgbClr val="00FF00"/>
                </a:solidFill>
              </a:rPr>
              <a:t>    #</a:t>
            </a:r>
          </a:p>
          <a:p>
            <a:r>
              <a:rPr lang="zh-CN" altLang="en-US" dirty="0">
                <a:solidFill>
                  <a:srgbClr val="00FF00"/>
                </a:solidFill>
              </a:rPr>
              <a:t>    # N = pq = (A-i)(A+i-1)/6 = (A^2 - i^2 - A + i)/6</a:t>
            </a:r>
          </a:p>
          <a:p>
            <a:r>
              <a:rPr lang="zh-CN" altLang="en-US" dirty="0">
                <a:solidFill>
                  <a:srgbClr val="00FF00"/>
                </a:solidFill>
              </a:rPr>
              <a:t>    # So 6N = A^2 - i^2 - A + i</a:t>
            </a:r>
          </a:p>
          <a:p>
            <a:r>
              <a:rPr lang="zh-CN" altLang="en-US" dirty="0">
                <a:solidFill>
                  <a:srgbClr val="00FF00"/>
                </a:solidFill>
              </a:rPr>
              <a:t>    # i^2 - i = A^2 - A - 6N </a:t>
            </a:r>
          </a:p>
          <a:p>
            <a:r>
              <a:rPr lang="zh-CN" altLang="en-US" dirty="0" smtClean="0">
                <a:solidFill>
                  <a:srgbClr val="00FF00"/>
                </a:solidFill>
              </a:rPr>
              <a:t>（求出</a:t>
            </a:r>
            <a:r>
              <a:rPr lang="en-US" altLang="zh-CN" dirty="0" err="1" smtClean="0">
                <a:solidFill>
                  <a:srgbClr val="00FF00"/>
                </a:solidFill>
              </a:rPr>
              <a:t>i</a:t>
            </a:r>
            <a:r>
              <a:rPr lang="zh-CN" altLang="en-US" dirty="0" smtClean="0">
                <a:solidFill>
                  <a:srgbClr val="00FF00"/>
                </a:solidFill>
              </a:rPr>
              <a:t>后，现在已知</a:t>
            </a:r>
            <a:r>
              <a:rPr lang="en-US" altLang="zh-CN" dirty="0" smtClean="0">
                <a:solidFill>
                  <a:srgbClr val="00FF00"/>
                </a:solidFill>
              </a:rPr>
              <a:t>A</a:t>
            </a:r>
            <a:r>
              <a:rPr lang="zh-CN" altLang="en-US" dirty="0" smtClean="0">
                <a:solidFill>
                  <a:srgbClr val="00FF00"/>
                </a:solidFill>
              </a:rPr>
              <a:t>，故可求出</a:t>
            </a:r>
            <a:r>
              <a:rPr lang="en-US" altLang="zh-CN" dirty="0" smtClean="0">
                <a:solidFill>
                  <a:srgbClr val="00FF00"/>
                </a:solidFill>
              </a:rPr>
              <a:t>3p</a:t>
            </a:r>
            <a:r>
              <a:rPr lang="zh-CN" altLang="en-US" dirty="0" smtClean="0">
                <a:solidFill>
                  <a:srgbClr val="00FF00"/>
                </a:solidFill>
              </a:rPr>
              <a:t>和</a:t>
            </a:r>
            <a:r>
              <a:rPr lang="en-US" altLang="zh-CN" dirty="0" smtClean="0">
                <a:solidFill>
                  <a:srgbClr val="00FF00"/>
                </a:solidFill>
              </a:rPr>
              <a:t>2q</a:t>
            </a:r>
            <a:r>
              <a:rPr lang="zh-CN" altLang="en-US" dirty="0" smtClean="0">
                <a:solidFill>
                  <a:srgbClr val="00FF00"/>
                </a:solidFill>
              </a:rPr>
              <a:t>再验证</a:t>
            </a:r>
            <a:r>
              <a:rPr lang="en-US" altLang="zh-CN" dirty="0" smtClean="0">
                <a:solidFill>
                  <a:srgbClr val="00FF00"/>
                </a:solidFill>
              </a:rPr>
              <a:t>p</a:t>
            </a:r>
            <a:r>
              <a:rPr lang="zh-CN" altLang="en-US" dirty="0" smtClean="0">
                <a:solidFill>
                  <a:srgbClr val="00FF00"/>
                </a:solidFill>
              </a:rPr>
              <a:t>和</a:t>
            </a:r>
            <a:r>
              <a:rPr lang="en-US" altLang="zh-CN" dirty="0" smtClean="0">
                <a:solidFill>
                  <a:srgbClr val="00FF00"/>
                </a:solidFill>
              </a:rPr>
              <a:t>q</a:t>
            </a:r>
            <a:r>
              <a:rPr lang="zh-CN" altLang="en-US" dirty="0" smtClean="0">
                <a:solidFill>
                  <a:srgbClr val="00FF00"/>
                </a:solidFill>
              </a:rPr>
              <a:t>是否相乘后为</a:t>
            </a:r>
            <a:r>
              <a:rPr lang="en-US" altLang="zh-CN" dirty="0" smtClean="0">
                <a:solidFill>
                  <a:srgbClr val="00FF00"/>
                </a:solidFill>
              </a:rPr>
              <a:t>N</a:t>
            </a:r>
            <a:r>
              <a:rPr lang="zh-CN" altLang="en-US" dirty="0" smtClean="0">
                <a:solidFill>
                  <a:srgbClr val="00FF00"/>
                </a:solidFill>
              </a:rPr>
              <a:t>）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zh-CN" altLang="en-US" dirty="0" smtClean="0">
                <a:solidFill>
                  <a:srgbClr val="00FF00"/>
                </a:solidFill>
              </a:rPr>
              <a:t># </a:t>
            </a:r>
            <a:r>
              <a:rPr lang="zh-CN" altLang="en-US" dirty="0">
                <a:solidFill>
                  <a:srgbClr val="00FF00"/>
                </a:solidFill>
              </a:rPr>
              <a:t>Solve using the quadratic equation!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424347"/>
              </p:ext>
            </p:extLst>
          </p:nvPr>
        </p:nvGraphicFramePr>
        <p:xfrm>
          <a:off x="6369487" y="4714774"/>
          <a:ext cx="2488246" cy="1000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包装程序外壳对象" showAsIcon="1" r:id="rId5" imgW="1070280" imgH="430200" progId="Package">
                  <p:embed/>
                </p:oleObj>
              </mc:Choice>
              <mc:Fallback>
                <p:oleObj name="包装程序外壳对象" showAsIcon="1" r:id="rId5" imgW="107028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9487" y="4714774"/>
                        <a:ext cx="2488246" cy="1000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9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Question4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9" y="1706439"/>
            <a:ext cx="8658703" cy="38385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81446" y="1706439"/>
            <a:ext cx="1863969" cy="286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7139354" y="1032363"/>
            <a:ext cx="175846" cy="503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322277" y="269633"/>
            <a:ext cx="2848708" cy="68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smtClean="0"/>
              <a:t>Question1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，而我们已经该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的分解问题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458308" y="2995978"/>
            <a:ext cx="515815" cy="286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062046" y="2995978"/>
            <a:ext cx="495314" cy="2719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062045" y="5715850"/>
            <a:ext cx="3897923" cy="68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</a:t>
            </a:r>
            <a:r>
              <a:rPr lang="en-US" altLang="zh-CN" dirty="0" smtClean="0"/>
              <a:t>Question1</a:t>
            </a:r>
            <a:r>
              <a:rPr lang="zh-CN" altLang="en-US" dirty="0" smtClean="0"/>
              <a:t>我们可以知道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，就可以计算</a:t>
            </a:r>
            <a:r>
              <a:rPr lang="en-US" altLang="zh-CN" dirty="0" smtClean="0"/>
              <a:t>Phi(N)</a:t>
            </a:r>
            <a:r>
              <a:rPr lang="zh-CN" altLang="en-US" dirty="0" smtClean="0"/>
              <a:t>进而计算私钥</a:t>
            </a:r>
            <a:r>
              <a:rPr lang="en-US" altLang="zh-CN" dirty="0" smtClean="0"/>
              <a:t>d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76524"/>
              </p:ext>
            </p:extLst>
          </p:nvPr>
        </p:nvGraphicFramePr>
        <p:xfrm>
          <a:off x="156675" y="5715850"/>
          <a:ext cx="2215572" cy="89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包装程序外壳对象" showAsIcon="1" r:id="rId5" imgW="1070280" imgH="430200" progId="Package">
                  <p:embed/>
                </p:oleObj>
              </mc:Choice>
              <mc:Fallback>
                <p:oleObj name="包装程序外壳对象" showAsIcon="1" r:id="rId5" imgW="107028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675" y="5715850"/>
                        <a:ext cx="2215572" cy="890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366</Words>
  <Application>Microsoft Office PowerPoint</Application>
  <PresentationFormat>全屏显示(4:3)</PresentationFormat>
  <Paragraphs>41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Helvetica Neue</vt:lpstr>
      <vt:lpstr>时尚中黑简体</vt:lpstr>
      <vt:lpstr>宋体</vt:lpstr>
      <vt:lpstr>Arial</vt:lpstr>
      <vt:lpstr>Calibri</vt:lpstr>
      <vt:lpstr>Calibri Light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322</cp:revision>
  <dcterms:created xsi:type="dcterms:W3CDTF">2015-07-09T06:01:19Z</dcterms:created>
  <dcterms:modified xsi:type="dcterms:W3CDTF">2015-10-24T06:47:56Z</dcterms:modified>
</cp:coreProperties>
</file>