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76" r:id="rId3"/>
    <p:sldId id="277" r:id="rId4"/>
    <p:sldId id="278" r:id="rId5"/>
    <p:sldId id="259" r:id="rId6"/>
    <p:sldId id="263" r:id="rId7"/>
    <p:sldId id="279" r:id="rId8"/>
    <p:sldId id="264" r:id="rId9"/>
    <p:sldId id="265" r:id="rId10"/>
    <p:sldId id="273" r:id="rId11"/>
    <p:sldId id="267" r:id="rId12"/>
    <p:sldId id="280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700" dirty="0" smtClean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Fifteen Quiz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51946" y="5999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9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848723"/>
            <a:ext cx="8589531" cy="432799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6525" y="5263442"/>
            <a:ext cx="8323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r>
              <a:rPr lang="en-US" altLang="zh-CN" dirty="0">
                <a:solidFill>
                  <a:srgbClr val="00FF00"/>
                </a:solidFill>
              </a:rPr>
              <a:t>If a1 + a2 = a, then we can </a:t>
            </a:r>
            <a:r>
              <a:rPr lang="en-US" altLang="zh-CN" dirty="0" err="1">
                <a:solidFill>
                  <a:srgbClr val="00FF00"/>
                </a:solidFill>
              </a:rPr>
              <a:t>can</a:t>
            </a:r>
            <a:r>
              <a:rPr lang="en-US" altLang="zh-CN" dirty="0">
                <a:solidFill>
                  <a:srgbClr val="00FF00"/>
                </a:solidFill>
              </a:rPr>
              <a:t> share the computation of v by recognizing that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v = </a:t>
            </a:r>
            <a:r>
              <a:rPr lang="en-US" altLang="zh-CN" dirty="0" err="1">
                <a:solidFill>
                  <a:srgbClr val="00FF00"/>
                </a:solidFill>
              </a:rPr>
              <a:t>u^a</a:t>
            </a:r>
            <a:r>
              <a:rPr lang="en-US" altLang="zh-CN" dirty="0">
                <a:solidFill>
                  <a:srgbClr val="00FF00"/>
                </a:solidFill>
              </a:rPr>
              <a:t> = u^(a1 + a2) = u^a1 * u^a2.</a:t>
            </a:r>
          </a:p>
          <a:p>
            <a:endParaRPr lang="en-US" altLang="zh-CN" dirty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So party 1 computes u1 = u^a1, party 2 computes u2 = u^a2, and the results are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combined using v = u1 * u2.</a:t>
            </a:r>
            <a:endParaRPr lang="en-US" altLang="zh-CN" b="1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248551" y="59996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10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11" y="743114"/>
            <a:ext cx="8772742" cy="42691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7911" y="5114731"/>
            <a:ext cx="4536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r>
              <a:rPr lang="en-US" altLang="zh-CN" sz="900" dirty="0">
                <a:solidFill>
                  <a:srgbClr val="00FF00"/>
                </a:solidFill>
              </a:rPr>
              <a:t>Since B2 = (A2/</a:t>
            </a:r>
            <a:r>
              <a:rPr lang="en-US" altLang="zh-CN" sz="900" dirty="0" err="1">
                <a:solidFill>
                  <a:srgbClr val="00FF00"/>
                </a:solidFill>
              </a:rPr>
              <a:t>g^b</a:t>
            </a:r>
            <a:r>
              <a:rPr lang="en-US" altLang="zh-CN" sz="900" dirty="0">
                <a:solidFill>
                  <a:srgbClr val="00FF00"/>
                </a:solidFill>
              </a:rPr>
              <a:t>)^r * A0^s and A2 = g^(</a:t>
            </a:r>
            <a:r>
              <a:rPr lang="en-US" altLang="zh-CN" sz="900" dirty="0" err="1">
                <a:solidFill>
                  <a:srgbClr val="00FF00"/>
                </a:solidFill>
              </a:rPr>
              <a:t>xy</a:t>
            </a:r>
            <a:r>
              <a:rPr lang="en-US" altLang="zh-CN" sz="900" dirty="0">
                <a:solidFill>
                  <a:srgbClr val="00FF00"/>
                </a:solidFill>
              </a:rPr>
              <a:t> + a),</a:t>
            </a:r>
          </a:p>
          <a:p>
            <a:r>
              <a:rPr lang="en-US" altLang="zh-CN" sz="900" dirty="0" smtClean="0">
                <a:solidFill>
                  <a:srgbClr val="00FF00"/>
                </a:solidFill>
              </a:rPr>
              <a:t>B1 </a:t>
            </a:r>
            <a:r>
              <a:rPr lang="en-US" altLang="zh-CN" sz="900" dirty="0">
                <a:solidFill>
                  <a:srgbClr val="00FF00"/>
                </a:solidFill>
              </a:rPr>
              <a:t>= (A1^r * </a:t>
            </a:r>
            <a:r>
              <a:rPr lang="en-US" altLang="zh-CN" sz="900" dirty="0" err="1">
                <a:solidFill>
                  <a:srgbClr val="00FF00"/>
                </a:solidFill>
              </a:rPr>
              <a:t>g^s</a:t>
            </a:r>
            <a:r>
              <a:rPr lang="en-US" altLang="zh-CN" sz="900" dirty="0">
                <a:solidFill>
                  <a:srgbClr val="00FF00"/>
                </a:solidFill>
              </a:rPr>
              <a:t>) = g^(</a:t>
            </a:r>
            <a:r>
              <a:rPr lang="en-US" altLang="zh-CN" sz="900" dirty="0" err="1">
                <a:solidFill>
                  <a:srgbClr val="00FF00"/>
                </a:solidFill>
              </a:rPr>
              <a:t>yr+s</a:t>
            </a:r>
            <a:r>
              <a:rPr lang="en-US" altLang="zh-CN" sz="900" dirty="0">
                <a:solidFill>
                  <a:srgbClr val="00FF00"/>
                </a:solidFill>
              </a:rPr>
              <a:t>) </a:t>
            </a:r>
          </a:p>
          <a:p>
            <a:r>
              <a:rPr lang="en-US" altLang="zh-CN" sz="900" dirty="0">
                <a:solidFill>
                  <a:srgbClr val="00FF00"/>
                </a:solidFill>
              </a:rPr>
              <a:t>B2 = (A2/</a:t>
            </a:r>
            <a:r>
              <a:rPr lang="en-US" altLang="zh-CN" sz="900" dirty="0" err="1">
                <a:solidFill>
                  <a:srgbClr val="00FF00"/>
                </a:solidFill>
              </a:rPr>
              <a:t>g^b</a:t>
            </a:r>
            <a:r>
              <a:rPr lang="en-US" altLang="zh-CN" sz="900" dirty="0">
                <a:solidFill>
                  <a:srgbClr val="00FF00"/>
                </a:solidFill>
              </a:rPr>
              <a:t>)^r * A0^s = g^(r(</a:t>
            </a:r>
            <a:r>
              <a:rPr lang="en-US" altLang="zh-CN" sz="900" dirty="0" err="1">
                <a:solidFill>
                  <a:srgbClr val="00FF00"/>
                </a:solidFill>
              </a:rPr>
              <a:t>xy+a-b</a:t>
            </a:r>
            <a:r>
              <a:rPr lang="en-US" altLang="zh-CN" sz="900" dirty="0">
                <a:solidFill>
                  <a:srgbClr val="00FF00"/>
                </a:solidFill>
              </a:rPr>
              <a:t>) + </a:t>
            </a:r>
            <a:r>
              <a:rPr lang="en-US" altLang="zh-CN" sz="900" dirty="0" err="1">
                <a:solidFill>
                  <a:srgbClr val="00FF00"/>
                </a:solidFill>
              </a:rPr>
              <a:t>sx</a:t>
            </a:r>
            <a:r>
              <a:rPr lang="en-US" altLang="zh-CN" sz="900" dirty="0">
                <a:solidFill>
                  <a:srgbClr val="00FF00"/>
                </a:solidFill>
              </a:rPr>
              <a:t>)</a:t>
            </a:r>
          </a:p>
          <a:p>
            <a:r>
              <a:rPr lang="en-US" altLang="zh-CN" sz="900" dirty="0" smtClean="0">
                <a:solidFill>
                  <a:srgbClr val="00FF00"/>
                </a:solidFill>
              </a:rPr>
              <a:t>So </a:t>
            </a:r>
            <a:r>
              <a:rPr lang="en-US" altLang="zh-CN" sz="900" dirty="0">
                <a:solidFill>
                  <a:srgbClr val="00FF00"/>
                </a:solidFill>
              </a:rPr>
              <a:t>considering the exponents</a:t>
            </a:r>
          </a:p>
          <a:p>
            <a:r>
              <a:rPr lang="en-US" altLang="zh-CN" sz="900" dirty="0">
                <a:solidFill>
                  <a:srgbClr val="00FF00"/>
                </a:solidFill>
              </a:rPr>
              <a:t>B1^x = </a:t>
            </a:r>
            <a:r>
              <a:rPr lang="en-US" altLang="zh-CN" sz="900" dirty="0" err="1">
                <a:solidFill>
                  <a:srgbClr val="00FF00"/>
                </a:solidFill>
              </a:rPr>
              <a:t>rxy</a:t>
            </a:r>
            <a:r>
              <a:rPr lang="en-US" altLang="zh-CN" sz="900" dirty="0">
                <a:solidFill>
                  <a:srgbClr val="00FF00"/>
                </a:solidFill>
              </a:rPr>
              <a:t> + </a:t>
            </a:r>
            <a:r>
              <a:rPr lang="en-US" altLang="zh-CN" sz="900" dirty="0" err="1" smtClean="0">
                <a:solidFill>
                  <a:srgbClr val="00FF00"/>
                </a:solidFill>
              </a:rPr>
              <a:t>sx</a:t>
            </a:r>
            <a:endParaRPr lang="en-US" altLang="zh-CN" sz="900" dirty="0" smtClean="0">
              <a:solidFill>
                <a:srgbClr val="00FF00"/>
              </a:solidFill>
            </a:endParaRPr>
          </a:p>
          <a:p>
            <a:r>
              <a:rPr lang="en-US" altLang="zh-CN" sz="900" dirty="0">
                <a:solidFill>
                  <a:srgbClr val="00FF00"/>
                </a:solidFill>
              </a:rPr>
              <a:t>B2 = </a:t>
            </a:r>
            <a:r>
              <a:rPr lang="en-US" altLang="zh-CN" sz="900" dirty="0" err="1">
                <a:solidFill>
                  <a:srgbClr val="00FF00"/>
                </a:solidFill>
              </a:rPr>
              <a:t>rxy</a:t>
            </a:r>
            <a:r>
              <a:rPr lang="en-US" altLang="zh-CN" sz="900" dirty="0">
                <a:solidFill>
                  <a:srgbClr val="00FF00"/>
                </a:solidFill>
              </a:rPr>
              <a:t> + (</a:t>
            </a:r>
            <a:r>
              <a:rPr lang="en-US" altLang="zh-CN" sz="900" dirty="0" err="1">
                <a:solidFill>
                  <a:srgbClr val="00FF00"/>
                </a:solidFill>
              </a:rPr>
              <a:t>ra</a:t>
            </a:r>
            <a:r>
              <a:rPr lang="en-US" altLang="zh-CN" sz="900" dirty="0">
                <a:solidFill>
                  <a:srgbClr val="00FF00"/>
                </a:solidFill>
              </a:rPr>
              <a:t> - </a:t>
            </a:r>
            <a:r>
              <a:rPr lang="en-US" altLang="zh-CN" sz="900" dirty="0" err="1">
                <a:solidFill>
                  <a:srgbClr val="00FF00"/>
                </a:solidFill>
              </a:rPr>
              <a:t>rb</a:t>
            </a:r>
            <a:r>
              <a:rPr lang="en-US" altLang="zh-CN" sz="900" dirty="0">
                <a:solidFill>
                  <a:srgbClr val="00FF00"/>
                </a:solidFill>
              </a:rPr>
              <a:t>) + </a:t>
            </a:r>
            <a:r>
              <a:rPr lang="en-US" altLang="zh-CN" sz="900" dirty="0" err="1">
                <a:solidFill>
                  <a:srgbClr val="00FF00"/>
                </a:solidFill>
              </a:rPr>
              <a:t>sx</a:t>
            </a:r>
            <a:endParaRPr lang="en-US" altLang="zh-CN" sz="900" dirty="0">
              <a:solidFill>
                <a:srgbClr val="00FF00"/>
              </a:solidFill>
            </a:endParaRPr>
          </a:p>
          <a:p>
            <a:r>
              <a:rPr lang="en-US" altLang="zh-CN" sz="900" dirty="0">
                <a:solidFill>
                  <a:srgbClr val="00FF00"/>
                </a:solidFill>
              </a:rPr>
              <a:t>If a == b then </a:t>
            </a:r>
          </a:p>
          <a:p>
            <a:r>
              <a:rPr lang="en-US" altLang="zh-CN" sz="900" dirty="0">
                <a:solidFill>
                  <a:srgbClr val="00FF00"/>
                </a:solidFill>
              </a:rPr>
              <a:t>B2/B1^x = </a:t>
            </a:r>
            <a:r>
              <a:rPr lang="en-US" altLang="zh-CN" sz="900" dirty="0" err="1">
                <a:solidFill>
                  <a:srgbClr val="00FF00"/>
                </a:solidFill>
              </a:rPr>
              <a:t>rxy</a:t>
            </a:r>
            <a:r>
              <a:rPr lang="en-US" altLang="zh-CN" sz="900" dirty="0">
                <a:solidFill>
                  <a:srgbClr val="00FF00"/>
                </a:solidFill>
              </a:rPr>
              <a:t> + (0) + </a:t>
            </a:r>
            <a:r>
              <a:rPr lang="en-US" altLang="zh-CN" sz="900" dirty="0" err="1">
                <a:solidFill>
                  <a:srgbClr val="00FF00"/>
                </a:solidFill>
              </a:rPr>
              <a:t>sx</a:t>
            </a:r>
            <a:r>
              <a:rPr lang="en-US" altLang="zh-CN" sz="900" dirty="0">
                <a:solidFill>
                  <a:srgbClr val="00FF00"/>
                </a:solidFill>
              </a:rPr>
              <a:t> - </a:t>
            </a:r>
            <a:r>
              <a:rPr lang="en-US" altLang="zh-CN" sz="900" dirty="0" err="1">
                <a:solidFill>
                  <a:srgbClr val="00FF00"/>
                </a:solidFill>
              </a:rPr>
              <a:t>rxy</a:t>
            </a:r>
            <a:r>
              <a:rPr lang="en-US" altLang="zh-CN" sz="900" dirty="0">
                <a:solidFill>
                  <a:srgbClr val="00FF00"/>
                </a:solidFill>
              </a:rPr>
              <a:t> - </a:t>
            </a:r>
            <a:r>
              <a:rPr lang="en-US" altLang="zh-CN" sz="900" dirty="0" err="1">
                <a:solidFill>
                  <a:srgbClr val="00FF00"/>
                </a:solidFill>
              </a:rPr>
              <a:t>sx</a:t>
            </a:r>
            <a:r>
              <a:rPr lang="en-US" altLang="zh-CN" sz="900" dirty="0">
                <a:solidFill>
                  <a:srgbClr val="00FF00"/>
                </a:solidFill>
              </a:rPr>
              <a:t> = 0 in the exponent</a:t>
            </a:r>
          </a:p>
          <a:p>
            <a:r>
              <a:rPr lang="en-US" altLang="zh-CN" sz="900" dirty="0">
                <a:solidFill>
                  <a:srgbClr val="00FF00"/>
                </a:solidFill>
              </a:rPr>
              <a:t>So she checks that B2/B1^x  == 1</a:t>
            </a:r>
            <a:endParaRPr lang="en-US" altLang="zh-CN" sz="900" b="1" dirty="0">
              <a:solidFill>
                <a:srgbClr val="00FF00"/>
              </a:solidFill>
            </a:endParaRPr>
          </a:p>
          <a:p>
            <a:endParaRPr lang="en-US" altLang="zh-CN" sz="900" dirty="0">
              <a:solidFill>
                <a:srgbClr val="00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8653" y="511061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FF00"/>
                </a:solidFill>
              </a:rPr>
              <a:t>一个一个算呗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B_1^x B_2=1−−&gt;g_1^yγx </a:t>
            </a:r>
            <a:r>
              <a:rPr lang="en-US" altLang="zh-CN" dirty="0" err="1">
                <a:solidFill>
                  <a:srgbClr val="00FF00"/>
                </a:solidFill>
              </a:rPr>
              <a:t>g^sx</a:t>
            </a:r>
            <a:r>
              <a:rPr lang="en-US" altLang="zh-CN" dirty="0">
                <a:solidFill>
                  <a:srgbClr val="00FF00"/>
                </a:solidFill>
              </a:rPr>
              <a:t>·(g^(</a:t>
            </a:r>
            <a:r>
              <a:rPr lang="en-US" altLang="zh-CN" dirty="0" err="1">
                <a:solidFill>
                  <a:srgbClr val="00FF00"/>
                </a:solidFill>
              </a:rPr>
              <a:t>xy+a</a:t>
            </a:r>
            <a:r>
              <a:rPr lang="en-US" altLang="zh-CN" dirty="0">
                <a:solidFill>
                  <a:srgbClr val="00FF00"/>
                </a:solidFill>
              </a:rPr>
              <a:t>)/</a:t>
            </a:r>
            <a:r>
              <a:rPr lang="en-US" altLang="zh-CN" dirty="0" err="1">
                <a:solidFill>
                  <a:srgbClr val="00FF00"/>
                </a:solidFill>
              </a:rPr>
              <a:t>g^b</a:t>
            </a:r>
            <a:r>
              <a:rPr lang="en-US" altLang="zh-CN" dirty="0">
                <a:solidFill>
                  <a:srgbClr val="00FF00"/>
                </a:solidFill>
              </a:rPr>
              <a:t> )^γ </a:t>
            </a:r>
            <a:r>
              <a:rPr lang="en-US" altLang="zh-CN" dirty="0" err="1">
                <a:solidFill>
                  <a:srgbClr val="00FF00"/>
                </a:solidFill>
              </a:rPr>
              <a:t>g^xs</a:t>
            </a:r>
            <a:endParaRPr lang="en-US" altLang="zh-CN" dirty="0">
              <a:solidFill>
                <a:srgbClr val="00FF00"/>
              </a:solidFill>
            </a:endParaRPr>
          </a:p>
          <a:p>
            <a:endParaRPr lang="en-US" altLang="zh-CN" dirty="0">
              <a:solidFill>
                <a:srgbClr val="00FF00"/>
              </a:solidFill>
            </a:endParaRPr>
          </a:p>
          <a:p>
            <a:r>
              <a:rPr lang="zh-CN" altLang="en-US" dirty="0">
                <a:solidFill>
                  <a:srgbClr val="00FF00"/>
                </a:solidFill>
              </a:rPr>
              <a:t>其实算了第一个之后就可以发现答案了</a:t>
            </a:r>
          </a:p>
        </p:txBody>
      </p:sp>
    </p:spTree>
    <p:extLst>
      <p:ext uri="{BB962C8B-B14F-4D97-AF65-F5344CB8AC3E}">
        <p14:creationId xmlns:p14="http://schemas.microsoft.com/office/powerpoint/2010/main" val="5562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42335" y="164814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4826675"/>
            <a:ext cx="7843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In </a:t>
            </a:r>
            <a:r>
              <a:rPr lang="en-US" altLang="zh-CN" dirty="0">
                <a:solidFill>
                  <a:srgbClr val="00FF00"/>
                </a:solidFill>
              </a:rPr>
              <a:t>the proof of the bounds on Wiener's attack where N=</a:t>
            </a:r>
            <a:r>
              <a:rPr lang="en-US" altLang="zh-CN" dirty="0" err="1">
                <a:solidFill>
                  <a:srgbClr val="00FF00"/>
                </a:solidFill>
              </a:rPr>
              <a:t>pq</a:t>
            </a:r>
            <a:r>
              <a:rPr lang="en-US" altLang="zh-CN" dirty="0">
                <a:solidFill>
                  <a:srgbClr val="00FF00"/>
                </a:solidFill>
              </a:rPr>
              <a:t>, we found that 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|N - phi(N)| &lt;= </a:t>
            </a:r>
            <a:r>
              <a:rPr lang="en-US" altLang="zh-CN" dirty="0" err="1">
                <a:solidFill>
                  <a:srgbClr val="00FF00"/>
                </a:solidFill>
              </a:rPr>
              <a:t>p+q</a:t>
            </a:r>
            <a:r>
              <a:rPr lang="en-US" altLang="zh-CN" dirty="0">
                <a:solidFill>
                  <a:srgbClr val="00FF00"/>
                </a:solidFill>
              </a:rPr>
              <a:t> &lt;= 3 </a:t>
            </a:r>
            <a:r>
              <a:rPr lang="en-US" altLang="zh-CN" dirty="0" err="1">
                <a:solidFill>
                  <a:srgbClr val="00FF00"/>
                </a:solidFill>
              </a:rPr>
              <a:t>sqrt</a:t>
            </a:r>
            <a:r>
              <a:rPr lang="en-US" altLang="zh-CN" dirty="0">
                <a:solidFill>
                  <a:srgbClr val="00FF00"/>
                </a:solidFill>
              </a:rPr>
              <a:t>(N)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When </a:t>
            </a:r>
            <a:r>
              <a:rPr lang="en-US" altLang="zh-CN" dirty="0">
                <a:solidFill>
                  <a:srgbClr val="00FF00"/>
                </a:solidFill>
              </a:rPr>
              <a:t>N is product of 3 primes </a:t>
            </a:r>
            <a:r>
              <a:rPr lang="en-US" altLang="zh-CN" dirty="0" err="1">
                <a:solidFill>
                  <a:srgbClr val="00FF00"/>
                </a:solidFill>
              </a:rPr>
              <a:t>p,q,r</a:t>
            </a:r>
            <a:r>
              <a:rPr lang="en-US" altLang="zh-CN" dirty="0">
                <a:solidFill>
                  <a:srgbClr val="00FF00"/>
                </a:solidFill>
              </a:rPr>
              <a:t> we see that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phi(N) = </a:t>
            </a:r>
            <a:r>
              <a:rPr lang="en-US" altLang="zh-CN" dirty="0" err="1">
                <a:solidFill>
                  <a:srgbClr val="00FF00"/>
                </a:solidFill>
              </a:rPr>
              <a:t>pqr</a:t>
            </a:r>
            <a:r>
              <a:rPr lang="en-US" altLang="zh-CN" dirty="0">
                <a:solidFill>
                  <a:srgbClr val="00FF00"/>
                </a:solidFill>
              </a:rPr>
              <a:t> - </a:t>
            </a:r>
            <a:r>
              <a:rPr lang="en-US" altLang="zh-CN" dirty="0" err="1">
                <a:solidFill>
                  <a:srgbClr val="00FF00"/>
                </a:solidFill>
              </a:rPr>
              <a:t>pq</a:t>
            </a:r>
            <a:r>
              <a:rPr lang="en-US" altLang="zh-CN" dirty="0">
                <a:solidFill>
                  <a:srgbClr val="00FF00"/>
                </a:solidFill>
              </a:rPr>
              <a:t> - </a:t>
            </a:r>
            <a:r>
              <a:rPr lang="en-US" altLang="zh-CN" dirty="0" err="1">
                <a:solidFill>
                  <a:srgbClr val="00FF00"/>
                </a:solidFill>
              </a:rPr>
              <a:t>pr</a:t>
            </a:r>
            <a:r>
              <a:rPr lang="en-US" altLang="zh-CN" dirty="0">
                <a:solidFill>
                  <a:srgbClr val="00FF00"/>
                </a:solidFill>
              </a:rPr>
              <a:t> - </a:t>
            </a:r>
            <a:r>
              <a:rPr lang="en-US" altLang="zh-CN" dirty="0" err="1">
                <a:solidFill>
                  <a:srgbClr val="00FF00"/>
                </a:solidFill>
              </a:rPr>
              <a:t>qr</a:t>
            </a:r>
            <a:r>
              <a:rPr lang="en-US" altLang="zh-CN" dirty="0">
                <a:solidFill>
                  <a:srgbClr val="00FF00"/>
                </a:solidFill>
              </a:rPr>
              <a:t> + p + q + r - 1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|N - phi(N)| &lt;= 4*N^(2/3)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Nothing </a:t>
            </a:r>
            <a:r>
              <a:rPr lang="en-US" altLang="zh-CN" dirty="0">
                <a:solidFill>
                  <a:srgbClr val="00FF00"/>
                </a:solidFill>
              </a:rPr>
              <a:t>else in the proof changes, so we require d &lt;= N^(1/6)/c</a:t>
            </a:r>
            <a:endParaRPr lang="zh-CN" altLang="zh-CN" dirty="0">
              <a:solidFill>
                <a:srgbClr val="00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6" y="865190"/>
            <a:ext cx="8607560" cy="39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2" y="548191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2" y="5263664"/>
            <a:ext cx="8639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</a:t>
            </a:r>
            <a:r>
              <a:rPr lang="zh-CN" altLang="en-US" b="1" dirty="0" smtClean="0">
                <a:solidFill>
                  <a:srgbClr val="00FF00"/>
                </a:solidFill>
              </a:rPr>
              <a:t>：</a:t>
            </a:r>
            <a:endParaRPr lang="en-US" altLang="zh-CN" b="1" dirty="0">
              <a:solidFill>
                <a:srgbClr val="00FF00"/>
              </a:solidFill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对称加密系统由于密钥未知，所以行。但是公钥加密系统是使用公钥加密，而公钥又是已知的，所以如果密文短，则攻击者可以枚举明文的每一位然后自己用公钥加密，加密结果与密文一致则可知道明文了。</a:t>
            </a:r>
            <a:endParaRPr lang="en-US" altLang="zh-CN" dirty="0" smtClean="0">
              <a:solidFill>
                <a:srgbClr val="00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1426044"/>
            <a:ext cx="8543256" cy="35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609" y="582405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608" y="5021425"/>
            <a:ext cx="854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要使公钥加密系统是语义安全的，则要求加密算法</a:t>
            </a:r>
            <a:r>
              <a:rPr lang="en-US" altLang="zh-CN" dirty="0" smtClean="0">
                <a:solidFill>
                  <a:srgbClr val="00FF00"/>
                </a:solidFill>
              </a:rPr>
              <a:t>E</a:t>
            </a:r>
            <a:r>
              <a:rPr lang="zh-CN" altLang="en-US" dirty="0" smtClean="0">
                <a:solidFill>
                  <a:srgbClr val="00FF00"/>
                </a:solidFill>
              </a:rPr>
              <a:t>不能是确定性加密（详看</a:t>
            </a:r>
            <a:r>
              <a:rPr lang="en-US" altLang="zh-CN" dirty="0" smtClean="0">
                <a:solidFill>
                  <a:srgbClr val="00FF00"/>
                </a:solidFill>
              </a:rPr>
              <a:t>11-2</a:t>
            </a:r>
            <a:r>
              <a:rPr lang="zh-CN" altLang="en-US" dirty="0" smtClean="0">
                <a:solidFill>
                  <a:srgbClr val="00FF00"/>
                </a:solidFill>
              </a:rPr>
              <a:t>）。公钥加密系统语义安全要求选择密文攻击下安全。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5" y="1866677"/>
            <a:ext cx="8294765" cy="24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525" y="670164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3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6525" y="5931877"/>
            <a:ext cx="866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418717"/>
            <a:ext cx="8379318" cy="43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807899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4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16525" y="5318524"/>
                <a:ext cx="8253044" cy="1167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FF00"/>
                    </a:solidFill>
                  </a:rPr>
                  <a:t>解析：</a:t>
                </a:r>
                <a:endParaRPr lang="en-US" altLang="zh-CN" b="1" dirty="0" smtClean="0">
                  <a:solidFill>
                    <a:srgbClr val="00FF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FF00"/>
                    </a:solidFill>
                  </a:rPr>
                  <a:t>	</a:t>
                </a:r>
                <a:r>
                  <a:rPr lang="zh-CN" altLang="zh-CN" dirty="0">
                    <a:solidFill>
                      <a:srgbClr val="00FF00"/>
                    </a:solidFill>
                  </a:rPr>
                  <a:t>利用性质</a:t>
                </a:r>
                <a:r>
                  <a:rPr lang="zh-CN" altLang="zh-CN" dirty="0" smtClean="0">
                    <a:solidFill>
                      <a:srgbClr val="00FF00"/>
                    </a:solidFill>
                  </a:rPr>
                  <a:t>：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" altLang="zh-CN" i="1">
                            <a:solidFill>
                              <a:srgbClr val="00FF00"/>
                            </a:solidFill>
                          </a:rPr>
                        </m:ctrlPr>
                      </m:mPr>
                      <m:mr>
                        <m:e>
                          <m:d>
                            <m:dPr>
                              <m:begChr m:val=""/>
                              <m:ctrlPr>
                                <a:rPr lang="" altLang="zh-CN" i="1">
                                  <a:solidFill>
                                    <a:srgbClr val="00FF00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𝑒</m:t>
                              </m:r>
                              <m: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·</m:t>
                              </m:r>
                              <m: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𝑑</m:t>
                              </m:r>
                              <m: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=1(</m:t>
                              </m:r>
                              <m:r>
                                <m:rPr>
                                  <m:sty m:val="p"/>
                                </m:rP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mod</m:t>
                              </m:r>
                              <m: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(</m:t>
                              </m:r>
                              <m: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𝜑</m:t>
                              </m:r>
                              <m: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(</m:t>
                              </m:r>
                              <m: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𝑁</m:t>
                              </m:r>
                              <m:r>
                                <a:rPr lang="" altLang="zh-CN">
                                  <a:solidFill>
                                    <a:srgbClr val="00FF00"/>
                                  </a:solidFill>
                                </a:rPr>
                                <m:t>))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" altLang="zh-CN">
                              <a:solidFill>
                                <a:srgbClr val="00FF00"/>
                              </a:solidFill>
                            </a:rPr>
                            <m:t>𝑒</m:t>
                          </m:r>
                          <m:r>
                            <a:rPr lang="" altLang="zh-CN">
                              <a:solidFill>
                                <a:srgbClr val="00FF00"/>
                              </a:solidFill>
                            </a:rPr>
                            <m:t>·</m:t>
                          </m:r>
                          <m:r>
                            <a:rPr lang="" altLang="zh-CN">
                              <a:solidFill>
                                <a:srgbClr val="00FF00"/>
                              </a:solidFill>
                            </a:rPr>
                            <m:t>𝑑</m:t>
                          </m:r>
                          <m:r>
                            <a:rPr lang="" altLang="zh-CN">
                              <a:solidFill>
                                <a:srgbClr val="00FF00"/>
                              </a:solidFill>
                            </a:rPr>
                            <m:t>=</m:t>
                          </m:r>
                          <m:r>
                            <a:rPr lang="" altLang="zh-CN">
                              <a:solidFill>
                                <a:srgbClr val="00FF00"/>
                              </a:solidFill>
                            </a:rPr>
                            <m:t>𝑘</m:t>
                          </m:r>
                          <m:r>
                            <a:rPr lang="" altLang="zh-CN">
                              <a:solidFill>
                                <a:srgbClr val="00FF00"/>
                              </a:solidFill>
                            </a:rPr>
                            <m:t>𝜑</m:t>
                          </m:r>
                          <m:r>
                            <a:rPr lang="" altLang="zh-CN">
                              <a:solidFill>
                                <a:srgbClr val="00FF00"/>
                              </a:solidFill>
                            </a:rPr>
                            <m:t>(</m:t>
                          </m:r>
                          <m:r>
                            <a:rPr lang="" altLang="zh-CN">
                              <a:solidFill>
                                <a:srgbClr val="00FF00"/>
                              </a:solidFill>
                            </a:rPr>
                            <m:t>𝑁</m:t>
                          </m:r>
                          <m:r>
                            <a:rPr lang="" altLang="zh-CN">
                              <a:solidFill>
                                <a:srgbClr val="00FF00"/>
                              </a:solidFill>
                            </a:rPr>
                            <m:t>)+1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  <a:r>
                  <a:rPr lang="zh-CN" altLang="en-US" dirty="0" smtClean="0">
                    <a:solidFill>
                      <a:srgbClr val="00FF00"/>
                    </a:solidFill>
                  </a:rPr>
                  <a:t>这道题里，</a:t>
                </a:r>
                <a:r>
                  <a:rPr lang="en-US" altLang="zh-CN" dirty="0" smtClean="0">
                    <a:solidFill>
                      <a:srgbClr val="00FF00"/>
                    </a:solidFill>
                  </a:rPr>
                  <a:t>e</a:t>
                </a:r>
                <a:r>
                  <a:rPr lang="zh-CN" altLang="en-US" dirty="0" smtClean="0">
                    <a:solidFill>
                      <a:srgbClr val="00FF00"/>
                    </a:solidFill>
                  </a:rPr>
                  <a:t>为公钥</a:t>
                </a:r>
                <a:r>
                  <a:rPr lang="en-US" altLang="zh-CN" dirty="0" smtClean="0">
                    <a:solidFill>
                      <a:srgbClr val="00FF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00FF0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00FF00"/>
                    </a:solidFill>
                  </a:rPr>
                  <a:t>d</a:t>
                </a:r>
                <a:r>
                  <a:rPr lang="zh-CN" altLang="en-US" dirty="0" smtClean="0">
                    <a:solidFill>
                      <a:srgbClr val="00FF00"/>
                    </a:solidFill>
                  </a:rPr>
                  <a:t>为私钥</a:t>
                </a:r>
                <a:r>
                  <a:rPr lang="en-US" altLang="zh-CN" dirty="0" smtClean="0">
                    <a:solidFill>
                      <a:srgbClr val="00FF00"/>
                    </a:solidFill>
                  </a:rPr>
                  <a:t>d</a:t>
                </a:r>
                <a:r>
                  <a:rPr lang="en-US" altLang="zh-CN" baseline="-25000" dirty="0" smtClean="0">
                    <a:solidFill>
                      <a:srgbClr val="00FF00"/>
                    </a:solidFill>
                  </a:rPr>
                  <a:t>a</a:t>
                </a:r>
                <a:endParaRPr lang="" altLang="zh-CN" baseline="-25000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5" y="5318524"/>
                <a:ext cx="8253044" cy="1167499"/>
              </a:xfrm>
              <a:prstGeom prst="rect">
                <a:avLst/>
              </a:prstGeom>
              <a:blipFill rotWithShape="0">
                <a:blip r:embed="rId3"/>
                <a:stretch>
                  <a:fillRect l="-665"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5" y="1555800"/>
            <a:ext cx="7842896" cy="34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567719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5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225370"/>
            <a:ext cx="305308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zh-CN" altLang="zh-CN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思路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177574"/>
            <a:ext cx="8433215" cy="43865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6525" y="5657671"/>
            <a:ext cx="8323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" altLang="zh-CN" baseline="-25000" dirty="0">
              <a:solidFill>
                <a:srgbClr val="00FF00"/>
              </a:solidFill>
            </a:endParaRPr>
          </a:p>
          <a:p>
            <a:r>
              <a:rPr lang="" altLang="zh-CN" b="1" baseline="-25000" dirty="0">
                <a:solidFill>
                  <a:srgbClr val="00FF00"/>
                </a:solidFill>
              </a:rPr>
              <a:t>	</a:t>
            </a:r>
            <a:r>
              <a:rPr lang="zh-CN" altLang="zh-CN" dirty="0" smtClean="0">
                <a:solidFill>
                  <a:srgbClr val="00FF00"/>
                </a:solidFill>
              </a:rPr>
              <a:t>这里</a:t>
            </a:r>
            <a:r>
              <a:rPr lang="zh-CN" altLang="zh-CN" dirty="0">
                <a:solidFill>
                  <a:srgbClr val="00FF00"/>
                </a:solidFill>
              </a:rPr>
              <a:t>得分开来看，如果是左边的情况</a:t>
            </a:r>
            <a:r>
              <a:rPr lang="en-US" altLang="zh-CN" dirty="0">
                <a:solidFill>
                  <a:srgbClr val="00FF00"/>
                </a:solidFill>
              </a:rPr>
              <a:t>y-1</a:t>
            </a:r>
            <a:r>
              <a:rPr lang="zh-CN" altLang="zh-CN" dirty="0">
                <a:solidFill>
                  <a:srgbClr val="00FF00"/>
                </a:solidFill>
              </a:rPr>
              <a:t>就会被</a:t>
            </a:r>
            <a:r>
              <a:rPr lang="en-US" altLang="zh-CN" dirty="0">
                <a:solidFill>
                  <a:srgbClr val="00FF00"/>
                </a:solidFill>
              </a:rPr>
              <a:t>p</a:t>
            </a:r>
            <a:r>
              <a:rPr lang="zh-CN" altLang="zh-CN" dirty="0" smtClean="0">
                <a:solidFill>
                  <a:srgbClr val="00FF00"/>
                </a:solidFill>
              </a:rPr>
              <a:t>整除</a:t>
            </a:r>
            <a:r>
              <a:rPr lang="zh-CN" altLang="en-US" dirty="0" smtClean="0">
                <a:solidFill>
                  <a:srgbClr val="00FF00"/>
                </a:solidFill>
              </a:rPr>
              <a:t>，</a:t>
            </a:r>
            <a:r>
              <a:rPr lang="zh-CN" altLang="zh-CN" dirty="0" smtClean="0">
                <a:solidFill>
                  <a:srgbClr val="00FF00"/>
                </a:solidFill>
              </a:rPr>
              <a:t>右边</a:t>
            </a:r>
            <a:r>
              <a:rPr lang="zh-CN" altLang="zh-CN" dirty="0">
                <a:solidFill>
                  <a:srgbClr val="00FF00"/>
                </a:solidFill>
              </a:rPr>
              <a:t>的</a:t>
            </a:r>
            <a:r>
              <a:rPr lang="zh-CN" altLang="zh-CN" dirty="0" smtClean="0">
                <a:solidFill>
                  <a:srgbClr val="00FF00"/>
                </a:solidFill>
              </a:rPr>
              <a:t>情况</a:t>
            </a:r>
            <a:r>
              <a:rPr lang="en-US" altLang="zh-CN" dirty="0" smtClean="0">
                <a:solidFill>
                  <a:srgbClr val="00FF00"/>
                </a:solidFill>
              </a:rPr>
              <a:t>y-1</a:t>
            </a:r>
            <a:r>
              <a:rPr lang="zh-CN" altLang="zh-CN" dirty="0" smtClean="0">
                <a:solidFill>
                  <a:srgbClr val="00FF00"/>
                </a:solidFill>
              </a:rPr>
              <a:t>会</a:t>
            </a:r>
            <a:r>
              <a:rPr lang="zh-CN" altLang="zh-CN" dirty="0">
                <a:solidFill>
                  <a:srgbClr val="00FF00"/>
                </a:solidFill>
              </a:rPr>
              <a:t>被</a:t>
            </a:r>
            <a:r>
              <a:rPr lang="en-US" altLang="zh-CN" dirty="0">
                <a:solidFill>
                  <a:srgbClr val="00FF00"/>
                </a:solidFill>
              </a:rPr>
              <a:t>q</a:t>
            </a:r>
            <a:r>
              <a:rPr lang="zh-CN" altLang="zh-CN" dirty="0" smtClean="0">
                <a:solidFill>
                  <a:srgbClr val="00FF00"/>
                </a:solidFill>
              </a:rPr>
              <a:t>整除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	letting </a:t>
            </a:r>
            <a:r>
              <a:rPr lang="en-US" altLang="zh-CN" dirty="0">
                <a:solidFill>
                  <a:srgbClr val="00FF00"/>
                </a:solidFill>
              </a:rPr>
              <a:t>p = </a:t>
            </a:r>
            <a:r>
              <a:rPr lang="en-US" altLang="zh-CN" dirty="0" err="1">
                <a:solidFill>
                  <a:srgbClr val="00FF00"/>
                </a:solidFill>
              </a:rPr>
              <a:t>gcd</a:t>
            </a:r>
            <a:r>
              <a:rPr lang="en-US" altLang="zh-CN" dirty="0">
                <a:solidFill>
                  <a:srgbClr val="00FF00"/>
                </a:solidFill>
              </a:rPr>
              <a:t>(N, y-1) and q = N/p.</a:t>
            </a:r>
            <a:endParaRPr lang="zh-CN" altLang="zh-CN" dirty="0">
              <a:solidFill>
                <a:srgbClr val="00FF00"/>
              </a:solidFill>
            </a:endParaRPr>
          </a:p>
          <a:p>
            <a:endParaRPr lang="en-US" altLang="zh-CN" b="1" dirty="0" smtClean="0">
              <a:solidFill>
                <a:srgbClr val="00FF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6525" y="2485292"/>
            <a:ext cx="1371598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1515959" y="3094892"/>
            <a:ext cx="2563672" cy="287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774831" y="3094892"/>
            <a:ext cx="3036277" cy="287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403233" y="2485292"/>
            <a:ext cx="1371598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6525" y="79779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6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382573"/>
            <a:ext cx="8665275" cy="28800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6526" y="4683302"/>
            <a:ext cx="3962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" altLang="zh-CN" baseline="-25000" dirty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The </a:t>
            </a:r>
            <a:r>
              <a:rPr lang="en-US" altLang="zh-CN" dirty="0" err="1">
                <a:solidFill>
                  <a:srgbClr val="00FF00"/>
                </a:solidFill>
              </a:rPr>
              <a:t>totient</a:t>
            </a:r>
            <a:r>
              <a:rPr lang="en-US" altLang="zh-CN" dirty="0">
                <a:solidFill>
                  <a:srgbClr val="00FF00"/>
                </a:solidFill>
              </a:rPr>
              <a:t> function is multiplicative, so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phi(N)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= phi(</a:t>
            </a:r>
            <a:r>
              <a:rPr lang="en-US" altLang="zh-CN" dirty="0" err="1">
                <a:solidFill>
                  <a:srgbClr val="00FF00"/>
                </a:solidFill>
              </a:rPr>
              <a:t>pqr</a:t>
            </a:r>
            <a:r>
              <a:rPr lang="en-US" altLang="zh-CN" dirty="0">
                <a:solidFill>
                  <a:srgbClr val="00FF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= phi(p)phi(q)phi(r)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= (p-1)(q-1)(r-1)</a:t>
            </a:r>
          </a:p>
          <a:p>
            <a:endParaRPr lang="en-US" altLang="zh-CN" b="1" dirty="0" smtClean="0">
              <a:solidFill>
                <a:srgbClr val="00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8924" y="50423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i="1" dirty="0">
                <a:solidFill>
                  <a:srgbClr val="00FF00"/>
                </a:solidFill>
                <a:ea typeface="SimSun" panose="02010600030101010101" pitchFamily="2" charset="-122"/>
              </a:rPr>
              <a:t>这题用排除法吧，把</a:t>
            </a:r>
            <a:r>
              <a:rPr lang="en-US" altLang="zh-CN" i="1" dirty="0" err="1">
                <a:solidFill>
                  <a:srgbClr val="00FF00"/>
                </a:solidFill>
                <a:ea typeface="Calibri" panose="020F0502020204030204" pitchFamily="34" charset="0"/>
              </a:rPr>
              <a:t>qr</a:t>
            </a:r>
            <a:r>
              <a:rPr lang="zh-CN" altLang="zh-CN" i="1" dirty="0">
                <a:solidFill>
                  <a:srgbClr val="00FF00"/>
                </a:solidFill>
                <a:ea typeface="SimSun" panose="02010600030101010101" pitchFamily="2" charset="-122"/>
              </a:rPr>
              <a:t>当成一个来看，带进去，就比较一下什么情况有可能得到</a:t>
            </a:r>
            <a:r>
              <a:rPr lang="en-US" altLang="zh-CN" i="1" dirty="0">
                <a:solidFill>
                  <a:srgbClr val="00FF00"/>
                </a:solidFill>
                <a:ea typeface="Calibri" panose="020F0502020204030204" pitchFamily="34" charset="0"/>
              </a:rPr>
              <a:t>(qr-1)</a:t>
            </a:r>
            <a:r>
              <a:rPr lang="zh-CN" altLang="zh-CN" i="1" dirty="0">
                <a:solidFill>
                  <a:srgbClr val="00FF00"/>
                </a:solidFill>
                <a:ea typeface="SimSun" panose="02010600030101010101" pitchFamily="2" charset="-122"/>
              </a:rPr>
              <a:t>这个东西</a:t>
            </a:r>
            <a:endParaRPr lang="zh-CN" altLang="zh-CN" dirty="0">
              <a:solidFill>
                <a:srgbClr val="00FF0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4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739192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7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452981"/>
            <a:ext cx="8335017" cy="412720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8159" y="5750004"/>
            <a:ext cx="832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r>
              <a:rPr lang="zh-CN" altLang="zh-CN" dirty="0">
                <a:solidFill>
                  <a:srgbClr val="00FF00"/>
                </a:solidFill>
              </a:rPr>
              <a:t>利用</a:t>
            </a:r>
            <a:r>
              <a:rPr lang="en-US" altLang="zh-CN" dirty="0">
                <a:solidFill>
                  <a:srgbClr val="00FF00"/>
                </a:solidFill>
              </a:rPr>
              <a:t>ar1 + br2 = 1, </a:t>
            </a:r>
            <a:r>
              <a:rPr lang="zh-CN" altLang="zh-CN" dirty="0">
                <a:solidFill>
                  <a:srgbClr val="00FF00"/>
                </a:solidFill>
              </a:rPr>
              <a:t>两边同时取指数，即</a:t>
            </a:r>
            <a:r>
              <a:rPr lang="en-US" altLang="zh-CN" dirty="0">
                <a:solidFill>
                  <a:srgbClr val="00FF00"/>
                </a:solidFill>
              </a:rPr>
              <a:t>s^(ar1 + br2) = s^1</a:t>
            </a:r>
            <a:r>
              <a:rPr lang="zh-CN" altLang="zh-CN" dirty="0">
                <a:solidFill>
                  <a:srgbClr val="00FF00"/>
                </a:solidFill>
              </a:rPr>
              <a:t>，算一下就得到上面那货</a:t>
            </a:r>
            <a:r>
              <a:rPr lang="zh-CN" altLang="zh-CN" dirty="0" smtClean="0">
                <a:solidFill>
                  <a:srgbClr val="00FF00"/>
                </a:solidFill>
              </a:rPr>
              <a:t>了</a:t>
            </a:r>
            <a:endParaRPr lang="" altLang="zh-CN" baseline="-25000" dirty="0">
              <a:solidFill>
                <a:srgbClr val="00FF00"/>
              </a:solidFill>
            </a:endParaRPr>
          </a:p>
          <a:p>
            <a:r>
              <a:rPr lang="en-US" altLang="zh-CN" b="1" baseline="-25000" dirty="0">
                <a:solidFill>
                  <a:srgbClr val="00FF00"/>
                </a:solidFill>
              </a:rPr>
              <a:t>We can compute s1^a * s2^b = s^(ar1) * s^(br2) = s^(ar1 + br2) = s^1 = s</a:t>
            </a:r>
            <a:endParaRPr lang="en-US" altLang="zh-CN" b="1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88679" y="5999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8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6" y="891951"/>
            <a:ext cx="8501818" cy="36095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2166" y="4609147"/>
            <a:ext cx="8323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r>
              <a:rPr lang="en-US" altLang="zh-CN" dirty="0">
                <a:solidFill>
                  <a:srgbClr val="00FF00"/>
                </a:solidFill>
              </a:rPr>
              <a:t>The attacker asks for the encryption of m0 and m1, which are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E(pk,m0) = (c0,c1) = (</a:t>
            </a:r>
            <a:r>
              <a:rPr lang="en-US" altLang="zh-CN" dirty="0" err="1">
                <a:solidFill>
                  <a:srgbClr val="00FF00"/>
                </a:solidFill>
              </a:rPr>
              <a:t>g^r</a:t>
            </a:r>
            <a:r>
              <a:rPr lang="en-US" altLang="zh-CN" dirty="0">
                <a:solidFill>
                  <a:srgbClr val="00FF00"/>
                </a:solidFill>
              </a:rPr>
              <a:t>, m0*</a:t>
            </a:r>
            <a:r>
              <a:rPr lang="en-US" altLang="zh-CN" dirty="0" err="1">
                <a:solidFill>
                  <a:srgbClr val="00FF00"/>
                </a:solidFill>
              </a:rPr>
              <a:t>g^xr</a:t>
            </a:r>
            <a:r>
              <a:rPr lang="en-US" altLang="zh-CN" dirty="0">
                <a:solidFill>
                  <a:srgbClr val="00FF00"/>
                </a:solidFill>
              </a:rPr>
              <a:t>) for random r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and</a:t>
            </a:r>
            <a:endParaRPr lang="en-US" altLang="zh-CN" dirty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E(pk,m1</a:t>
            </a:r>
            <a:r>
              <a:rPr lang="en-US" altLang="zh-CN" dirty="0">
                <a:solidFill>
                  <a:srgbClr val="00FF00"/>
                </a:solidFill>
              </a:rPr>
              <a:t>) = (c2,c3) = (</a:t>
            </a:r>
            <a:r>
              <a:rPr lang="en-US" altLang="zh-CN" dirty="0" err="1">
                <a:solidFill>
                  <a:srgbClr val="00FF00"/>
                </a:solidFill>
              </a:rPr>
              <a:t>g^r</a:t>
            </a:r>
            <a:r>
              <a:rPr lang="en-US" altLang="zh-CN" dirty="0">
                <a:solidFill>
                  <a:srgbClr val="00FF00"/>
                </a:solidFill>
              </a:rPr>
              <a:t>, m1*</a:t>
            </a:r>
            <a:r>
              <a:rPr lang="en-US" altLang="zh-CN" dirty="0" err="1">
                <a:solidFill>
                  <a:srgbClr val="00FF00"/>
                </a:solidFill>
              </a:rPr>
              <a:t>g^xr</a:t>
            </a:r>
            <a:r>
              <a:rPr lang="en-US" altLang="zh-CN" dirty="0">
                <a:solidFill>
                  <a:srgbClr val="00FF00"/>
                </a:solidFill>
              </a:rPr>
              <a:t>) for random r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He </a:t>
            </a:r>
            <a:r>
              <a:rPr lang="en-US" altLang="zh-CN" dirty="0">
                <a:solidFill>
                  <a:srgbClr val="00FF00"/>
                </a:solidFill>
              </a:rPr>
              <a:t>wishes to compute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E(pk,m0*m1) = (</a:t>
            </a:r>
            <a:r>
              <a:rPr lang="en-US" altLang="zh-CN" dirty="0" err="1">
                <a:solidFill>
                  <a:srgbClr val="00FF00"/>
                </a:solidFill>
              </a:rPr>
              <a:t>g^r</a:t>
            </a:r>
            <a:r>
              <a:rPr lang="en-US" altLang="zh-CN" dirty="0">
                <a:solidFill>
                  <a:srgbClr val="00FF00"/>
                </a:solidFill>
              </a:rPr>
              <a:t>, m0*m1*</a:t>
            </a:r>
            <a:r>
              <a:rPr lang="en-US" altLang="zh-CN" dirty="0" err="1">
                <a:solidFill>
                  <a:srgbClr val="00FF00"/>
                </a:solidFill>
              </a:rPr>
              <a:t>g^xr</a:t>
            </a:r>
            <a:r>
              <a:rPr lang="en-US" altLang="zh-CN" dirty="0">
                <a:solidFill>
                  <a:srgbClr val="00FF00"/>
                </a:solidFill>
              </a:rPr>
              <a:t>) for random r</a:t>
            </a:r>
          </a:p>
          <a:p>
            <a:r>
              <a:rPr lang="en-US" altLang="zh-CN" dirty="0" smtClean="0">
                <a:solidFill>
                  <a:srgbClr val="00FF00"/>
                </a:solidFill>
              </a:rPr>
              <a:t>He </a:t>
            </a:r>
            <a:r>
              <a:rPr lang="en-US" altLang="zh-CN" dirty="0">
                <a:solidFill>
                  <a:srgbClr val="00FF00"/>
                </a:solidFill>
              </a:rPr>
              <a:t>can compute this value by picking a random r in Zn, then computing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(c0*c2, c1*c3) = (g^(r1+r2), m0*m1*h^(r1+r2))</a:t>
            </a:r>
            <a:endParaRPr lang="en-US" altLang="zh-CN" b="1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564</Words>
  <Application>Microsoft Office PowerPoint</Application>
  <PresentationFormat>全屏显示(4:3)</PresentationFormat>
  <Paragraphs>87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Helvetica Neue</vt:lpstr>
      <vt:lpstr>时尚中黑简体</vt:lpstr>
      <vt:lpstr>SimSun</vt:lpstr>
      <vt:lpstr>SimSun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437</cp:revision>
  <dcterms:created xsi:type="dcterms:W3CDTF">2015-07-09T06:01:19Z</dcterms:created>
  <dcterms:modified xsi:type="dcterms:W3CDTF">2015-10-24T06:24:12Z</dcterms:modified>
</cp:coreProperties>
</file>