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76" r:id="rId3"/>
    <p:sldId id="277" r:id="rId4"/>
    <p:sldId id="278" r:id="rId5"/>
    <p:sldId id="259" r:id="rId6"/>
    <p:sldId id="263" r:id="rId7"/>
    <p:sldId id="279" r:id="rId8"/>
    <p:sldId id="264" r:id="rId9"/>
    <p:sldId id="265" r:id="rId10"/>
    <p:sldId id="273" r:id="rId11"/>
    <p:sldId id="267" r:id="rId12"/>
    <p:sldId id="280" r:id="rId13"/>
    <p:sldId id="281" r:id="rId14"/>
    <p:sldId id="282" r:id="rId15"/>
    <p:sldId id="283" r:id="rId16"/>
    <p:sldId id="284" r:id="rId17"/>
    <p:sldId id="258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1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B63F3-2AAF-4395-885F-5D6A4CB3D696}" type="datetimeFigureOut">
              <a:rPr lang="zh-CN" altLang="en-US" smtClean="0"/>
              <a:t>2015/10/13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BD85A-0FAE-44B1-9067-CC18B34FE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66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02206-C2DE-44CB-965D-718740AB89C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453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4BC44-1EBD-43C8-8BE0-85DCF486BB9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927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2015/10/13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2758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2015/10/13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800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2015/10/13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134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2015/10/13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7853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2015/10/13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829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2015/10/13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9946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2015/10/13 Tuesday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5964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2015/10/13 Tuesday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7198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2015/10/13 Tuesday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519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2015/10/13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62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2015/10/13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1426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chemeClr val="tx1">
                <a:lumMod val="95000"/>
                <a:lumOff val="5000"/>
              </a:schemeClr>
            </a:gs>
            <a:gs pos="0">
              <a:schemeClr val="tx1">
                <a:lumMod val="85000"/>
                <a:lumOff val="1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B896-7578-436B-82BD-F32D65FDC155}" type="datetimeFigureOut">
              <a:rPr lang="zh-CN" altLang="en-US" smtClean="0"/>
              <a:t>2015/10/13 Tuesday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48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5" y="2123866"/>
            <a:ext cx="2941490" cy="288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3256393" y="3157010"/>
            <a:ext cx="299881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700" dirty="0" smtClean="0">
                <a:solidFill>
                  <a:srgbClr val="00FF00"/>
                </a:solidFill>
                <a:latin typeface="时尚中黑简体" panose="02010600030101010101" charset="-122"/>
                <a:ea typeface="时尚中黑简体" panose="02010600030101010101" charset="-122"/>
                <a:sym typeface="时尚中黑简体" panose="01010104010101010101" pitchFamily="2" charset="-122"/>
              </a:rPr>
              <a:t>Fifteen Quiz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580" y="3564222"/>
            <a:ext cx="201238" cy="20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818" y="3466235"/>
            <a:ext cx="201238" cy="20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818" y="3699791"/>
            <a:ext cx="201238" cy="20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06021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16525" y="950828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9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20" y="1535603"/>
            <a:ext cx="7795845" cy="23370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79" y="4715940"/>
            <a:ext cx="7894129" cy="7001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0250" y="5690424"/>
            <a:ext cx="4508780" cy="85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0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16525" y="950828"/>
            <a:ext cx="24593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10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769" y="1535603"/>
            <a:ext cx="6365629" cy="27112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663" y="4624753"/>
            <a:ext cx="7436825" cy="1025769"/>
          </a:xfrm>
          <a:prstGeom prst="rect">
            <a:avLst/>
          </a:prstGeom>
        </p:spPr>
      </p:pic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326843"/>
              </p:ext>
            </p:extLst>
          </p:nvPr>
        </p:nvGraphicFramePr>
        <p:xfrm>
          <a:off x="7677774" y="6028386"/>
          <a:ext cx="1466226" cy="735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包装程序外壳对象" showAsIcon="1" r:id="rId6" imgW="857880" imgH="430200" progId="Package">
                  <p:embed/>
                </p:oleObj>
              </mc:Choice>
              <mc:Fallback>
                <p:oleObj name="包装程序外壳对象" showAsIcon="1" r:id="rId6" imgW="857880" imgH="430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77774" y="6028386"/>
                        <a:ext cx="1466226" cy="735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620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16525" y="950828"/>
            <a:ext cx="24593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11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6525" y="4916191"/>
            <a:ext cx="7843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解析：</a:t>
            </a:r>
            <a:endParaRPr lang="en-US" altLang="zh-CN" b="1" dirty="0" smtClean="0">
              <a:solidFill>
                <a:srgbClr val="00FF00"/>
              </a:solidFill>
            </a:endParaRPr>
          </a:p>
          <a:p>
            <a:r>
              <a:rPr lang="en-US" altLang="zh-CN" dirty="0">
                <a:solidFill>
                  <a:srgbClr val="00FF00"/>
                </a:solidFill>
              </a:rPr>
              <a:t>	</a:t>
            </a:r>
            <a:r>
              <a:rPr lang="zh-CN" altLang="en-US" dirty="0" smtClean="0">
                <a:solidFill>
                  <a:srgbClr val="00FF00"/>
                </a:solidFill>
              </a:rPr>
              <a:t>生成元的定义，要求生成</a:t>
            </a:r>
            <a:r>
              <a:rPr lang="en-US" altLang="zh-CN" dirty="0" smtClean="0">
                <a:solidFill>
                  <a:srgbClr val="00FF00"/>
                </a:solidFill>
              </a:rPr>
              <a:t>ZN*</a:t>
            </a:r>
            <a:r>
              <a:rPr lang="zh-CN" altLang="en-US" dirty="0" smtClean="0">
                <a:solidFill>
                  <a:srgbClr val="00FF00"/>
                </a:solidFill>
              </a:rPr>
              <a:t>的全部元素</a:t>
            </a:r>
            <a:endParaRPr lang="zh-CN" altLang="zh-CN" dirty="0">
              <a:solidFill>
                <a:srgbClr val="00FF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89" y="1535603"/>
            <a:ext cx="87153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8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16525" y="950828"/>
            <a:ext cx="24593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12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520" y="1697134"/>
            <a:ext cx="7048500" cy="1019175"/>
          </a:xfrm>
          <a:prstGeom prst="rect">
            <a:avLst/>
          </a:prstGeom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691242"/>
              </p:ext>
            </p:extLst>
          </p:nvPr>
        </p:nvGraphicFramePr>
        <p:xfrm>
          <a:off x="6937814" y="5719153"/>
          <a:ext cx="2082411" cy="104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包装程序外壳对象" showAsIcon="1" r:id="rId5" imgW="857880" imgH="430200" progId="Package">
                  <p:embed/>
                </p:oleObj>
              </mc:Choice>
              <mc:Fallback>
                <p:oleObj name="包装程序外壳对象" showAsIcon="1" r:id="rId5" imgW="857880" imgH="430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37814" y="5719153"/>
                        <a:ext cx="2082411" cy="1045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1781" y="3095625"/>
            <a:ext cx="36957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3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16525" y="950828"/>
            <a:ext cx="24593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13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63" y="1535603"/>
            <a:ext cx="7392562" cy="20751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2" y="4195483"/>
            <a:ext cx="3892060" cy="9253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004" y="5484171"/>
            <a:ext cx="5195506" cy="7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2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16525" y="950828"/>
            <a:ext cx="24593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14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394" y="1535603"/>
            <a:ext cx="6305550" cy="18859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569" y="3733067"/>
            <a:ext cx="5029199" cy="168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0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16525" y="950828"/>
            <a:ext cx="24593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15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25" y="1841658"/>
            <a:ext cx="8484412" cy="2753788"/>
          </a:xfrm>
          <a:prstGeom prst="rect">
            <a:avLst/>
          </a:prstGeom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483900"/>
              </p:ext>
            </p:extLst>
          </p:nvPr>
        </p:nvGraphicFramePr>
        <p:xfrm>
          <a:off x="7067305" y="5601922"/>
          <a:ext cx="1988973" cy="998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包装程序外壳对象" showAsIcon="1" r:id="rId5" imgW="857880" imgH="430200" progId="Package">
                  <p:embed/>
                </p:oleObj>
              </mc:Choice>
              <mc:Fallback>
                <p:oleObj name="包装程序外壳对象" showAsIcon="1" r:id="rId5" imgW="857880" imgH="430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67305" y="5601922"/>
                        <a:ext cx="1988973" cy="998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796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5218526" y="3336116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169671" y="3336116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120814" y="3336116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267381" y="2456891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218526" y="2444967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169671" y="2456891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120814" y="2456891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071960" y="2456891"/>
            <a:ext cx="804652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2156592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T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205449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H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254308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 smtClean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A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303165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N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6352022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K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3205449" y="3420548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Y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4254308" y="3420548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0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5303165" y="3420548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U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23140" y="1459062"/>
            <a:ext cx="2339382" cy="50783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700" dirty="0">
                <a:solidFill>
                  <a:srgbClr val="00FF00"/>
                </a:solidFill>
                <a:latin typeface="时尚中黑简体" panose="02010600030101010101" charset="-122"/>
                <a:ea typeface="时尚中黑简体" panose="02010600030101010101" charset="-122"/>
                <a:sym typeface="时尚中黑简体" panose="01010104010101010101" pitchFamily="2" charset="-122"/>
              </a:rPr>
              <a:t>In the end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53779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3" grpId="0" animBg="1"/>
      <p:bldP spid="32" grpId="0" animBg="1"/>
      <p:bldP spid="31" grpId="0" animBg="1"/>
      <p:bldP spid="25" grpId="0" animBg="1"/>
      <p:bldP spid="24" grpId="0" animBg="1"/>
      <p:bldP spid="44" grpId="0" animBg="1"/>
      <p:bldP spid="45" grpId="0" animBg="1"/>
      <p:bldP spid="47" grpId="0" animBg="1"/>
      <p:bldP spid="49" grpId="0" animBg="1"/>
      <p:bldP spid="51" grpId="0" animBg="1"/>
      <p:bldP spid="53" grpId="0" animBg="1"/>
      <p:bldP spid="55" grpId="0" animBg="1"/>
      <p:bldP spid="57" grpId="0" animBg="1"/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2" y="548191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1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4802" y="5795772"/>
            <a:ext cx="8639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解析：</a:t>
            </a:r>
            <a:endParaRPr lang="en-US" altLang="zh-CN" b="1" dirty="0" smtClean="0">
              <a:solidFill>
                <a:srgbClr val="00FF00"/>
              </a:solidFill>
            </a:endParaRPr>
          </a:p>
          <a:p>
            <a:r>
              <a:rPr lang="en-US" altLang="zh-CN" dirty="0">
                <a:solidFill>
                  <a:srgbClr val="00FF00"/>
                </a:solidFill>
              </a:rPr>
              <a:t>	</a:t>
            </a:r>
            <a:r>
              <a:rPr lang="zh-CN" altLang="en-US" dirty="0" smtClean="0">
                <a:solidFill>
                  <a:srgbClr val="00FF00"/>
                </a:solidFill>
              </a:rPr>
              <a:t>两个人的时候就是</a:t>
            </a:r>
            <a:r>
              <a:rPr lang="en-US" altLang="zh-CN" dirty="0" smtClean="0">
                <a:solidFill>
                  <a:srgbClr val="00FF00"/>
                </a:solidFill>
              </a:rPr>
              <a:t>K_AB</a:t>
            </a:r>
            <a:r>
              <a:rPr lang="zh-CN" altLang="en-US" dirty="0" smtClean="0">
                <a:solidFill>
                  <a:srgbClr val="00FF00"/>
                </a:solidFill>
              </a:rPr>
              <a:t>用</a:t>
            </a:r>
            <a:r>
              <a:rPr lang="en-US" altLang="zh-CN" dirty="0" smtClean="0">
                <a:solidFill>
                  <a:srgbClr val="00FF00"/>
                </a:solidFill>
              </a:rPr>
              <a:t>Kb</a:t>
            </a:r>
            <a:r>
              <a:rPr lang="zh-CN" altLang="en-US" dirty="0" smtClean="0">
                <a:solidFill>
                  <a:srgbClr val="00FF00"/>
                </a:solidFill>
              </a:rPr>
              <a:t>加密后发送给</a:t>
            </a:r>
            <a:r>
              <a:rPr lang="en-US" altLang="zh-CN" dirty="0" smtClean="0">
                <a:solidFill>
                  <a:srgbClr val="00FF00"/>
                </a:solidFill>
              </a:rPr>
              <a:t>Alice</a:t>
            </a:r>
            <a:r>
              <a:rPr lang="zh-CN" altLang="en-US" dirty="0" smtClean="0">
                <a:solidFill>
                  <a:srgbClr val="00FF00"/>
                </a:solidFill>
              </a:rPr>
              <a:t>的，然后</a:t>
            </a:r>
            <a:r>
              <a:rPr lang="en-US" altLang="zh-CN" dirty="0" smtClean="0">
                <a:solidFill>
                  <a:srgbClr val="00FF00"/>
                </a:solidFill>
              </a:rPr>
              <a:t>Alice</a:t>
            </a:r>
            <a:r>
              <a:rPr lang="zh-CN" altLang="en-US" dirty="0" smtClean="0">
                <a:solidFill>
                  <a:srgbClr val="00FF00"/>
                </a:solidFill>
              </a:rPr>
              <a:t>把这个发给</a:t>
            </a:r>
            <a:r>
              <a:rPr lang="en-US" altLang="zh-CN" dirty="0" smtClean="0">
                <a:solidFill>
                  <a:srgbClr val="00FF00"/>
                </a:solidFill>
              </a:rPr>
              <a:t>Bob</a:t>
            </a:r>
            <a:r>
              <a:rPr lang="zh-CN" altLang="en-US" dirty="0" smtClean="0">
                <a:solidFill>
                  <a:srgbClr val="00FF00"/>
                </a:solidFill>
              </a:rPr>
              <a:t>就行了。现在三个人就再多加一步，</a:t>
            </a:r>
            <a:r>
              <a:rPr lang="en-US" altLang="zh-CN" dirty="0" smtClean="0">
                <a:solidFill>
                  <a:srgbClr val="00FF00"/>
                </a:solidFill>
              </a:rPr>
              <a:t>Kc</a:t>
            </a:r>
            <a:r>
              <a:rPr lang="zh-CN" altLang="en-US" dirty="0" smtClean="0">
                <a:solidFill>
                  <a:srgbClr val="00FF00"/>
                </a:solidFill>
              </a:rPr>
              <a:t>加密密钥然后发送给</a:t>
            </a:r>
            <a:r>
              <a:rPr lang="en-US" altLang="zh-CN" dirty="0" smtClean="0">
                <a:solidFill>
                  <a:srgbClr val="00FF00"/>
                </a:solidFill>
              </a:rPr>
              <a:t>Carol</a:t>
            </a:r>
            <a:r>
              <a:rPr lang="zh-CN" altLang="en-US" dirty="0" smtClean="0">
                <a:solidFill>
                  <a:srgbClr val="00FF00"/>
                </a:solidFill>
              </a:rPr>
              <a:t>就行了。</a:t>
            </a:r>
            <a:endParaRPr lang="zh-CN" altLang="en-US" dirty="0">
              <a:solidFill>
                <a:srgbClr val="00FF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2" y="1132966"/>
            <a:ext cx="8639906" cy="466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4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7609" y="582405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2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7608" y="5021425"/>
            <a:ext cx="8542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解析：</a:t>
            </a:r>
            <a:endParaRPr lang="en-US" altLang="zh-CN" b="1" dirty="0" smtClean="0">
              <a:solidFill>
                <a:srgbClr val="00FF00"/>
              </a:solidFill>
            </a:endParaRPr>
          </a:p>
          <a:p>
            <a:r>
              <a:rPr lang="en-US" altLang="zh-CN" dirty="0">
                <a:solidFill>
                  <a:srgbClr val="00FF00"/>
                </a:solidFill>
              </a:rPr>
              <a:t>	</a:t>
            </a:r>
            <a:r>
              <a:rPr lang="zh-CN" altLang="en-US" dirty="0" smtClean="0">
                <a:solidFill>
                  <a:srgbClr val="00FF00"/>
                </a:solidFill>
              </a:rPr>
              <a:t>题目要求，假设</a:t>
            </a:r>
            <a:r>
              <a:rPr lang="en-US" altLang="zh-CN" dirty="0" smtClean="0">
                <a:solidFill>
                  <a:srgbClr val="00FF00"/>
                </a:solidFill>
              </a:rPr>
              <a:t>f</a:t>
            </a:r>
            <a:r>
              <a:rPr lang="zh-CN" altLang="en-US" dirty="0" smtClean="0">
                <a:solidFill>
                  <a:srgbClr val="00FF00"/>
                </a:solidFill>
              </a:rPr>
              <a:t>容易求的情况下，要求出</a:t>
            </a:r>
            <a:r>
              <a:rPr lang="en-US" altLang="zh-CN" dirty="0" smtClean="0">
                <a:solidFill>
                  <a:srgbClr val="00FF00"/>
                </a:solidFill>
              </a:rPr>
              <a:t>g^(</a:t>
            </a:r>
            <a:r>
              <a:rPr lang="en-US" altLang="zh-CN" dirty="0" err="1" smtClean="0">
                <a:solidFill>
                  <a:srgbClr val="00FF00"/>
                </a:solidFill>
              </a:rPr>
              <a:t>xy</a:t>
            </a:r>
            <a:r>
              <a:rPr lang="en-US" altLang="zh-CN" dirty="0" smtClean="0">
                <a:solidFill>
                  <a:srgbClr val="00FF00"/>
                </a:solidFill>
              </a:rPr>
              <a:t>)</a:t>
            </a:r>
            <a:r>
              <a:rPr lang="zh-CN" altLang="en-US" dirty="0" smtClean="0">
                <a:solidFill>
                  <a:srgbClr val="00FF00"/>
                </a:solidFill>
              </a:rPr>
              <a:t>是不是也容易，如果容易的话就成立。</a:t>
            </a:r>
            <a:endParaRPr lang="zh-CN" altLang="en-US" dirty="0">
              <a:solidFill>
                <a:srgbClr val="00FF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09" y="1167180"/>
            <a:ext cx="8542041" cy="316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0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6525" y="950828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3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9281" y="5005754"/>
            <a:ext cx="8663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解析：</a:t>
            </a:r>
            <a:endParaRPr lang="en-US" altLang="zh-CN" b="1" dirty="0" smtClean="0">
              <a:solidFill>
                <a:srgbClr val="00FF00"/>
              </a:solidFill>
            </a:endParaRPr>
          </a:p>
          <a:p>
            <a:r>
              <a:rPr lang="en-US" altLang="zh-CN" dirty="0">
                <a:solidFill>
                  <a:srgbClr val="00FF00"/>
                </a:solidFill>
              </a:rPr>
              <a:t>	</a:t>
            </a:r>
            <a:r>
              <a:rPr lang="zh-CN" altLang="en-US" dirty="0" smtClean="0">
                <a:solidFill>
                  <a:srgbClr val="00FF00"/>
                </a:solidFill>
              </a:rPr>
              <a:t>原先是</a:t>
            </a:r>
            <a:r>
              <a:rPr lang="en-US" altLang="zh-CN" dirty="0" smtClean="0">
                <a:solidFill>
                  <a:srgbClr val="00FF00"/>
                </a:solidFill>
              </a:rPr>
              <a:t>g^(ab)</a:t>
            </a:r>
            <a:r>
              <a:rPr lang="zh-CN" altLang="en-US" dirty="0" smtClean="0">
                <a:solidFill>
                  <a:srgbClr val="00FF00"/>
                </a:solidFill>
              </a:rPr>
              <a:t>，现在把</a:t>
            </a:r>
            <a:r>
              <a:rPr lang="en-US" altLang="zh-CN" dirty="0" smtClean="0">
                <a:solidFill>
                  <a:srgbClr val="00FF00"/>
                </a:solidFill>
              </a:rPr>
              <a:t>b</a:t>
            </a:r>
            <a:r>
              <a:rPr lang="zh-CN" altLang="en-US" dirty="0" smtClean="0">
                <a:solidFill>
                  <a:srgbClr val="00FF00"/>
                </a:solidFill>
              </a:rPr>
              <a:t>换成</a:t>
            </a:r>
            <a:r>
              <a:rPr lang="en-US" altLang="zh-CN" dirty="0" smtClean="0">
                <a:solidFill>
                  <a:srgbClr val="00FF00"/>
                </a:solidFill>
              </a:rPr>
              <a:t>1/b</a:t>
            </a:r>
            <a:r>
              <a:rPr lang="zh-CN" altLang="en-US" dirty="0" smtClean="0">
                <a:solidFill>
                  <a:srgbClr val="00FF00"/>
                </a:solidFill>
              </a:rPr>
              <a:t>而已。</a:t>
            </a:r>
            <a:endParaRPr lang="zh-CN" altLang="en-US" dirty="0">
              <a:solidFill>
                <a:srgbClr val="00FF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82" y="2128836"/>
            <a:ext cx="8663197" cy="202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3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316525" y="807899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4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6525" y="5306801"/>
            <a:ext cx="8253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解析：</a:t>
            </a:r>
            <a:endParaRPr lang="en-US" altLang="zh-CN" b="1" dirty="0" smtClean="0">
              <a:solidFill>
                <a:srgbClr val="00FF00"/>
              </a:solidFill>
            </a:endParaRPr>
          </a:p>
          <a:p>
            <a:r>
              <a:rPr lang="en-US" altLang="zh-CN" dirty="0">
                <a:solidFill>
                  <a:srgbClr val="00FF00"/>
                </a:solidFill>
              </a:rPr>
              <a:t>	</a:t>
            </a:r>
            <a:r>
              <a:rPr lang="zh-CN" altLang="en-US" dirty="0" smtClean="0">
                <a:solidFill>
                  <a:srgbClr val="00FF00"/>
                </a:solidFill>
              </a:rPr>
              <a:t>仅仅使用公钥加密是没法对抗中间人攻击的！</a:t>
            </a:r>
            <a:endParaRPr lang="zh-CN" altLang="en-US" dirty="0">
              <a:solidFill>
                <a:srgbClr val="00FF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25" y="1873320"/>
            <a:ext cx="8489151" cy="242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4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16525" y="679181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5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-225370"/>
            <a:ext cx="3053080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</a:t>
            </a:r>
            <a:r>
              <a:rPr kumimoji="0" lang="zh-CN" altLang="zh-CN" sz="4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                                                                       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思路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25" y="1753928"/>
            <a:ext cx="8609122" cy="168285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525" y="3691304"/>
            <a:ext cx="8467621" cy="939312"/>
          </a:xfrm>
          <a:prstGeom prst="rect">
            <a:avLst/>
          </a:prstGeom>
        </p:spPr>
      </p:pic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769117"/>
              </p:ext>
            </p:extLst>
          </p:nvPr>
        </p:nvGraphicFramePr>
        <p:xfrm>
          <a:off x="7028713" y="5531582"/>
          <a:ext cx="1755433" cy="963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包装程序外壳对象" showAsIcon="1" r:id="rId6" imgW="784440" imgH="430200" progId="Package">
                  <p:embed/>
                </p:oleObj>
              </mc:Choice>
              <mc:Fallback>
                <p:oleObj name="包装程序外壳对象" showAsIcon="1" r:id="rId6" imgW="784440" imgH="430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28713" y="5531582"/>
                        <a:ext cx="1755433" cy="963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656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6525" y="797798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6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25" y="1382573"/>
            <a:ext cx="7119206" cy="26253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594" y="4252908"/>
            <a:ext cx="5290406" cy="1619512"/>
          </a:xfrm>
          <a:prstGeom prst="rect">
            <a:avLst/>
          </a:prstGeom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232041"/>
              </p:ext>
            </p:extLst>
          </p:nvPr>
        </p:nvGraphicFramePr>
        <p:xfrm>
          <a:off x="7313490" y="5872420"/>
          <a:ext cx="1726027" cy="946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包装程序外壳对象" showAsIcon="1" r:id="rId5" imgW="784440" imgH="430200" progId="Package">
                  <p:embed/>
                </p:oleObj>
              </mc:Choice>
              <mc:Fallback>
                <p:oleObj name="包装程序外壳对象" showAsIcon="1" r:id="rId5" imgW="784440" imgH="430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13490" y="5872420"/>
                        <a:ext cx="1726027" cy="946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2040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16525" y="950828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7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63" y="1589245"/>
            <a:ext cx="7865500" cy="12946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5139" y="3400423"/>
            <a:ext cx="6201908" cy="1382591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60979"/>
              </p:ext>
            </p:extLst>
          </p:nvPr>
        </p:nvGraphicFramePr>
        <p:xfrm>
          <a:off x="7064934" y="5508137"/>
          <a:ext cx="1990499" cy="1091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包装程序外壳对象" showAsIcon="1" r:id="rId6" imgW="784440" imgH="430200" progId="Package">
                  <p:embed/>
                </p:oleObj>
              </mc:Choice>
              <mc:Fallback>
                <p:oleObj name="包装程序外壳对象" showAsIcon="1" r:id="rId6" imgW="784440" imgH="430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64934" y="5508137"/>
                        <a:ext cx="1990499" cy="1091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020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16525" y="950828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8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08" y="1956288"/>
            <a:ext cx="8335106" cy="106139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94" y="3438372"/>
            <a:ext cx="7905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7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108</Words>
  <Application>Microsoft Office PowerPoint</Application>
  <PresentationFormat>全屏显示(4:3)</PresentationFormat>
  <Paragraphs>52</Paragraphs>
  <Slides>17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Helvetica Neue</vt:lpstr>
      <vt:lpstr>时尚中黑简体</vt:lpstr>
      <vt:lpstr>宋体</vt:lpstr>
      <vt:lpstr>Arial</vt:lpstr>
      <vt:lpstr>Calibri</vt:lpstr>
      <vt:lpstr>Calibri Light</vt:lpstr>
      <vt:lpstr>Office 主题</vt:lpstr>
      <vt:lpstr>程序包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</dc:creator>
  <cp:lastModifiedBy>Windows User</cp:lastModifiedBy>
  <cp:revision>392</cp:revision>
  <dcterms:created xsi:type="dcterms:W3CDTF">2015-07-09T06:01:19Z</dcterms:created>
  <dcterms:modified xsi:type="dcterms:W3CDTF">2015-10-13T12:13:00Z</dcterms:modified>
</cp:coreProperties>
</file>