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3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63F3-2AAF-4395-885F-5D6A4CB3D696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D85A-0FAE-44B1-9067-CC18B34FE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6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02206-C2DE-44CB-965D-718740AB8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BC44-1EBD-43C8-8BE0-85DCF486BB9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5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2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6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tx1">
                <a:lumMod val="95000"/>
                <a:lumOff val="5000"/>
              </a:schemeClr>
            </a:gs>
            <a:gs pos="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B896-7578-436B-82BD-F32D65FDC155}" type="datetimeFigureOut">
              <a:rPr lang="zh-CN" altLang="en-US" smtClean="0"/>
              <a:t>2015/9/25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.coursera.org/crypto-015/lecture/view?lecture_id=20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ryptopp.com/" TargetMode="External"/><Relationship Id="rId5" Type="http://schemas.openxmlformats.org/officeDocument/2006/relationships/hyperlink" Target="https://www.dlitz.net/software/pycrypto/" TargetMode="External"/><Relationship Id="rId4" Type="http://schemas.openxmlformats.org/officeDocument/2006/relationships/hyperlink" Target="http://en.wikipedia.org/wiki/Hexadecim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" y="2123866"/>
            <a:ext cx="2941490" cy="28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256393" y="3157010"/>
            <a:ext cx="29988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FF00"/>
                </a:solidFill>
              </a:rPr>
              <a:t>Programming Assignment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80" y="3564222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466235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699791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021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950828"/>
            <a:ext cx="1838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Question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1663" y="1661389"/>
            <a:ext cx="83351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In this project you will implement two encryption/decryption systems, one using AES in CBC mode and another using AES in counter mode (CTR). In both cases the 16-byte encryption IV is chosen at random and is prepended to the </a:t>
            </a:r>
            <a:r>
              <a:rPr lang="en-US" altLang="zh-CN" sz="2000" dirty="0" err="1">
                <a:solidFill>
                  <a:srgbClr val="00FF00"/>
                </a:solidFill>
                <a:latin typeface="Arial" panose="020B0604020202020204" pitchFamily="34" charset="0"/>
              </a:rPr>
              <a:t>ciphertext</a:t>
            </a: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. For CBC encryption we use the PKCS5 padding scheme discussed </a:t>
            </a: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  <a:hlinkClick r:id="rId3"/>
              </a:rPr>
              <a:t>in class</a:t>
            </a: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 (13:50). </a:t>
            </a:r>
            <a:b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/>
            </a:r>
            <a:b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While we ask that you implement both encryption and decryption, we will only test the decryption function. In the following questions you are given an AES key and a </a:t>
            </a:r>
            <a:r>
              <a:rPr lang="en-US" altLang="zh-CN" sz="2000" dirty="0" err="1">
                <a:solidFill>
                  <a:srgbClr val="00FF00"/>
                </a:solidFill>
                <a:latin typeface="Arial" panose="020B0604020202020204" pitchFamily="34" charset="0"/>
              </a:rPr>
              <a:t>ciphertext</a:t>
            </a: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 (both are </a:t>
            </a: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  <a:hlinkClick r:id="rId4"/>
              </a:rPr>
              <a:t>hex encoded</a:t>
            </a: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) and your goal is to recover the plaintext and enter it in the input boxes provided below. </a:t>
            </a:r>
            <a:b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/>
            </a:r>
            <a:b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For an implementation of AES you may use an existing crypto library such as </a:t>
            </a:r>
            <a:r>
              <a:rPr lang="en-US" altLang="zh-CN" sz="2000" dirty="0" err="1">
                <a:solidFill>
                  <a:srgbClr val="00FF00"/>
                </a:solidFill>
                <a:latin typeface="Arial" panose="020B0604020202020204" pitchFamily="34" charset="0"/>
                <a:hlinkClick r:id="rId5"/>
              </a:rPr>
              <a:t>PyCrypto</a:t>
            </a: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 (Python), </a:t>
            </a: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  <a:hlinkClick r:id="rId6"/>
              </a:rPr>
              <a:t>Crypto++</a:t>
            </a: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 (C++), or any other. While it is fine to use the built-in AES functions, we ask that as a learning experience you implement CBC and CTR modes yourself</a:t>
            </a:r>
            <a:r>
              <a:rPr lang="en-US" altLang="zh-CN" sz="2000" dirty="0"/>
              <a:t>. </a:t>
            </a:r>
            <a:endParaRPr lang="en-US" altLang="zh-CN" sz="2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FF00"/>
                </a:solidFill>
                <a:effectLst/>
                <a:latin typeface="Helvetica Neue"/>
              </a:rPr>
              <a:t>知识点</a:t>
            </a:r>
            <a:endParaRPr lang="en-US" altLang="zh-CN" sz="3200" b="1" i="0" dirty="0" smtClean="0">
              <a:solidFill>
                <a:srgbClr val="00FF00"/>
              </a:solidFill>
              <a:effectLst/>
              <a:latin typeface="Helvetica Neue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22"/>
              </p:ext>
            </p:extLst>
          </p:nvPr>
        </p:nvGraphicFramePr>
        <p:xfrm>
          <a:off x="5054915" y="6094290"/>
          <a:ext cx="4089085" cy="76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包装程序外壳对象" showAsIcon="1" r:id="rId4" imgW="2304000" imgH="430200" progId="Package">
                  <p:embed/>
                </p:oleObj>
              </mc:Choice>
              <mc:Fallback>
                <p:oleObj name="包装程序外壳对象" showAsIcon="1" r:id="rId4" imgW="230400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4915" y="6094290"/>
                        <a:ext cx="4089085" cy="76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1663" y="1841658"/>
            <a:ext cx="7898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已经给出密钥和</a:t>
            </a:r>
            <a:r>
              <a:rPr lang="zh-CN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密文</a:t>
            </a:r>
            <a:r>
              <a:rPr lang="zh-CN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了，利用</a:t>
            </a: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CBC</a:t>
            </a:r>
            <a:r>
              <a:rPr lang="zh-CN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模式和</a:t>
            </a: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CTF</a:t>
            </a:r>
            <a:r>
              <a:rPr lang="zh-CN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模式</a:t>
            </a:r>
            <a:r>
              <a:rPr lang="zh-CN" altLang="en-US" sz="2000" dirty="0" smtClean="0">
                <a:solidFill>
                  <a:srgbClr val="00FF00"/>
                </a:solidFill>
                <a:latin typeface="Arial" panose="020B0604020202020204" pitchFamily="34" charset="0"/>
              </a:rPr>
              <a:t>分别</a:t>
            </a:r>
            <a:r>
              <a:rPr lang="en-US" altLang="zh-CN" sz="2000" dirty="0" smtClean="0">
                <a:solidFill>
                  <a:srgbClr val="00FF00"/>
                </a:solidFill>
                <a:latin typeface="Arial" panose="020B0604020202020204" pitchFamily="34" charset="0"/>
              </a:rPr>
              <a:t>AES</a:t>
            </a:r>
            <a:r>
              <a:rPr lang="zh-CN" altLang="en-US" sz="2000" dirty="0" smtClean="0">
                <a:solidFill>
                  <a:srgbClr val="00FF00"/>
                </a:solidFill>
                <a:latin typeface="Arial" panose="020B0604020202020204" pitchFamily="34" charset="0"/>
              </a:rPr>
              <a:t>解密</a:t>
            </a:r>
            <a:r>
              <a:rPr lang="zh-CN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即</a:t>
            </a:r>
            <a:r>
              <a:rPr lang="zh-CN" altLang="en-US" sz="2000" dirty="0" smtClean="0">
                <a:solidFill>
                  <a:srgbClr val="00FF00"/>
                </a:solidFill>
                <a:latin typeface="Arial" panose="020B0604020202020204" pitchFamily="34" charset="0"/>
              </a:rPr>
              <a:t>可</a:t>
            </a:r>
            <a:endParaRPr lang="en-US" altLang="zh-CN" sz="2000" dirty="0" smtClean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endParaRPr lang="en-US" altLang="zh-CN" sz="2000" dirty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rgbClr val="00FF00"/>
                </a:solidFill>
                <a:latin typeface="Arial" panose="020B0604020202020204" pitchFamily="34" charset="0"/>
              </a:rPr>
              <a:t>Python</a:t>
            </a:r>
            <a:r>
              <a:rPr lang="zh-CN" altLang="en-US" sz="2000" dirty="0" smtClean="0">
                <a:solidFill>
                  <a:srgbClr val="00FF00"/>
                </a:solidFill>
                <a:latin typeface="Arial" panose="020B0604020202020204" pitchFamily="34" charset="0"/>
              </a:rPr>
              <a:t>的第三方库：</a:t>
            </a:r>
            <a:endParaRPr lang="en-US" altLang="zh-CN" sz="2000" dirty="0" smtClean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 smtClean="0">
                <a:solidFill>
                  <a:srgbClr val="00FF00"/>
                </a:solidFill>
                <a:latin typeface="Arial" panose="020B0604020202020204" pitchFamily="34" charset="0"/>
              </a:rPr>
              <a:t>Crypto.Cipher</a:t>
            </a:r>
            <a:r>
              <a:rPr lang="en-US" altLang="zh-CN" sz="2000" dirty="0">
                <a:solidFill>
                  <a:srgbClr val="00FF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00FF00"/>
                </a:solidFill>
                <a:latin typeface="Arial" panose="020B0604020202020204" pitchFamily="34" charset="0"/>
              </a:rPr>
              <a:t>import AES</a:t>
            </a:r>
            <a:r>
              <a:rPr lang="zh-CN" altLang="en-US" sz="2000" dirty="0" smtClean="0">
                <a:solidFill>
                  <a:srgbClr val="00FF00"/>
                </a:solidFill>
                <a:latin typeface="Arial" panose="020B0604020202020204" pitchFamily="34" charset="0"/>
              </a:rPr>
              <a:t>解决</a:t>
            </a:r>
            <a:endParaRPr lang="zh-CN" altLang="en-US" sz="2000" dirty="0">
              <a:solidFill>
                <a:srgbClr val="00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5218526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169671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20814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6738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18526" y="2444967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6967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20814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71960" y="2456891"/>
            <a:ext cx="804652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15659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05449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H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4308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03165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N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35202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K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205449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Y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254308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0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303165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3140" y="1459062"/>
            <a:ext cx="2339382" cy="5078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In the end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377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  <p:bldP spid="32" grpId="0" animBg="1"/>
      <p:bldP spid="31" grpId="0" animBg="1"/>
      <p:bldP spid="25" grpId="0" animBg="1"/>
      <p:bldP spid="24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98</Words>
  <Application>Microsoft Office PowerPoint</Application>
  <PresentationFormat>全屏显示(4:3)</PresentationFormat>
  <Paragraphs>23</Paragraphs>
  <Slides>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Helvetica Neue</vt:lpstr>
      <vt:lpstr>时尚中黑简体</vt:lpstr>
      <vt:lpstr>宋体</vt:lpstr>
      <vt:lpstr>Arial</vt:lpstr>
      <vt:lpstr>Calibri</vt:lpstr>
      <vt:lpstr>Calibri Light</vt:lpstr>
      <vt:lpstr>Office 主题</vt:lpstr>
      <vt:lpstr>程序包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Windows User</cp:lastModifiedBy>
  <cp:revision>279</cp:revision>
  <dcterms:created xsi:type="dcterms:W3CDTF">2015-07-09T06:01:19Z</dcterms:created>
  <dcterms:modified xsi:type="dcterms:W3CDTF">2015-09-25T06:43:13Z</dcterms:modified>
</cp:coreProperties>
</file>