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76" r:id="rId3"/>
    <p:sldId id="277" r:id="rId4"/>
    <p:sldId id="259" r:id="rId5"/>
    <p:sldId id="263" r:id="rId6"/>
    <p:sldId id="264" r:id="rId7"/>
    <p:sldId id="265" r:id="rId8"/>
    <p:sldId id="273" r:id="rId9"/>
    <p:sldId id="266" r:id="rId10"/>
    <p:sldId id="267" r:id="rId11"/>
    <p:sldId id="25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63F3-2AAF-4395-885F-5D6A4CB3D696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D85A-0FAE-44B1-9067-CC18B34FE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2206-C2DE-44CB-965D-718740AB8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BC44-1EBD-43C8-8BE0-85DCF486BB9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75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80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13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5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82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94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9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19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1">
                <a:lumMod val="95000"/>
                <a:lumOff val="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4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default.aspx?id=119060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" y="2123866"/>
            <a:ext cx="2941490" cy="28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256393" y="3157010"/>
            <a:ext cx="29988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700" dirty="0" smtClean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Nine </a:t>
            </a:r>
            <a:r>
              <a:rPr lang="en-US" altLang="zh-CN" sz="2700" dirty="0" smtClean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Quiz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80" y="3564222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466235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699791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02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9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1663" y="5505853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en-US" altLang="zh-CN" dirty="0">
                <a:solidFill>
                  <a:srgbClr val="00FF00"/>
                </a:solidFill>
              </a:rPr>
              <a:t>F(k, 1101) = k[0] </a:t>
            </a:r>
            <a:r>
              <a:rPr lang="en-US" altLang="zh-CN" dirty="0" err="1">
                <a:solidFill>
                  <a:srgbClr val="00FF00"/>
                </a:solidFill>
              </a:rPr>
              <a:t>xor</a:t>
            </a:r>
            <a:r>
              <a:rPr lang="en-US" altLang="zh-CN" dirty="0">
                <a:solidFill>
                  <a:srgbClr val="00FF00"/>
                </a:solidFill>
              </a:rPr>
              <a:t> k[1] </a:t>
            </a:r>
            <a:r>
              <a:rPr lang="en-US" altLang="zh-CN" dirty="0" err="1">
                <a:solidFill>
                  <a:srgbClr val="00FF00"/>
                </a:solidFill>
              </a:rPr>
              <a:t>xor</a:t>
            </a:r>
            <a:r>
              <a:rPr lang="en-US" altLang="zh-CN" dirty="0">
                <a:solidFill>
                  <a:srgbClr val="00FF00"/>
                </a:solidFill>
              </a:rPr>
              <a:t> k[2] </a:t>
            </a:r>
            <a:r>
              <a:rPr lang="en-US" altLang="zh-CN" dirty="0" err="1">
                <a:solidFill>
                  <a:srgbClr val="00FF00"/>
                </a:solidFill>
              </a:rPr>
              <a:t>xor</a:t>
            </a:r>
            <a:r>
              <a:rPr lang="en-US" altLang="zh-CN" dirty="0">
                <a:solidFill>
                  <a:srgbClr val="00FF00"/>
                </a:solidFill>
              </a:rPr>
              <a:t> k[4</a:t>
            </a:r>
            <a:r>
              <a:rPr lang="en-US" altLang="zh-CN" dirty="0" smtClean="0">
                <a:solidFill>
                  <a:srgbClr val="00FF00"/>
                </a:solidFill>
              </a:rPr>
              <a:t>]</a:t>
            </a:r>
            <a:r>
              <a:rPr lang="en-US" altLang="zh-CN" dirty="0">
                <a:solidFill>
                  <a:srgbClr val="00FF00"/>
                </a:solidFill>
              </a:rPr>
              <a:t> </a:t>
            </a:r>
            <a:r>
              <a:rPr lang="en-US" altLang="zh-CN" dirty="0" smtClean="0">
                <a:solidFill>
                  <a:srgbClr val="00FF00"/>
                </a:solidFill>
              </a:rPr>
              <a:t>	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利用</a:t>
            </a:r>
            <a:r>
              <a:rPr lang="zh-CN" altLang="en-US" dirty="0" smtClean="0">
                <a:solidFill>
                  <a:srgbClr val="FF0000"/>
                </a:solidFill>
              </a:rPr>
              <a:t>性质：异或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次等价于没有异或。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zh-CN" dirty="0" smtClean="0">
                <a:solidFill>
                  <a:srgbClr val="00FF00"/>
                </a:solidFill>
              </a:rPr>
              <a:t>异</a:t>
            </a:r>
            <a:r>
              <a:rPr lang="zh-CN" altLang="zh-CN" dirty="0">
                <a:solidFill>
                  <a:srgbClr val="00FF00"/>
                </a:solidFill>
              </a:rPr>
              <a:t>或掉给出来的三个即可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3" y="1535603"/>
            <a:ext cx="7477858" cy="37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5218526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69671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20814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6738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18526" y="2444967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6967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20814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71960" y="2456891"/>
            <a:ext cx="804652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15659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5449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H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4308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03165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N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35202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K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05449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Y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254308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0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303165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3140" y="1459062"/>
            <a:ext cx="2339382" cy="5078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In the end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77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32" grpId="0" animBg="1"/>
      <p:bldP spid="31" grpId="0" animBg="1"/>
      <p:bldP spid="25" grpId="0" animBg="1"/>
      <p:bldP spid="24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1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6" y="1535603"/>
            <a:ext cx="7830390" cy="21629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89957" y="4021577"/>
            <a:ext cx="7051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dictionary[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'1'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/ 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2 </a:t>
            </a:r>
            <a:r>
              <a:rPr lang="zh-CN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128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dictionary[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/ 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10 </a:t>
            </a:r>
            <a:r>
              <a:rPr lang="zh-CN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# 1 million = 10^6</a:t>
            </a:r>
            <a:r>
              <a:rPr lang="zh-CN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dictionary[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'3'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/ 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10 </a:t>
            </a:r>
            <a:r>
              <a:rPr lang="zh-CN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)) </a:t>
            </a:r>
            <a:r>
              <a:rPr lang="zh-CN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zh-CN" altLang="en-US" dirty="0">
                <a:solidFill>
                  <a:srgbClr val="AE81FF"/>
                </a:solidFill>
                <a:latin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AE81FF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dictionary[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'4'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/ 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10 </a:t>
            </a:r>
            <a:r>
              <a:rPr lang="zh-CN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)) </a:t>
            </a:r>
            <a:r>
              <a:rPr lang="zh-CN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6</a:t>
            </a:r>
            <a:r>
              <a:rPr lang="zh-CN" altLang="en-US" dirty="0">
                <a:solidFill>
                  <a:srgbClr val="AE81FF"/>
                </a:solidFill>
                <a:latin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AE81FF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dictionary[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'5'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 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/ 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10 </a:t>
            </a:r>
            <a:r>
              <a:rPr lang="zh-CN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)) </a:t>
            </a:r>
            <a:r>
              <a:rPr lang="zh-CN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2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1322" y="1582375"/>
            <a:ext cx="82178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FF00"/>
                </a:solidFill>
              </a:rPr>
              <a:t>Suppose that using commodity hardware it is possible to build a computer for about $200 that can brute force about 1 billion AES keys per second. Suppose an organization wants to run an exhaustive search for a single 128-bit AES key and was willing to spend 4 trillion dollars to buy these machines (this is more than the annual US federal budget). How long would it take the organization to brute force this single 128-bit AES key with these machines? Ignore additional costs such as power and maintenance.</a:t>
            </a:r>
            <a:endParaRPr lang="zh-CN" altLang="en-US" sz="2400" dirty="0">
              <a:solidFill>
                <a:srgbClr val="00FF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659190"/>
              </p:ext>
            </p:extLst>
          </p:nvPr>
        </p:nvGraphicFramePr>
        <p:xfrm>
          <a:off x="7735519" y="4998695"/>
          <a:ext cx="1103680" cy="92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包装程序外壳对象" showAsIcon="1" r:id="rId3" imgW="514800" imgH="430200" progId="Package">
                  <p:embed/>
                </p:oleObj>
              </mc:Choice>
              <mc:Fallback>
                <p:oleObj name="包装程序外壳对象" showAsIcon="1" r:id="rId3" imgW="51480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35519" y="4998695"/>
                        <a:ext cx="1103680" cy="923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8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3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4094" y="5404338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安全的</a:t>
            </a:r>
            <a:r>
              <a:rPr lang="en-US" altLang="zh-CN" dirty="0" smtClean="0">
                <a:solidFill>
                  <a:srgbClr val="00FF00"/>
                </a:solidFill>
              </a:rPr>
              <a:t>PRF</a:t>
            </a:r>
            <a:r>
              <a:rPr lang="zh-CN" altLang="en-US" dirty="0" smtClean="0">
                <a:solidFill>
                  <a:srgbClr val="00FF00"/>
                </a:solidFill>
              </a:rPr>
              <a:t>的输出应该是和真随机序列是不可区分的。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58" y="1535603"/>
            <a:ext cx="7859827" cy="351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4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094" y="55024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3" y="1535603"/>
            <a:ext cx="7953687" cy="329091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282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zh-CN" altLang="zh-CN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Problem_set_2-3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思路</a:t>
            </a: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89" y="5798698"/>
            <a:ext cx="3038475" cy="885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76921" y="6148820"/>
            <a:ext cx="615295" cy="263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65493" y="6412524"/>
            <a:ext cx="730815" cy="27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192216" y="5502489"/>
            <a:ext cx="3071446" cy="6463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772342" y="5615354"/>
            <a:ext cx="2491320" cy="7971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339696" y="5040824"/>
            <a:ext cx="2494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??"/>
              </a:rPr>
              <a:t>利用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L1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xor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L2</a:t>
            </a:r>
            <a:r>
              <a:rPr lang="zh-CN" altLang="en-US" dirty="0">
                <a:solidFill>
                  <a:srgbClr val="FF0000"/>
                </a:solidFill>
                <a:latin typeface="??"/>
              </a:rPr>
              <a:t>判断是否全为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zh-CN" altLang="en-US" dirty="0">
                <a:solidFill>
                  <a:srgbClr val="FF0000"/>
                </a:solidFill>
                <a:latin typeface="??"/>
              </a:rPr>
              <a:t>，若是，这说明不是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secure PRF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5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094" y="5103674"/>
            <a:ext cx="3476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C1 = F(k, c0)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C0' = F[k,c0 </a:t>
            </a:r>
            <a:r>
              <a:rPr lang="en-US" altLang="zh-CN" dirty="0" err="1" smtClean="0">
                <a:solidFill>
                  <a:srgbClr val="00FF00"/>
                </a:solidFill>
              </a:rPr>
              <a:t>xor</a:t>
            </a:r>
            <a:r>
              <a:rPr lang="en-US" altLang="zh-CN" dirty="0" smtClean="0">
                <a:solidFill>
                  <a:srgbClr val="00FF00"/>
                </a:solidFill>
              </a:rPr>
              <a:t> c1 </a:t>
            </a:r>
            <a:r>
              <a:rPr lang="en-US" altLang="zh-CN" dirty="0" err="1" smtClean="0">
                <a:solidFill>
                  <a:srgbClr val="00FF00"/>
                </a:solidFill>
              </a:rPr>
              <a:t>xor</a:t>
            </a:r>
            <a:r>
              <a:rPr lang="en-US" altLang="zh-CN" dirty="0" smtClean="0">
                <a:solidFill>
                  <a:srgbClr val="00FF00"/>
                </a:solidFill>
              </a:rPr>
              <a:t> F(k, c0)]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       = F(k, c0)</a:t>
            </a:r>
          </a:p>
          <a:p>
            <a:pPr lvl="1"/>
            <a:r>
              <a:rPr lang="en-US" altLang="zh-CN" dirty="0" smtClean="0">
                <a:solidFill>
                  <a:srgbClr val="00FF00"/>
                </a:solidFill>
              </a:rPr>
              <a:t>       = c1</a:t>
            </a:r>
          </a:p>
          <a:p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3" y="1535603"/>
            <a:ext cx="8237686" cy="316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6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3" y="1535603"/>
            <a:ext cx="8374911" cy="278349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4094" y="5136215"/>
            <a:ext cx="833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	</a:t>
            </a:r>
            <a:r>
              <a:rPr lang="zh-CN" altLang="zh-CN" dirty="0" smtClean="0">
                <a:solidFill>
                  <a:srgbClr val="00FF00"/>
                </a:solidFill>
              </a:rPr>
              <a:t>这里</a:t>
            </a:r>
            <a:r>
              <a:rPr lang="zh-CN" altLang="zh-CN" dirty="0">
                <a:solidFill>
                  <a:srgbClr val="00FF00"/>
                </a:solidFill>
              </a:rPr>
              <a:t>应该是只有</a:t>
            </a:r>
            <a:r>
              <a:rPr lang="en-US" altLang="zh-CN" dirty="0">
                <a:solidFill>
                  <a:srgbClr val="00FF00"/>
                </a:solidFill>
              </a:rPr>
              <a:t>2</a:t>
            </a:r>
            <a:r>
              <a:rPr lang="zh-CN" altLang="zh-CN" dirty="0">
                <a:solidFill>
                  <a:srgbClr val="00FF00"/>
                </a:solidFill>
              </a:rPr>
              <a:t>个块坏，因为这个坏的块只影响到了它自己和用到它的下一个，再下一个并没有用到它所以不会坏的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7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094" y="4784522"/>
            <a:ext cx="833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    </a:t>
            </a:r>
            <a:r>
              <a:rPr lang="zh-CN" altLang="en-US" dirty="0" smtClean="0">
                <a:solidFill>
                  <a:srgbClr val="00FF00"/>
                </a:solidFill>
              </a:rPr>
              <a:t>随机数计数器模式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endParaRPr lang="en-US" altLang="zh-CN" dirty="0">
              <a:solidFill>
                <a:srgbClr val="00FF00"/>
              </a:solidFill>
            </a:endParaRPr>
          </a:p>
          <a:p>
            <a:r>
              <a:rPr lang="zh-CN" altLang="en-US" dirty="0" smtClean="0">
                <a:solidFill>
                  <a:srgbClr val="00FF00"/>
                </a:solidFill>
              </a:rPr>
              <a:t>如图所示，一个块坏了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zh-CN" altLang="en-US" dirty="0" smtClean="0">
                <a:solidFill>
                  <a:srgbClr val="00FF00"/>
                </a:solidFill>
              </a:rPr>
              <a:t>也就影响一个</a:t>
            </a:r>
            <a:endParaRPr lang="zh-CN" altLang="en-US" dirty="0">
              <a:solidFill>
                <a:srgbClr val="00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4094" y="1626220"/>
            <a:ext cx="83351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FF00"/>
                </a:solidFill>
              </a:rPr>
              <a:t>Let m be a message consisting of ℓ</a:t>
            </a:r>
            <a:r>
              <a:rPr lang="en-US" altLang="zh-CN" sz="2400" dirty="0">
                <a:solidFill>
                  <a:srgbClr val="00FF00"/>
                </a:solidFill>
              </a:rPr>
              <a:t> AES blocks (say </a:t>
            </a:r>
            <a:r>
              <a:rPr lang="zh-CN" altLang="zh-CN" sz="2400" dirty="0">
                <a:solidFill>
                  <a:srgbClr val="00FF00"/>
                </a:solidFill>
              </a:rPr>
              <a:t>ℓ=100). Alice encrypts m using randomized counter mode and transmits the resulting ciphertext to Bob. Due to a network error, ciphertext block number ℓ/2 is corrupted during transmission. All other ciphertext blocks are transmitted and received correctly. Once Bob decrypts the received ciphertext, how many plaintext blocks will be corrupted?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14" y="4615227"/>
            <a:ext cx="4957103" cy="16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8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663" y="1535603"/>
            <a:ext cx="83351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FF00"/>
                </a:solidFill>
              </a:rPr>
              <a:t>Recall that encryption systems do not fully hide the length of transmitted messages. Leaking the length of web requests </a:t>
            </a:r>
            <a:r>
              <a:rPr lang="zh-CN" altLang="zh-CN" sz="2400" dirty="0">
                <a:solidFill>
                  <a:srgbClr val="00FF00"/>
                </a:solidFill>
                <a:hlinkClick r:id="rId3"/>
              </a:rPr>
              <a:t>has been used</a:t>
            </a:r>
            <a:r>
              <a:rPr lang="zh-CN" altLang="zh-CN" sz="2400" dirty="0">
                <a:solidFill>
                  <a:srgbClr val="00FF00"/>
                </a:solidFill>
              </a:rPr>
              <a:t> to eavesdrop on encrypted HTTPS traffic to a number of web sites, such as tax preparation sites, Google searches, and healthcare sites. Suppose an attacker intercepts a packet where he knows that the packet payload is encrypted using AES in CBC mode with a random IV. The encrypted packet payload is 128 bytes. Which of the following messages is plausibly the decryption of the payload: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8786" y="5256724"/>
            <a:ext cx="8787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FF00"/>
                </a:solidFill>
              </a:rPr>
              <a:t>解析：</a:t>
            </a:r>
            <a:endParaRPr lang="en-US" altLang="zh-CN" sz="2400" dirty="0">
              <a:solidFill>
                <a:srgbClr val="00FF00"/>
              </a:solidFill>
            </a:endParaRPr>
          </a:p>
          <a:p>
            <a:r>
              <a:rPr lang="zh-CN" altLang="en-US" dirty="0" smtClean="0">
                <a:solidFill>
                  <a:srgbClr val="00FF00"/>
                </a:solidFill>
              </a:rPr>
              <a:t>    用</a:t>
            </a:r>
            <a:r>
              <a:rPr lang="en-US" altLang="zh-CN" dirty="0" smtClean="0">
                <a:solidFill>
                  <a:srgbClr val="00FF00"/>
                </a:solidFill>
              </a:rPr>
              <a:t>AES</a:t>
            </a:r>
            <a:r>
              <a:rPr lang="zh-CN" altLang="en-US" dirty="0" smtClean="0">
                <a:solidFill>
                  <a:srgbClr val="00FF00"/>
                </a:solidFill>
              </a:rPr>
              <a:t>加密（</a:t>
            </a:r>
            <a:r>
              <a:rPr lang="en-US" altLang="zh-CN" dirty="0" smtClean="0">
                <a:solidFill>
                  <a:srgbClr val="00FF00"/>
                </a:solidFill>
              </a:rPr>
              <a:t>128bits</a:t>
            </a:r>
            <a:r>
              <a:rPr lang="zh-CN" altLang="en-US" dirty="0" smtClean="0">
                <a:solidFill>
                  <a:srgbClr val="00FF00"/>
                </a:solidFill>
              </a:rPr>
              <a:t>、</a:t>
            </a:r>
            <a:r>
              <a:rPr lang="en-US" altLang="zh-CN" dirty="0" smtClean="0">
                <a:solidFill>
                  <a:srgbClr val="00FF00"/>
                </a:solidFill>
              </a:rPr>
              <a:t>256bits</a:t>
            </a:r>
            <a:r>
              <a:rPr lang="zh-CN" altLang="en-US" dirty="0" smtClean="0">
                <a:solidFill>
                  <a:srgbClr val="00FF00"/>
                </a:solidFill>
              </a:rPr>
              <a:t>等），随机</a:t>
            </a:r>
            <a:r>
              <a:rPr lang="en-US" altLang="zh-CN" dirty="0" smtClean="0">
                <a:solidFill>
                  <a:srgbClr val="00FF00"/>
                </a:solidFill>
              </a:rPr>
              <a:t>IV</a:t>
            </a:r>
            <a:r>
              <a:rPr lang="zh-CN" altLang="en-US" dirty="0" smtClean="0">
                <a:solidFill>
                  <a:srgbClr val="00FF00"/>
                </a:solidFill>
              </a:rPr>
              <a:t>（</a:t>
            </a:r>
            <a:r>
              <a:rPr lang="en-US" altLang="zh-CN" dirty="0" smtClean="0">
                <a:solidFill>
                  <a:srgbClr val="00FF00"/>
                </a:solidFill>
              </a:rPr>
              <a:t>16bits</a:t>
            </a:r>
            <a:r>
              <a:rPr lang="zh-CN" altLang="en-US" dirty="0" smtClean="0">
                <a:solidFill>
                  <a:srgbClr val="00FF00"/>
                </a:solidFill>
              </a:rPr>
              <a:t>），</a:t>
            </a:r>
            <a:r>
              <a:rPr lang="en-US" altLang="zh-CN" dirty="0" smtClean="0">
                <a:solidFill>
                  <a:srgbClr val="00FF00"/>
                </a:solidFill>
              </a:rPr>
              <a:t>CBC</a:t>
            </a:r>
            <a:r>
              <a:rPr lang="zh-CN" altLang="en-US" dirty="0" smtClean="0">
                <a:solidFill>
                  <a:srgbClr val="00FF00"/>
                </a:solidFill>
              </a:rPr>
              <a:t>模式加密的密文。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</a:rPr>
              <a:t>   </a:t>
            </a:r>
            <a:r>
              <a:rPr lang="zh-CN" altLang="en-US" dirty="0" smtClean="0">
                <a:solidFill>
                  <a:srgbClr val="00FF00"/>
                </a:solidFill>
              </a:rPr>
              <a:t>随机</a:t>
            </a:r>
            <a:r>
              <a:rPr lang="en-US" altLang="zh-CN" dirty="0" smtClean="0">
                <a:solidFill>
                  <a:srgbClr val="00FF00"/>
                </a:solidFill>
              </a:rPr>
              <a:t>IV</a:t>
            </a:r>
            <a:r>
              <a:rPr lang="zh-CN" altLang="en-US" dirty="0" smtClean="0">
                <a:solidFill>
                  <a:srgbClr val="00FF00"/>
                </a:solidFill>
              </a:rPr>
              <a:t>共</a:t>
            </a:r>
            <a:r>
              <a:rPr lang="en-US" altLang="zh-CN" dirty="0" smtClean="0">
                <a:solidFill>
                  <a:srgbClr val="00FF00"/>
                </a:solidFill>
              </a:rPr>
              <a:t>16</a:t>
            </a:r>
            <a:r>
              <a:rPr lang="zh-CN" altLang="en-US" dirty="0" smtClean="0">
                <a:solidFill>
                  <a:srgbClr val="00FF00"/>
                </a:solidFill>
              </a:rPr>
              <a:t>个字节，加上密文与填充后，刚好是题目说的</a:t>
            </a:r>
            <a:r>
              <a:rPr lang="en-US" altLang="zh-CN" dirty="0" smtClean="0">
                <a:solidFill>
                  <a:srgbClr val="00FF00"/>
                </a:solidFill>
              </a:rPr>
              <a:t>128</a:t>
            </a:r>
            <a:r>
              <a:rPr lang="zh-CN" altLang="en-US" dirty="0" smtClean="0">
                <a:solidFill>
                  <a:srgbClr val="00FF00"/>
                </a:solidFill>
              </a:rPr>
              <a:t>字节的那个就是答案。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467</Words>
  <Application>Microsoft Office PowerPoint</Application>
  <PresentationFormat>全屏显示(4:3)</PresentationFormat>
  <Paragraphs>60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??</vt:lpstr>
      <vt:lpstr>Helvetica Neue</vt:lpstr>
      <vt:lpstr>时尚中黑简体</vt:lpstr>
      <vt:lpstr>宋体</vt:lpstr>
      <vt:lpstr>Arial</vt:lpstr>
      <vt:lpstr>Calibri</vt:lpstr>
      <vt:lpstr>Calibri Light</vt:lpstr>
      <vt:lpstr>Consolas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Windows User</cp:lastModifiedBy>
  <cp:revision>292</cp:revision>
  <dcterms:created xsi:type="dcterms:W3CDTF">2015-07-09T06:01:19Z</dcterms:created>
  <dcterms:modified xsi:type="dcterms:W3CDTF">2015-09-25T06:38:44Z</dcterms:modified>
</cp:coreProperties>
</file>