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6" r:id="rId3"/>
    <p:sldId id="277" r:id="rId4"/>
    <p:sldId id="278" r:id="rId5"/>
    <p:sldId id="259" r:id="rId6"/>
    <p:sldId id="263" r:id="rId7"/>
    <p:sldId id="279" r:id="rId8"/>
    <p:sldId id="264" r:id="rId9"/>
    <p:sldId id="265" r:id="rId10"/>
    <p:sldId id="273" r:id="rId11"/>
    <p:sldId id="267" r:id="rId12"/>
    <p:sldId id="280" r:id="rId13"/>
    <p:sldId id="281" r:id="rId14"/>
    <p:sldId id="282" r:id="rId15"/>
    <p:sldId id="25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63F3-2AAF-4395-885F-5D6A4CB3D696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BD85A-0FAE-44B1-9067-CC18B34FE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6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02206-C2DE-44CB-965D-718740AB8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5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BC44-1EBD-43C8-8BE0-85DCF486BB9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2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75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800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13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85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829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94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96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19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1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4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tx1">
                <a:lumMod val="95000"/>
                <a:lumOff val="5000"/>
              </a:schemeClr>
            </a:gs>
            <a:gs pos="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B896-7578-436B-82BD-F32D65FDC155}" type="datetimeFigureOut">
              <a:rPr lang="zh-CN" altLang="en-US" smtClean="0"/>
              <a:t>2015/10/26 Monday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4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5" y="2123866"/>
            <a:ext cx="2941490" cy="288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256393" y="3157010"/>
            <a:ext cx="29988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700" dirty="0" smtClean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Fifteen Quiz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80" y="3564222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466235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699791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021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351946" y="59996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9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24" y="4640817"/>
            <a:ext cx="832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</a:t>
            </a:r>
            <a:r>
              <a:rPr lang="zh-CN" altLang="en-US" b="1" dirty="0" smtClean="0">
                <a:solidFill>
                  <a:srgbClr val="00FF00"/>
                </a:solidFill>
              </a:rPr>
              <a:t>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b="1" dirty="0">
                <a:solidFill>
                  <a:srgbClr val="00FF00"/>
                </a:solidFill>
              </a:rPr>
              <a:t>	</a:t>
            </a:r>
            <a:r>
              <a:rPr lang="zh-CN" altLang="en-US" b="1" dirty="0" smtClean="0">
                <a:solidFill>
                  <a:srgbClr val="00FF00"/>
                </a:solidFill>
              </a:rPr>
              <a:t>安全哈希函数要求抗碰撞的，描述</a:t>
            </a:r>
            <a:r>
              <a:rPr lang="en-US" altLang="zh-CN" b="1" dirty="0" smtClean="0">
                <a:solidFill>
                  <a:srgbClr val="00FF00"/>
                </a:solidFill>
              </a:rPr>
              <a:t>3</a:t>
            </a:r>
            <a:r>
              <a:rPr lang="zh-CN" altLang="en-US" b="1" dirty="0" smtClean="0">
                <a:solidFill>
                  <a:srgbClr val="00FF00"/>
                </a:solidFill>
              </a:rPr>
              <a:t>就是一个抗碰撞的描述</a:t>
            </a:r>
            <a:endParaRPr lang="en-US" altLang="zh-CN" dirty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336797"/>
            <a:ext cx="8604737" cy="26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248551" y="59996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10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25" y="4901064"/>
            <a:ext cx="798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</a:t>
            </a:r>
            <a:r>
              <a:rPr lang="zh-CN" altLang="en-US" b="1" dirty="0" smtClean="0">
                <a:solidFill>
                  <a:srgbClr val="00FF00"/>
                </a:solidFill>
              </a:rPr>
              <a:t>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b="1" dirty="0">
                <a:solidFill>
                  <a:srgbClr val="00FF00"/>
                </a:solidFill>
              </a:rPr>
              <a:t>	</a:t>
            </a:r>
            <a:r>
              <a:rPr lang="en-US" altLang="zh-CN" sz="1200" dirty="0">
                <a:solidFill>
                  <a:srgbClr val="00FF00"/>
                </a:solidFill>
              </a:rPr>
              <a:t>7-2</a:t>
            </a:r>
            <a:r>
              <a:rPr lang="zh-CN" altLang="zh-CN" sz="1200" dirty="0">
                <a:solidFill>
                  <a:srgbClr val="00FF00"/>
                </a:solidFill>
              </a:rPr>
              <a:t>认证加密的要求，即要有密文完整性（攻击者有足够多的明文</a:t>
            </a:r>
            <a:r>
              <a:rPr lang="en-US" altLang="zh-CN" sz="1200" dirty="0">
                <a:solidFill>
                  <a:srgbClr val="00FF00"/>
                </a:solidFill>
              </a:rPr>
              <a:t>-</a:t>
            </a:r>
            <a:r>
              <a:rPr lang="zh-CN" altLang="zh-CN" sz="1200" dirty="0">
                <a:solidFill>
                  <a:srgbClr val="00FF00"/>
                </a:solidFill>
              </a:rPr>
              <a:t>密文对，然后攻击者构建一个密文，如果密文不能被正确解密，则具有密文完整性）又要有选择明文攻击下的语义安全（攻击者选定明文</a:t>
            </a:r>
            <a:r>
              <a:rPr lang="en-US" altLang="zh-CN" sz="1200" dirty="0">
                <a:solidFill>
                  <a:srgbClr val="00FF00"/>
                </a:solidFill>
              </a:rPr>
              <a:t>1</a:t>
            </a:r>
            <a:r>
              <a:rPr lang="zh-CN" altLang="zh-CN" sz="1200" dirty="0">
                <a:solidFill>
                  <a:srgbClr val="00FF00"/>
                </a:solidFill>
              </a:rPr>
              <a:t>和明文</a:t>
            </a:r>
            <a:r>
              <a:rPr lang="en-US" altLang="zh-CN" sz="1200" dirty="0">
                <a:solidFill>
                  <a:srgbClr val="00FF00"/>
                </a:solidFill>
              </a:rPr>
              <a:t>2</a:t>
            </a:r>
            <a:r>
              <a:rPr lang="zh-CN" altLang="zh-CN" sz="1200" dirty="0">
                <a:solidFill>
                  <a:srgbClr val="00FF00"/>
                </a:solidFill>
              </a:rPr>
              <a:t>，得到加密密文（可能是明文</a:t>
            </a:r>
            <a:r>
              <a:rPr lang="en-US" altLang="zh-CN" sz="1200" dirty="0">
                <a:solidFill>
                  <a:srgbClr val="00FF00"/>
                </a:solidFill>
              </a:rPr>
              <a:t>1</a:t>
            </a:r>
            <a:r>
              <a:rPr lang="zh-CN" altLang="zh-CN" sz="1200" dirty="0">
                <a:solidFill>
                  <a:srgbClr val="00FF00"/>
                </a:solidFill>
              </a:rPr>
              <a:t>的加密也可能是明文</a:t>
            </a:r>
            <a:r>
              <a:rPr lang="en-US" altLang="zh-CN" sz="1200" dirty="0">
                <a:solidFill>
                  <a:srgbClr val="00FF00"/>
                </a:solidFill>
              </a:rPr>
              <a:t>2</a:t>
            </a:r>
            <a:r>
              <a:rPr lang="zh-CN" altLang="zh-CN" sz="1200" dirty="0">
                <a:solidFill>
                  <a:srgbClr val="00FF00"/>
                </a:solidFill>
              </a:rPr>
              <a:t>的加密），要求区分出是哪个的加密）</a:t>
            </a:r>
          </a:p>
          <a:p>
            <a:r>
              <a:rPr lang="zh-CN" altLang="zh-CN" sz="1200" dirty="0">
                <a:solidFill>
                  <a:srgbClr val="00FF00"/>
                </a:solidFill>
              </a:rPr>
              <a:t> </a:t>
            </a:r>
          </a:p>
          <a:p>
            <a:r>
              <a:rPr lang="zh-CN" altLang="zh-CN" sz="1200" dirty="0">
                <a:solidFill>
                  <a:srgbClr val="00FF00"/>
                </a:solidFill>
              </a:rPr>
              <a:t>Given</a:t>
            </a:r>
            <a:r>
              <a:rPr lang="en-US" altLang="zh-CN" sz="1200" dirty="0">
                <a:solidFill>
                  <a:srgbClr val="00FF00"/>
                </a:solidFill>
              </a:rPr>
              <a:t> </a:t>
            </a:r>
            <a:r>
              <a:rPr lang="zh-CN" altLang="zh-CN" sz="1200" i="1" dirty="0">
                <a:solidFill>
                  <a:srgbClr val="00FF00"/>
                </a:solidFill>
              </a:rPr>
              <a:t>m</a:t>
            </a:r>
            <a:r>
              <a:rPr lang="zh-CN" altLang="zh-CN" sz="1200" dirty="0">
                <a:solidFill>
                  <a:srgbClr val="00FF00"/>
                </a:solidFill>
              </a:rPr>
              <a:t> and </a:t>
            </a:r>
            <a:r>
              <a:rPr lang="zh-CN" altLang="zh-CN" sz="1200" i="1" dirty="0">
                <a:solidFill>
                  <a:srgbClr val="00FF00"/>
                </a:solidFill>
              </a:rPr>
              <a:t>E</a:t>
            </a:r>
            <a:r>
              <a:rPr lang="zh-CN" altLang="zh-CN" sz="1200" dirty="0">
                <a:solidFill>
                  <a:srgbClr val="00FF00"/>
                </a:solidFill>
              </a:rPr>
              <a:t>(</a:t>
            </a:r>
            <a:r>
              <a:rPr lang="zh-CN" altLang="zh-CN" sz="1200" i="1" dirty="0">
                <a:solidFill>
                  <a:srgbClr val="00FF00"/>
                </a:solidFill>
              </a:rPr>
              <a:t>k</a:t>
            </a:r>
            <a:r>
              <a:rPr lang="zh-CN" altLang="zh-CN" sz="1200" dirty="0">
                <a:solidFill>
                  <a:srgbClr val="00FF00"/>
                </a:solidFill>
              </a:rPr>
              <a:t>,</a:t>
            </a:r>
            <a:r>
              <a:rPr lang="zh-CN" altLang="zh-CN" sz="1200" i="1" dirty="0">
                <a:solidFill>
                  <a:srgbClr val="00FF00"/>
                </a:solidFill>
              </a:rPr>
              <a:t>m</a:t>
            </a:r>
            <a:r>
              <a:rPr lang="zh-CN" altLang="zh-CN" sz="1200" dirty="0">
                <a:solidFill>
                  <a:srgbClr val="00FF00"/>
                </a:solidFill>
              </a:rPr>
              <a:t>) the attacker cannot create a valid encryption of </a:t>
            </a:r>
            <a:r>
              <a:rPr lang="zh-CN" altLang="zh-CN" sz="1200" i="1" dirty="0">
                <a:solidFill>
                  <a:srgbClr val="00FF00"/>
                </a:solidFill>
              </a:rPr>
              <a:t>m</a:t>
            </a:r>
            <a:r>
              <a:rPr lang="zh-CN" altLang="zh-CN" sz="1200" dirty="0">
                <a:solidFill>
                  <a:srgbClr val="00FF00"/>
                </a:solidFill>
              </a:rPr>
              <a:t>+1. (here we treat plaintexts as integers)（密文完整性）</a:t>
            </a:r>
          </a:p>
          <a:p>
            <a:r>
              <a:rPr lang="zh-CN" altLang="zh-CN" sz="1200" dirty="0">
                <a:solidFill>
                  <a:srgbClr val="00FF00"/>
                </a:solidFill>
              </a:rPr>
              <a:t>Given</a:t>
            </a:r>
            <a:r>
              <a:rPr lang="en-US" altLang="zh-CN" sz="1200" dirty="0">
                <a:solidFill>
                  <a:srgbClr val="00FF00"/>
                </a:solidFill>
              </a:rPr>
              <a:t> </a:t>
            </a:r>
            <a:r>
              <a:rPr lang="zh-CN" altLang="zh-CN" sz="1200" i="1" dirty="0">
                <a:solidFill>
                  <a:srgbClr val="00FF00"/>
                </a:solidFill>
              </a:rPr>
              <a:t>m</a:t>
            </a:r>
            <a:r>
              <a:rPr lang="zh-CN" altLang="zh-CN" sz="1200" dirty="0">
                <a:solidFill>
                  <a:srgbClr val="00FF00"/>
                </a:solidFill>
              </a:rPr>
              <a:t> and </a:t>
            </a:r>
            <a:r>
              <a:rPr lang="zh-CN" altLang="zh-CN" sz="1200" i="1" dirty="0">
                <a:solidFill>
                  <a:srgbClr val="00FF00"/>
                </a:solidFill>
              </a:rPr>
              <a:t>E</a:t>
            </a:r>
            <a:r>
              <a:rPr lang="zh-CN" altLang="zh-CN" sz="1200" dirty="0">
                <a:solidFill>
                  <a:srgbClr val="00FF00"/>
                </a:solidFill>
              </a:rPr>
              <a:t>(</a:t>
            </a:r>
            <a:r>
              <a:rPr lang="zh-CN" altLang="zh-CN" sz="1200" i="1" dirty="0">
                <a:solidFill>
                  <a:srgbClr val="00FF00"/>
                </a:solidFill>
              </a:rPr>
              <a:t>k</a:t>
            </a:r>
            <a:r>
              <a:rPr lang="zh-CN" altLang="zh-CN" sz="1200" dirty="0">
                <a:solidFill>
                  <a:srgbClr val="00FF00"/>
                </a:solidFill>
              </a:rPr>
              <a:t>,</a:t>
            </a:r>
            <a:r>
              <a:rPr lang="zh-CN" altLang="zh-CN" sz="1200" i="1" dirty="0">
                <a:solidFill>
                  <a:srgbClr val="00FF00"/>
                </a:solidFill>
              </a:rPr>
              <a:t>m</a:t>
            </a:r>
            <a:r>
              <a:rPr lang="zh-CN" altLang="zh-CN" sz="1200" dirty="0">
                <a:solidFill>
                  <a:srgbClr val="00FF00"/>
                </a:solidFill>
              </a:rPr>
              <a:t>) it is difficult to find </a:t>
            </a:r>
            <a:r>
              <a:rPr lang="zh-CN" altLang="zh-CN" sz="1200" i="1" dirty="0">
                <a:solidFill>
                  <a:srgbClr val="00FF00"/>
                </a:solidFill>
              </a:rPr>
              <a:t>k</a:t>
            </a:r>
            <a:r>
              <a:rPr lang="zh-CN" altLang="zh-CN" sz="1200" dirty="0">
                <a:solidFill>
                  <a:srgbClr val="00FF00"/>
                </a:solidFill>
              </a:rPr>
              <a:t>.（突然觉得，这个要是有</a:t>
            </a:r>
            <a:r>
              <a:rPr lang="en-US" altLang="zh-CN" sz="1200" dirty="0">
                <a:solidFill>
                  <a:srgbClr val="00FF00"/>
                </a:solidFill>
              </a:rPr>
              <a:t>k</a:t>
            </a:r>
            <a:r>
              <a:rPr lang="zh-CN" altLang="zh-CN" sz="1200" dirty="0">
                <a:solidFill>
                  <a:srgbClr val="00FF00"/>
                </a:solidFill>
              </a:rPr>
              <a:t>的话就能够自己构建一个合法的密文了）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644771"/>
            <a:ext cx="8477410" cy="42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342335" y="164814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11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25" y="5192546"/>
            <a:ext cx="7843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</a:t>
            </a:r>
            <a:r>
              <a:rPr lang="zh-CN" altLang="en-US" b="1" dirty="0" smtClean="0">
                <a:solidFill>
                  <a:srgbClr val="00FF00"/>
                </a:solidFill>
              </a:rPr>
              <a:t>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b="1" dirty="0">
                <a:solidFill>
                  <a:srgbClr val="00FF00"/>
                </a:solidFill>
              </a:rPr>
              <a:t>	</a:t>
            </a:r>
            <a:r>
              <a:rPr lang="en-US" altLang="zh-CN" dirty="0" smtClean="0">
                <a:solidFill>
                  <a:srgbClr val="00FF00"/>
                </a:solidFill>
              </a:rPr>
              <a:t>DH</a:t>
            </a:r>
            <a:r>
              <a:rPr lang="zh-CN" altLang="en-US" dirty="0" smtClean="0">
                <a:solidFill>
                  <a:srgbClr val="00FF00"/>
                </a:solidFill>
              </a:rPr>
              <a:t>密钥交换协议的性质讨论。第一个说</a:t>
            </a:r>
            <a:r>
              <a:rPr lang="en-US" altLang="zh-CN" dirty="0" smtClean="0">
                <a:solidFill>
                  <a:srgbClr val="00FF00"/>
                </a:solidFill>
              </a:rPr>
              <a:t>DH</a:t>
            </a:r>
            <a:r>
              <a:rPr lang="zh-CN" altLang="en-US" dirty="0" smtClean="0">
                <a:solidFill>
                  <a:srgbClr val="00FF00"/>
                </a:solidFill>
              </a:rPr>
              <a:t>协议用于构建公钥加密系统（</a:t>
            </a:r>
            <a:r>
              <a:rPr lang="en-US" altLang="zh-CN" dirty="0" err="1" smtClean="0">
                <a:solidFill>
                  <a:srgbClr val="00FF00"/>
                </a:solidFill>
              </a:rPr>
              <a:t>ELGamal</a:t>
            </a:r>
            <a:r>
              <a:rPr lang="zh-CN" altLang="en-US" dirty="0" smtClean="0">
                <a:solidFill>
                  <a:srgbClr val="00FF00"/>
                </a:solidFill>
              </a:rPr>
              <a:t>）。第二个说</a:t>
            </a:r>
            <a:r>
              <a:rPr lang="en-US" altLang="zh-CN" dirty="0" smtClean="0">
                <a:solidFill>
                  <a:srgbClr val="00FF00"/>
                </a:solidFill>
              </a:rPr>
              <a:t>DH</a:t>
            </a:r>
            <a:r>
              <a:rPr lang="zh-CN" altLang="en-US" dirty="0" smtClean="0">
                <a:solidFill>
                  <a:srgbClr val="00FF00"/>
                </a:solidFill>
              </a:rPr>
              <a:t>基于陷门函数（</a:t>
            </a:r>
            <a:r>
              <a:rPr lang="en-US" altLang="zh-CN" dirty="0" smtClean="0">
                <a:solidFill>
                  <a:srgbClr val="00FF00"/>
                </a:solidFill>
              </a:rPr>
              <a:t>RSA</a:t>
            </a:r>
            <a:r>
              <a:rPr lang="zh-CN" altLang="en-US" dirty="0" smtClean="0">
                <a:solidFill>
                  <a:srgbClr val="00FF00"/>
                </a:solidFill>
              </a:rPr>
              <a:t>才是这样，</a:t>
            </a:r>
            <a:r>
              <a:rPr lang="en-US" altLang="zh-CN" dirty="0" smtClean="0">
                <a:solidFill>
                  <a:srgbClr val="00FF00"/>
                </a:solidFill>
              </a:rPr>
              <a:t>DH</a:t>
            </a:r>
            <a:r>
              <a:rPr lang="zh-CN" altLang="en-US" dirty="0" smtClean="0">
                <a:solidFill>
                  <a:srgbClr val="00FF00"/>
                </a:solidFill>
              </a:rPr>
              <a:t>是基于离散对数困难问题的）。第三个说</a:t>
            </a:r>
            <a:r>
              <a:rPr lang="en-US" altLang="zh-CN" dirty="0" smtClean="0">
                <a:solidFill>
                  <a:srgbClr val="00FF00"/>
                </a:solidFill>
              </a:rPr>
              <a:t>DH</a:t>
            </a:r>
            <a:r>
              <a:rPr lang="zh-CN" altLang="en-US" dirty="0" smtClean="0">
                <a:solidFill>
                  <a:srgbClr val="00FF00"/>
                </a:solidFill>
              </a:rPr>
              <a:t>协议仅对抗窃听不能对抗主动攻击比如中间人攻击。第四个说</a:t>
            </a:r>
            <a:r>
              <a:rPr lang="en-US" altLang="zh-CN" dirty="0" smtClean="0">
                <a:solidFill>
                  <a:srgbClr val="00FF00"/>
                </a:solidFill>
              </a:rPr>
              <a:t>DH</a:t>
            </a:r>
            <a:r>
              <a:rPr lang="zh-CN" altLang="en-US" dirty="0" smtClean="0">
                <a:solidFill>
                  <a:srgbClr val="00FF00"/>
                </a:solidFill>
              </a:rPr>
              <a:t>协议跟</a:t>
            </a:r>
            <a:r>
              <a:rPr lang="en-US" altLang="zh-CN" dirty="0" smtClean="0">
                <a:solidFill>
                  <a:srgbClr val="00FF00"/>
                </a:solidFill>
              </a:rPr>
              <a:t>RSA</a:t>
            </a:r>
            <a:r>
              <a:rPr lang="zh-CN" altLang="en-US" dirty="0" smtClean="0">
                <a:solidFill>
                  <a:srgbClr val="00FF00"/>
                </a:solidFill>
              </a:rPr>
              <a:t>协议一样要求工作在模数</a:t>
            </a:r>
            <a:r>
              <a:rPr lang="en-US" altLang="zh-CN" dirty="0" smtClean="0">
                <a:solidFill>
                  <a:srgbClr val="00FF00"/>
                </a:solidFill>
              </a:rPr>
              <a:t>N</a:t>
            </a:r>
            <a:r>
              <a:rPr lang="zh-CN" altLang="en-US" dirty="0" smtClean="0">
                <a:solidFill>
                  <a:srgbClr val="00FF00"/>
                </a:solidFill>
              </a:rPr>
              <a:t>的群集中。</a:t>
            </a:r>
            <a:endParaRPr lang="en-US" altLang="zh-CN" dirty="0" smtClean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854320"/>
            <a:ext cx="8606940" cy="42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342335" y="164814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12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25" y="4826675"/>
            <a:ext cx="7843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</a:t>
            </a:r>
            <a:r>
              <a:rPr lang="zh-CN" altLang="en-US" b="1" dirty="0" smtClean="0">
                <a:solidFill>
                  <a:srgbClr val="00FF00"/>
                </a:solidFill>
              </a:rPr>
              <a:t>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</a:rPr>
              <a:t>	</a:t>
            </a:r>
            <a:r>
              <a:rPr lang="zh-CN" altLang="zh-CN" dirty="0">
                <a:solidFill>
                  <a:srgbClr val="00FF00"/>
                </a:solidFill>
              </a:rPr>
              <a:t>Party</a:t>
            </a:r>
            <a:r>
              <a:rPr lang="en-US" altLang="zh-CN" dirty="0">
                <a:solidFill>
                  <a:srgbClr val="00FF00"/>
                </a:solidFill>
              </a:rPr>
              <a:t> </a:t>
            </a:r>
            <a:r>
              <a:rPr lang="zh-CN" altLang="zh-CN" i="1" dirty="0">
                <a:solidFill>
                  <a:srgbClr val="00FF00"/>
                </a:solidFill>
              </a:rPr>
              <a:t>Ai</a:t>
            </a:r>
            <a:r>
              <a:rPr lang="zh-CN" altLang="zh-CN" dirty="0">
                <a:solidFill>
                  <a:srgbClr val="00FF00"/>
                </a:solidFill>
              </a:rPr>
              <a:t> computes </a:t>
            </a:r>
            <a:r>
              <a:rPr lang="zh-CN" altLang="zh-CN" i="1" dirty="0">
                <a:solidFill>
                  <a:srgbClr val="00FF00"/>
                </a:solidFill>
              </a:rPr>
              <a:t>gb</a:t>
            </a:r>
            <a:r>
              <a:rPr lang="zh-CN" altLang="zh-CN" dirty="0">
                <a:solidFill>
                  <a:srgbClr val="00FF00"/>
                </a:solidFill>
              </a:rPr>
              <a:t> as </a:t>
            </a:r>
            <a:r>
              <a:rPr lang="zh-CN" altLang="zh-CN" i="1" dirty="0">
                <a:solidFill>
                  <a:srgbClr val="00FF00"/>
                </a:solidFill>
              </a:rPr>
              <a:t>Y</a:t>
            </a:r>
            <a:r>
              <a:rPr lang="zh-CN" altLang="zh-CN" dirty="0">
                <a:solidFill>
                  <a:srgbClr val="00FF00"/>
                </a:solidFill>
              </a:rPr>
              <a:t>1/</a:t>
            </a:r>
            <a:r>
              <a:rPr lang="zh-CN" altLang="zh-CN" i="1" dirty="0">
                <a:solidFill>
                  <a:srgbClr val="00FF00"/>
                </a:solidFill>
              </a:rPr>
              <a:t>aii（第一个，本身就是</a:t>
            </a:r>
            <a:r>
              <a:rPr lang="en-US" altLang="zh-CN" i="1" dirty="0">
                <a:solidFill>
                  <a:srgbClr val="00FF00"/>
                </a:solidFill>
              </a:rPr>
              <a:t>a</a:t>
            </a:r>
            <a:r>
              <a:rPr lang="zh-CN" altLang="zh-CN" i="1" dirty="0">
                <a:solidFill>
                  <a:srgbClr val="00FF00"/>
                </a:solidFill>
              </a:rPr>
              <a:t>次方，乘上个</a:t>
            </a:r>
            <a:r>
              <a:rPr lang="en-US" altLang="zh-CN" i="1" dirty="0">
                <a:solidFill>
                  <a:srgbClr val="00FF00"/>
                </a:solidFill>
              </a:rPr>
              <a:t>a</a:t>
            </a:r>
            <a:r>
              <a:rPr lang="zh-CN" altLang="zh-CN" i="1" dirty="0">
                <a:solidFill>
                  <a:srgbClr val="00FF00"/>
                </a:solidFill>
              </a:rPr>
              <a:t>分之</a:t>
            </a:r>
            <a:r>
              <a:rPr lang="en-US" altLang="zh-CN" i="1" dirty="0">
                <a:solidFill>
                  <a:srgbClr val="00FF00"/>
                </a:solidFill>
              </a:rPr>
              <a:t>1</a:t>
            </a:r>
            <a:r>
              <a:rPr lang="zh-CN" altLang="zh-CN" i="1" dirty="0">
                <a:solidFill>
                  <a:srgbClr val="00FF00"/>
                </a:solidFill>
              </a:rPr>
              <a:t>次方就出来了）</a:t>
            </a:r>
            <a:endParaRPr lang="zh-CN" altLang="zh-CN" dirty="0">
              <a:solidFill>
                <a:srgbClr val="00FF00"/>
              </a:solidFill>
            </a:endParaRPr>
          </a:p>
          <a:p>
            <a:r>
              <a:rPr lang="en-US" altLang="zh-CN" b="1" dirty="0">
                <a:solidFill>
                  <a:srgbClr val="00FF00"/>
                </a:solidFill>
              </a:rPr>
              <a:t>	</a:t>
            </a:r>
            <a:endParaRPr lang="en-US" altLang="zh-CN" b="1" dirty="0" smtClean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103801"/>
            <a:ext cx="8673503" cy="32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342335" y="164814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13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25" y="4826675"/>
            <a:ext cx="7843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</a:t>
            </a:r>
            <a:r>
              <a:rPr lang="zh-CN" altLang="en-US" b="1" dirty="0" smtClean="0">
                <a:solidFill>
                  <a:srgbClr val="00FF00"/>
                </a:solidFill>
              </a:rPr>
              <a:t>：</a:t>
            </a:r>
            <a:endParaRPr lang="en-US" altLang="zh-CN" b="1" dirty="0">
              <a:solidFill>
                <a:srgbClr val="00FF00"/>
              </a:solidFill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在原来是靠</a:t>
            </a:r>
            <a:r>
              <a:rPr lang="en-US" altLang="zh-CN" dirty="0" smtClean="0">
                <a:solidFill>
                  <a:srgbClr val="00FF00"/>
                </a:solidFill>
              </a:rPr>
              <a:t>N</a:t>
            </a:r>
            <a:r>
              <a:rPr lang="zh-CN" altLang="en-US" dirty="0" smtClean="0">
                <a:solidFill>
                  <a:srgbClr val="00FF00"/>
                </a:solidFill>
              </a:rPr>
              <a:t>得到</a:t>
            </a:r>
            <a:r>
              <a:rPr lang="en-US" altLang="zh-CN" dirty="0" smtClean="0">
                <a:solidFill>
                  <a:srgbClr val="00FF00"/>
                </a:solidFill>
              </a:rPr>
              <a:t>Phi(N</a:t>
            </a:r>
            <a:r>
              <a:rPr lang="en-US" altLang="zh-CN" dirty="0" smtClean="0">
                <a:solidFill>
                  <a:srgbClr val="00FF00"/>
                </a:solidFill>
              </a:rPr>
              <a:t>)</a:t>
            </a:r>
            <a:r>
              <a:rPr lang="zh-CN" altLang="en-US" dirty="0" smtClean="0">
                <a:solidFill>
                  <a:srgbClr val="00FF00"/>
                </a:solidFill>
              </a:rPr>
              <a:t>作为模数的，既然现在</a:t>
            </a:r>
            <a:r>
              <a:rPr lang="en-US" altLang="zh-CN" dirty="0" smtClean="0">
                <a:solidFill>
                  <a:srgbClr val="00FF00"/>
                </a:solidFill>
              </a:rPr>
              <a:t>N=p</a:t>
            </a:r>
            <a:r>
              <a:rPr lang="zh-CN" altLang="en-US" dirty="0" smtClean="0">
                <a:solidFill>
                  <a:srgbClr val="00FF00"/>
                </a:solidFill>
              </a:rPr>
              <a:t>，则</a:t>
            </a:r>
            <a:r>
              <a:rPr lang="en-US" altLang="zh-CN" dirty="0" smtClean="0">
                <a:solidFill>
                  <a:srgbClr val="00FF00"/>
                </a:solidFill>
              </a:rPr>
              <a:t>Phi(N)=p-1</a:t>
            </a:r>
            <a:r>
              <a:rPr lang="zh-CN" altLang="en-US" dirty="0" smtClean="0">
                <a:solidFill>
                  <a:srgbClr val="00FF00"/>
                </a:solidFill>
              </a:rPr>
              <a:t>，所以就选第一个了</a:t>
            </a:r>
            <a:endParaRPr lang="en-US" altLang="zh-CN" dirty="0" smtClean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260597"/>
            <a:ext cx="8609880" cy="30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5218526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169671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20814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6738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18526" y="2444967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6967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20814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71960" y="2456891"/>
            <a:ext cx="804652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15659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05449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H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54308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303165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N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35202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K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205449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Y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254308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0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303165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U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23140" y="1459062"/>
            <a:ext cx="2339382" cy="5078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In the end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377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  <p:bldP spid="32" grpId="0" animBg="1"/>
      <p:bldP spid="31" grpId="0" animBg="1"/>
      <p:bldP spid="25" grpId="0" animBg="1"/>
      <p:bldP spid="24" grpId="0" animBg="1"/>
      <p:bldP spid="44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2" y="548191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1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802" y="5263664"/>
            <a:ext cx="8639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>
              <a:solidFill>
                <a:srgbClr val="00FF00"/>
              </a:solidFill>
            </a:endParaRPr>
          </a:p>
          <a:p>
            <a:r>
              <a:rPr lang="en-US" altLang="zh-CN" b="1" dirty="0" smtClean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问先加密再串接上纠错码，还是先串接上纠错码再加密。原理同先串接</a:t>
            </a:r>
            <a:r>
              <a:rPr lang="en-US" altLang="zh-CN" dirty="0" smtClean="0">
                <a:solidFill>
                  <a:srgbClr val="00FF00"/>
                </a:solidFill>
              </a:rPr>
              <a:t>MAC</a:t>
            </a:r>
            <a:r>
              <a:rPr lang="zh-CN" altLang="en-US" dirty="0" smtClean="0">
                <a:solidFill>
                  <a:srgbClr val="00FF00"/>
                </a:solidFill>
              </a:rPr>
              <a:t>后加密还是先加密后串接</a:t>
            </a:r>
            <a:r>
              <a:rPr lang="en-US" altLang="zh-CN" dirty="0" smtClean="0">
                <a:solidFill>
                  <a:srgbClr val="00FF00"/>
                </a:solidFill>
              </a:rPr>
              <a:t>MAC</a:t>
            </a:r>
            <a:r>
              <a:rPr lang="zh-CN" altLang="en-US" dirty="0" smtClean="0">
                <a:solidFill>
                  <a:srgbClr val="00FF00"/>
                </a:solidFill>
              </a:rPr>
              <a:t>，答案是选择先加密再串上</a:t>
            </a:r>
            <a:r>
              <a:rPr lang="en-US" altLang="zh-CN" dirty="0" smtClean="0">
                <a:solidFill>
                  <a:srgbClr val="00FF00"/>
                </a:solidFill>
              </a:rPr>
              <a:t>MAC</a:t>
            </a:r>
            <a:r>
              <a:rPr lang="zh-CN" altLang="en-US" dirty="0" smtClean="0">
                <a:solidFill>
                  <a:srgbClr val="00FF00"/>
                </a:solidFill>
              </a:rPr>
              <a:t>。（详看</a:t>
            </a:r>
            <a:r>
              <a:rPr lang="en-US" altLang="zh-CN" dirty="0" smtClean="0">
                <a:solidFill>
                  <a:srgbClr val="00FF00"/>
                </a:solidFill>
              </a:rPr>
              <a:t>7-4</a:t>
            </a:r>
            <a:r>
              <a:rPr lang="zh-CN" altLang="en-US" dirty="0" smtClean="0">
                <a:solidFill>
                  <a:srgbClr val="00FF00"/>
                </a:solidFill>
              </a:rPr>
              <a:t>）</a:t>
            </a:r>
            <a:endParaRPr lang="en-US" altLang="zh-CN" dirty="0" smtClean="0">
              <a:solidFill>
                <a:srgbClr val="00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2" y="1408601"/>
            <a:ext cx="8509738" cy="29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609" y="582405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2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7608" y="5021425"/>
            <a:ext cx="8542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两者异或为</a:t>
            </a:r>
            <a:r>
              <a:rPr lang="en-US" altLang="zh-CN" dirty="0" smtClean="0">
                <a:solidFill>
                  <a:srgbClr val="00FF00"/>
                </a:solidFill>
              </a:rPr>
              <a:t>0</a:t>
            </a:r>
            <a:r>
              <a:rPr lang="zh-CN" altLang="en-US" dirty="0" smtClean="0">
                <a:solidFill>
                  <a:srgbClr val="00FF00"/>
                </a:solidFill>
              </a:rPr>
              <a:t>，所以每一位都相同。这道题等同于问</a:t>
            </a:r>
            <a:r>
              <a:rPr lang="en-US" altLang="zh-CN" dirty="0" smtClean="0">
                <a:solidFill>
                  <a:srgbClr val="00FF00"/>
                </a:solidFill>
              </a:rPr>
              <a:t>Y</a:t>
            </a:r>
            <a:r>
              <a:rPr lang="zh-CN" altLang="en-US" dirty="0" smtClean="0">
                <a:solidFill>
                  <a:srgbClr val="00FF00"/>
                </a:solidFill>
              </a:rPr>
              <a:t>中的一个密钥与</a:t>
            </a:r>
            <a:r>
              <a:rPr lang="en-US" altLang="zh-CN" dirty="0" smtClean="0">
                <a:solidFill>
                  <a:srgbClr val="00FF00"/>
                </a:solidFill>
              </a:rPr>
              <a:t>X</a:t>
            </a:r>
            <a:r>
              <a:rPr lang="zh-CN" altLang="en-US" dirty="0" smtClean="0">
                <a:solidFill>
                  <a:srgbClr val="00FF00"/>
                </a:solidFill>
              </a:rPr>
              <a:t>中密钥相同的概率，而</a:t>
            </a:r>
            <a:r>
              <a:rPr lang="en-US" altLang="zh-CN" dirty="0" smtClean="0">
                <a:solidFill>
                  <a:srgbClr val="00FF00"/>
                </a:solidFill>
              </a:rPr>
              <a:t>X</a:t>
            </a:r>
            <a:r>
              <a:rPr lang="zh-CN" altLang="en-US" dirty="0" smtClean="0">
                <a:solidFill>
                  <a:srgbClr val="00FF00"/>
                </a:solidFill>
              </a:rPr>
              <a:t>是随机分布的密钥，所以相同的概率为</a:t>
            </a:r>
            <a:r>
              <a:rPr lang="en-US" altLang="zh-CN" dirty="0" smtClean="0">
                <a:solidFill>
                  <a:srgbClr val="00FF00"/>
                </a:solidFill>
              </a:rPr>
              <a:t>1/2^n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8" y="1319581"/>
            <a:ext cx="8595842" cy="302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525" y="670164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3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6525" y="5205046"/>
            <a:ext cx="866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确定性加密，可以是一次性安全的，但是不可能是完善安全性（要求密钥长度≥明文长度）。确定性加密没有选择明文安全（参考</a:t>
            </a:r>
            <a:r>
              <a:rPr lang="en-US" altLang="zh-CN" dirty="0" smtClean="0">
                <a:solidFill>
                  <a:srgbClr val="00FF00"/>
                </a:solidFill>
              </a:rPr>
              <a:t>8-2</a:t>
            </a:r>
            <a:r>
              <a:rPr lang="zh-CN" altLang="en-US" dirty="0" smtClean="0">
                <a:solidFill>
                  <a:srgbClr val="00FF00"/>
                </a:solidFill>
              </a:rPr>
              <a:t>），由于密钥长度等于明文长度，所以可以是具有完善保密性的，（一次性安全）。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5" y="1254939"/>
            <a:ext cx="8644432" cy="310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807899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4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25" y="5318524"/>
            <a:ext cx="825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	</a:t>
            </a:r>
            <a:r>
              <a:rPr lang="en-US" altLang="zh-CN" dirty="0" smtClean="0">
                <a:solidFill>
                  <a:srgbClr val="00FF00"/>
                </a:solidFill>
              </a:rPr>
              <a:t>4-5</a:t>
            </a:r>
            <a:r>
              <a:rPr lang="zh-CN" altLang="en-US" dirty="0" smtClean="0">
                <a:solidFill>
                  <a:srgbClr val="00FF00"/>
                </a:solidFill>
              </a:rPr>
              <a:t>里面提到：</a:t>
            </a:r>
            <a:endParaRPr lang="" altLang="zh-CN" baseline="-25000" dirty="0">
              <a:solidFill>
                <a:srgbClr val="00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542698"/>
            <a:ext cx="8413856" cy="30148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771" y="5318524"/>
            <a:ext cx="5564798" cy="6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567719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5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225370"/>
            <a:ext cx="305308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zh-CN" altLang="zh-CN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思路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525" y="4907394"/>
            <a:ext cx="8323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F00"/>
                </a:solidFill>
              </a:rPr>
              <a:t>解析：</a:t>
            </a:r>
            <a:endParaRPr lang="" altLang="zh-CN" dirty="0">
              <a:solidFill>
                <a:srgbClr val="00FF00"/>
              </a:solidFill>
            </a:endParaRPr>
          </a:p>
          <a:p>
            <a:r>
              <a:rPr lang="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>
                <a:solidFill>
                  <a:srgbClr val="00FF00"/>
                </a:solidFill>
              </a:rPr>
              <a:t>第一个和第二个都用</a:t>
            </a:r>
            <a:r>
              <a:rPr lang="en-US" altLang="zh-CN" dirty="0">
                <a:solidFill>
                  <a:srgbClr val="00FF00"/>
                </a:solidFill>
              </a:rPr>
              <a:t>m</a:t>
            </a:r>
            <a:r>
              <a:rPr lang="zh-CN" altLang="en-US" dirty="0">
                <a:solidFill>
                  <a:srgbClr val="00FF00"/>
                </a:solidFill>
              </a:rPr>
              <a:t>来异或，</a:t>
            </a:r>
            <a:r>
              <a:rPr lang="en-US" altLang="zh-CN" dirty="0">
                <a:solidFill>
                  <a:srgbClr val="00FF00"/>
                </a:solidFill>
              </a:rPr>
              <a:t>m</a:t>
            </a:r>
            <a:r>
              <a:rPr lang="zh-CN" altLang="en-US" dirty="0">
                <a:solidFill>
                  <a:srgbClr val="00FF00"/>
                </a:solidFill>
              </a:rPr>
              <a:t>是由攻击者控制的，这样肯定会导致泄漏信息。而第</a:t>
            </a:r>
            <a:r>
              <a:rPr lang="en-US" altLang="zh-CN" dirty="0">
                <a:solidFill>
                  <a:srgbClr val="00FF00"/>
                </a:solidFill>
              </a:rPr>
              <a:t>4</a:t>
            </a:r>
            <a:r>
              <a:rPr lang="zh-CN" altLang="en-US" dirty="0">
                <a:solidFill>
                  <a:srgbClr val="00FF00"/>
                </a:solidFill>
              </a:rPr>
              <a:t>个直接用</a:t>
            </a:r>
            <a:r>
              <a:rPr lang="en-US" altLang="zh-CN" dirty="0">
                <a:solidFill>
                  <a:srgbClr val="00FF00"/>
                </a:solidFill>
              </a:rPr>
              <a:t>m</a:t>
            </a:r>
            <a:r>
              <a:rPr lang="zh-CN" altLang="en-US" dirty="0">
                <a:solidFill>
                  <a:srgbClr val="00FF00"/>
                </a:solidFill>
              </a:rPr>
              <a:t>作为密钥来加密，这样更离谱了。</a:t>
            </a:r>
            <a:endParaRPr lang="en-US" altLang="zh-CN" dirty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498334"/>
            <a:ext cx="8323383" cy="28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6525" y="79779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6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525" y="4706748"/>
            <a:ext cx="8651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zh-CN" altLang="zh-CN" dirty="0">
                <a:solidFill>
                  <a:srgbClr val="00FF00"/>
                </a:solidFill>
              </a:rPr>
              <a:t>一开始以为是</a:t>
            </a:r>
            <a:r>
              <a:rPr lang="en-US" altLang="zh-CN" dirty="0">
                <a:solidFill>
                  <a:srgbClr val="00FF00"/>
                </a:solidFill>
              </a:rPr>
              <a:t>32bits</a:t>
            </a:r>
            <a:r>
              <a:rPr lang="zh-CN" altLang="zh-CN" dirty="0">
                <a:solidFill>
                  <a:srgbClr val="00FF00"/>
                </a:solidFill>
              </a:rPr>
              <a:t>，结果发现了</a:t>
            </a:r>
            <a:r>
              <a:rPr lang="en-US" altLang="zh-CN" dirty="0">
                <a:solidFill>
                  <a:srgbClr val="00FF00"/>
                </a:solidFill>
              </a:rPr>
              <a:t>Question7</a:t>
            </a:r>
            <a:r>
              <a:rPr lang="zh-CN" altLang="zh-CN" dirty="0">
                <a:solidFill>
                  <a:srgbClr val="00FF00"/>
                </a:solidFill>
              </a:rPr>
              <a:t>，所以这个既然要求高概率不重复，那么。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48bits</a:t>
            </a:r>
            <a:r>
              <a:rPr lang="zh-CN" altLang="zh-CN" dirty="0">
                <a:solidFill>
                  <a:srgbClr val="00FF00"/>
                </a:solidFill>
              </a:rPr>
              <a:t>的话重复的概率大概是</a:t>
            </a:r>
            <a:r>
              <a:rPr lang="en-US" altLang="zh-CN" dirty="0">
                <a:solidFill>
                  <a:srgbClr val="00FF00"/>
                </a:solidFill>
              </a:rPr>
              <a:t>2^16/2^48</a:t>
            </a:r>
            <a:r>
              <a:rPr lang="zh-CN" altLang="zh-CN" dirty="0">
                <a:solidFill>
                  <a:srgbClr val="00FF00"/>
                </a:solidFill>
              </a:rPr>
              <a:t>，不知道怎么算，反正觉得太接近可能出现重复了。</a:t>
            </a:r>
          </a:p>
          <a:p>
            <a:r>
              <a:rPr lang="zh-CN" altLang="zh-CN" dirty="0">
                <a:solidFill>
                  <a:srgbClr val="00FF00"/>
                </a:solidFill>
              </a:rPr>
              <a:t>所以还是</a:t>
            </a:r>
            <a:r>
              <a:rPr lang="en-US" altLang="zh-CN" dirty="0">
                <a:solidFill>
                  <a:srgbClr val="00FF00"/>
                </a:solidFill>
              </a:rPr>
              <a:t>128bits</a:t>
            </a:r>
            <a:r>
              <a:rPr lang="zh-CN" altLang="zh-CN" dirty="0">
                <a:solidFill>
                  <a:srgbClr val="00FF00"/>
                </a:solidFill>
              </a:rPr>
              <a:t>吧。</a:t>
            </a:r>
          </a:p>
          <a:p>
            <a:r>
              <a:rPr lang="zh-CN" altLang="en-US" dirty="0" smtClean="0">
                <a:solidFill>
                  <a:srgbClr val="00FF00"/>
                </a:solidFill>
              </a:rPr>
              <a:t>（临时值是随机选择的，如果刚刚好是</a:t>
            </a:r>
            <a:r>
              <a:rPr lang="en-US" altLang="zh-CN" dirty="0" smtClean="0">
                <a:solidFill>
                  <a:srgbClr val="00FF00"/>
                </a:solidFill>
              </a:rPr>
              <a:t>32bits</a:t>
            </a:r>
            <a:r>
              <a:rPr lang="zh-CN" altLang="en-US" dirty="0" smtClean="0">
                <a:solidFill>
                  <a:srgbClr val="00FF00"/>
                </a:solidFill>
              </a:rPr>
              <a:t>的话很难保证不会选到重复的，所以尽可能大的位数可以让重复的概率降低）</a:t>
            </a:r>
            <a:endParaRPr lang="" altLang="zh-CN" dirty="0">
              <a:solidFill>
                <a:srgbClr val="00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5" y="1561325"/>
            <a:ext cx="8735384" cy="27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4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739192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7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25" y="4952835"/>
            <a:ext cx="8323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</a:t>
            </a:r>
            <a:r>
              <a:rPr lang="zh-CN" altLang="en-US" b="1" dirty="0" smtClean="0">
                <a:solidFill>
                  <a:srgbClr val="00FF00"/>
                </a:solidFill>
              </a:rPr>
              <a:t>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b="1" dirty="0">
                <a:solidFill>
                  <a:srgbClr val="00FF00"/>
                </a:solidFill>
              </a:rPr>
              <a:t>	</a:t>
            </a:r>
            <a:r>
              <a:rPr lang="zh-CN" altLang="zh-CN" dirty="0">
                <a:solidFill>
                  <a:srgbClr val="00FF00"/>
                </a:solidFill>
              </a:rPr>
              <a:t>32 bits，应该是每条消息一个临时值即可</a:t>
            </a:r>
            <a:r>
              <a:rPr lang="zh-CN" altLang="zh-CN" dirty="0" smtClean="0">
                <a:solidFill>
                  <a:srgbClr val="00FF00"/>
                </a:solidFill>
              </a:rPr>
              <a:t>。</a:t>
            </a:r>
            <a:r>
              <a:rPr lang="zh-CN" altLang="en-US" dirty="0" smtClean="0">
                <a:solidFill>
                  <a:srgbClr val="00FF00"/>
                </a:solidFill>
              </a:rPr>
              <a:t>（这个临时值不是随机选择的，所以不用担心会选到重复的，只要够用就行了）</a:t>
            </a:r>
            <a:endParaRPr lang="en-US" altLang="zh-CN" b="1" dirty="0" smtClean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5" y="1594338"/>
            <a:ext cx="8882390" cy="27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88679" y="59996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8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2" y="4198839"/>
            <a:ext cx="832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</a:t>
            </a:r>
            <a:r>
              <a:rPr lang="zh-CN" altLang="en-US" b="1" dirty="0" smtClean="0">
                <a:solidFill>
                  <a:srgbClr val="00FF00"/>
                </a:solidFill>
              </a:rPr>
              <a:t>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en-US" altLang="zh-CN" dirty="0" smtClean="0">
                <a:solidFill>
                  <a:srgbClr val="00FF00"/>
                </a:solidFill>
              </a:rPr>
              <a:t>MAC</a:t>
            </a:r>
            <a:r>
              <a:rPr lang="zh-CN" altLang="en-US" dirty="0" smtClean="0">
                <a:solidFill>
                  <a:srgbClr val="00FF00"/>
                </a:solidFill>
              </a:rPr>
              <a:t>安全要求不可伪造，第一条就是不可伪造。</a:t>
            </a:r>
            <a:endParaRPr lang="en-US" altLang="zh-CN" dirty="0" smtClean="0">
              <a:solidFill>
                <a:srgbClr val="00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5" y="970085"/>
            <a:ext cx="8796664" cy="28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195</Words>
  <Application>Microsoft Office PowerPoint</Application>
  <PresentationFormat>全屏显示(4:3)</PresentationFormat>
  <Paragraphs>71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Helvetica Neue</vt:lpstr>
      <vt:lpstr>时尚中黑简体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Windows User</cp:lastModifiedBy>
  <cp:revision>495</cp:revision>
  <dcterms:created xsi:type="dcterms:W3CDTF">2015-07-09T06:01:19Z</dcterms:created>
  <dcterms:modified xsi:type="dcterms:W3CDTF">2015-10-26T01:44:22Z</dcterms:modified>
</cp:coreProperties>
</file>