
<file path=[Content_Types].xml><?xml version="1.0" encoding="utf-8"?>
<Types xmlns="http://schemas.openxmlformats.org/package/2006/content-types">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pptx" ContentType="application/vnd.openxmlformats-officedocument.presentationml.presentation"/>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7" r:id="rId2"/>
    <p:sldId id="259" r:id="rId3"/>
    <p:sldId id="263" r:id="rId4"/>
    <p:sldId id="258" r:id="rId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0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FB63F3-2AAF-4395-885F-5D6A4CB3D696}" type="datetimeFigureOut">
              <a:rPr lang="zh-CN" altLang="en-US" smtClean="0"/>
              <a:t>2015/10/4 Sunday</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BD85A-0FAE-44B1-9067-CC18B34FE726}" type="slidenum">
              <a:rPr lang="zh-CN" altLang="en-US" smtClean="0"/>
              <a:t>‹#›</a:t>
            </a:fld>
            <a:endParaRPr lang="zh-CN" altLang="en-US"/>
          </a:p>
        </p:txBody>
      </p:sp>
    </p:spTree>
    <p:extLst>
      <p:ext uri="{BB962C8B-B14F-4D97-AF65-F5344CB8AC3E}">
        <p14:creationId xmlns:p14="http://schemas.microsoft.com/office/powerpoint/2010/main" val="1586668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7102206-C2DE-44CB-965D-718740AB89CE}" type="slidenum">
              <a:rPr lang="zh-CN" altLang="en-US" smtClean="0"/>
              <a:pPr/>
              <a:t>1</a:t>
            </a:fld>
            <a:endParaRPr lang="zh-CN" altLang="en-US"/>
          </a:p>
        </p:txBody>
      </p:sp>
    </p:spTree>
    <p:extLst>
      <p:ext uri="{BB962C8B-B14F-4D97-AF65-F5344CB8AC3E}">
        <p14:creationId xmlns:p14="http://schemas.microsoft.com/office/powerpoint/2010/main" val="3947453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724BC44-1EBD-43C8-8BE0-85DCF486BB98}" type="slidenum">
              <a:rPr lang="zh-CN" altLang="en-US" smtClean="0"/>
              <a:pPr/>
              <a:t>4</a:t>
            </a:fld>
            <a:endParaRPr lang="zh-CN" altLang="en-US"/>
          </a:p>
        </p:txBody>
      </p:sp>
    </p:spTree>
    <p:extLst>
      <p:ext uri="{BB962C8B-B14F-4D97-AF65-F5344CB8AC3E}">
        <p14:creationId xmlns:p14="http://schemas.microsoft.com/office/powerpoint/2010/main" val="1160927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B44B896-7578-436B-82BD-F32D65FDC155}" type="datetimeFigureOut">
              <a:rPr lang="zh-CN" altLang="en-US" smtClean="0"/>
              <a:t>2015/10/4 Sunday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0A648EC-CBF3-468E-8699-D34007CE0F81}" type="slidenum">
              <a:rPr lang="zh-CN" altLang="en-US" smtClean="0"/>
              <a:t>‹#›</a:t>
            </a:fld>
            <a:endParaRPr lang="zh-CN" altLang="en-US"/>
          </a:p>
        </p:txBody>
      </p:sp>
    </p:spTree>
    <p:extLst>
      <p:ext uri="{BB962C8B-B14F-4D97-AF65-F5344CB8AC3E}">
        <p14:creationId xmlns:p14="http://schemas.microsoft.com/office/powerpoint/2010/main" val="3142758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B44B896-7578-436B-82BD-F32D65FDC155}" type="datetimeFigureOut">
              <a:rPr lang="zh-CN" altLang="en-US" smtClean="0"/>
              <a:t>2015/10/4 Sunday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0A648EC-CBF3-468E-8699-D34007CE0F81}" type="slidenum">
              <a:rPr lang="zh-CN" altLang="en-US" smtClean="0"/>
              <a:t>‹#›</a:t>
            </a:fld>
            <a:endParaRPr lang="zh-CN" altLang="en-US"/>
          </a:p>
        </p:txBody>
      </p:sp>
    </p:spTree>
    <p:extLst>
      <p:ext uri="{BB962C8B-B14F-4D97-AF65-F5344CB8AC3E}">
        <p14:creationId xmlns:p14="http://schemas.microsoft.com/office/powerpoint/2010/main" val="2997800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B44B896-7578-436B-82BD-F32D65FDC155}" type="datetimeFigureOut">
              <a:rPr lang="zh-CN" altLang="en-US" smtClean="0"/>
              <a:t>2015/10/4 Sunday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0A648EC-CBF3-468E-8699-D34007CE0F81}" type="slidenum">
              <a:rPr lang="zh-CN" altLang="en-US" smtClean="0"/>
              <a:t>‹#›</a:t>
            </a:fld>
            <a:endParaRPr lang="zh-CN" altLang="en-US"/>
          </a:p>
        </p:txBody>
      </p:sp>
    </p:spTree>
    <p:extLst>
      <p:ext uri="{BB962C8B-B14F-4D97-AF65-F5344CB8AC3E}">
        <p14:creationId xmlns:p14="http://schemas.microsoft.com/office/powerpoint/2010/main" val="1506134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B44B896-7578-436B-82BD-F32D65FDC155}" type="datetimeFigureOut">
              <a:rPr lang="zh-CN" altLang="en-US" smtClean="0"/>
              <a:t>2015/10/4 Sunday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0A648EC-CBF3-468E-8699-D34007CE0F81}" type="slidenum">
              <a:rPr lang="zh-CN" altLang="en-US" smtClean="0"/>
              <a:t>‹#›</a:t>
            </a:fld>
            <a:endParaRPr lang="zh-CN" altLang="en-US"/>
          </a:p>
        </p:txBody>
      </p:sp>
    </p:spTree>
    <p:extLst>
      <p:ext uri="{BB962C8B-B14F-4D97-AF65-F5344CB8AC3E}">
        <p14:creationId xmlns:p14="http://schemas.microsoft.com/office/powerpoint/2010/main" val="3877853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B44B896-7578-436B-82BD-F32D65FDC155}" type="datetimeFigureOut">
              <a:rPr lang="zh-CN" altLang="en-US" smtClean="0"/>
              <a:t>2015/10/4 Sunday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0A648EC-CBF3-468E-8699-D34007CE0F81}" type="slidenum">
              <a:rPr lang="zh-CN" altLang="en-US" smtClean="0"/>
              <a:t>‹#›</a:t>
            </a:fld>
            <a:endParaRPr lang="zh-CN" altLang="en-US"/>
          </a:p>
        </p:txBody>
      </p:sp>
    </p:spTree>
    <p:extLst>
      <p:ext uri="{BB962C8B-B14F-4D97-AF65-F5344CB8AC3E}">
        <p14:creationId xmlns:p14="http://schemas.microsoft.com/office/powerpoint/2010/main" val="2081829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B44B896-7578-436B-82BD-F32D65FDC155}" type="datetimeFigureOut">
              <a:rPr lang="zh-CN" altLang="en-US" smtClean="0"/>
              <a:t>2015/10/4 Sunday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0A648EC-CBF3-468E-8699-D34007CE0F81}" type="slidenum">
              <a:rPr lang="zh-CN" altLang="en-US" smtClean="0"/>
              <a:t>‹#›</a:t>
            </a:fld>
            <a:endParaRPr lang="zh-CN" altLang="en-US"/>
          </a:p>
        </p:txBody>
      </p:sp>
    </p:spTree>
    <p:extLst>
      <p:ext uri="{BB962C8B-B14F-4D97-AF65-F5344CB8AC3E}">
        <p14:creationId xmlns:p14="http://schemas.microsoft.com/office/powerpoint/2010/main" val="3619946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B44B896-7578-436B-82BD-F32D65FDC155}" type="datetimeFigureOut">
              <a:rPr lang="zh-CN" altLang="en-US" smtClean="0"/>
              <a:t>2015/10/4 Sunday</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0A648EC-CBF3-468E-8699-D34007CE0F81}" type="slidenum">
              <a:rPr lang="zh-CN" altLang="en-US" smtClean="0"/>
              <a:t>‹#›</a:t>
            </a:fld>
            <a:endParaRPr lang="zh-CN" altLang="en-US"/>
          </a:p>
        </p:txBody>
      </p:sp>
    </p:spTree>
    <p:extLst>
      <p:ext uri="{BB962C8B-B14F-4D97-AF65-F5344CB8AC3E}">
        <p14:creationId xmlns:p14="http://schemas.microsoft.com/office/powerpoint/2010/main" val="3615964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B44B896-7578-436B-82BD-F32D65FDC155}" type="datetimeFigureOut">
              <a:rPr lang="zh-CN" altLang="en-US" smtClean="0"/>
              <a:t>2015/10/4 Sunday</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0A648EC-CBF3-468E-8699-D34007CE0F81}" type="slidenum">
              <a:rPr lang="zh-CN" altLang="en-US" smtClean="0"/>
              <a:t>‹#›</a:t>
            </a:fld>
            <a:endParaRPr lang="zh-CN" altLang="en-US"/>
          </a:p>
        </p:txBody>
      </p:sp>
    </p:spTree>
    <p:extLst>
      <p:ext uri="{BB962C8B-B14F-4D97-AF65-F5344CB8AC3E}">
        <p14:creationId xmlns:p14="http://schemas.microsoft.com/office/powerpoint/2010/main" val="3187198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44B896-7578-436B-82BD-F32D65FDC155}" type="datetimeFigureOut">
              <a:rPr lang="zh-CN" altLang="en-US" smtClean="0"/>
              <a:t>2015/10/4 Sunday</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0A648EC-CBF3-468E-8699-D34007CE0F81}" type="slidenum">
              <a:rPr lang="zh-CN" altLang="en-US" smtClean="0"/>
              <a:t>‹#›</a:t>
            </a:fld>
            <a:endParaRPr lang="zh-CN" altLang="en-US"/>
          </a:p>
        </p:txBody>
      </p:sp>
    </p:spTree>
    <p:extLst>
      <p:ext uri="{BB962C8B-B14F-4D97-AF65-F5344CB8AC3E}">
        <p14:creationId xmlns:p14="http://schemas.microsoft.com/office/powerpoint/2010/main" val="1846519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B44B896-7578-436B-82BD-F32D65FDC155}" type="datetimeFigureOut">
              <a:rPr lang="zh-CN" altLang="en-US" smtClean="0"/>
              <a:t>2015/10/4 Sunday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0A648EC-CBF3-468E-8699-D34007CE0F81}" type="slidenum">
              <a:rPr lang="zh-CN" altLang="en-US" smtClean="0"/>
              <a:t>‹#›</a:t>
            </a:fld>
            <a:endParaRPr lang="zh-CN" altLang="en-US"/>
          </a:p>
        </p:txBody>
      </p:sp>
    </p:spTree>
    <p:extLst>
      <p:ext uri="{BB962C8B-B14F-4D97-AF65-F5344CB8AC3E}">
        <p14:creationId xmlns:p14="http://schemas.microsoft.com/office/powerpoint/2010/main" val="205462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B44B896-7578-436B-82BD-F32D65FDC155}" type="datetimeFigureOut">
              <a:rPr lang="zh-CN" altLang="en-US" smtClean="0"/>
              <a:t>2015/10/4 Sunday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0A648EC-CBF3-468E-8699-D34007CE0F81}" type="slidenum">
              <a:rPr lang="zh-CN" altLang="en-US" smtClean="0"/>
              <a:t>‹#›</a:t>
            </a:fld>
            <a:endParaRPr lang="zh-CN" altLang="en-US"/>
          </a:p>
        </p:txBody>
      </p:sp>
    </p:spTree>
    <p:extLst>
      <p:ext uri="{BB962C8B-B14F-4D97-AF65-F5344CB8AC3E}">
        <p14:creationId xmlns:p14="http://schemas.microsoft.com/office/powerpoint/2010/main" val="1901426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1000">
              <a:schemeClr val="tx1">
                <a:lumMod val="95000"/>
                <a:lumOff val="5000"/>
              </a:schemeClr>
            </a:gs>
            <a:gs pos="0">
              <a:schemeClr val="tx1">
                <a:lumMod val="85000"/>
                <a:lumOff val="15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44B896-7578-436B-82BD-F32D65FDC155}" type="datetimeFigureOut">
              <a:rPr lang="zh-CN" altLang="en-US" smtClean="0"/>
              <a:t>2015/10/4 Sunday</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A648EC-CBF3-468E-8699-D34007CE0F81}" type="slidenum">
              <a:rPr lang="zh-CN" altLang="en-US" smtClean="0"/>
              <a:t>‹#›</a:t>
            </a:fld>
            <a:endParaRPr lang="zh-CN" altLang="en-US"/>
          </a:p>
        </p:txBody>
      </p:sp>
    </p:spTree>
    <p:extLst>
      <p:ext uri="{BB962C8B-B14F-4D97-AF65-F5344CB8AC3E}">
        <p14:creationId xmlns:p14="http://schemas.microsoft.com/office/powerpoint/2010/main" val="39344853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gif"/><Relationship Id="rId4" Type="http://schemas.openxmlformats.org/officeDocument/2006/relationships/image" Target="../media/image2.emf"/></Relationships>
</file>

<file path=ppt/slides/_rels/slide2.xml.rels><?xml version="1.0" encoding="UTF-8" standalone="yes"?>
<Relationships xmlns="http://schemas.openxmlformats.org/package/2006/relationships"><Relationship Id="rId3" Type="http://schemas.openxmlformats.org/officeDocument/2006/relationships/hyperlink" Target="http://crypto-class.appspot.com/" TargetMode="External"/><Relationship Id="rId7" Type="http://schemas.openxmlformats.org/officeDocument/2006/relationships/hyperlink" Target="http://spark-university.s3.amazonaws.com/stanford-crypto/projects/pp4-attack_py.html" TargetMode="External"/><Relationship Id="rId2" Type="http://schemas.openxmlformats.org/officeDocument/2006/relationships/image" Target="../media/image3.gif"/><Relationship Id="rId1" Type="http://schemas.openxmlformats.org/officeDocument/2006/relationships/slideLayout" Target="../slideLayouts/slideLayout2.xml"/><Relationship Id="rId6" Type="http://schemas.openxmlformats.org/officeDocument/2006/relationships/hyperlink" Target="http://www.iacr.org/archive/eurocrypt2002/23320530/cbc02_e02d.pdf" TargetMode="External"/><Relationship Id="rId5" Type="http://schemas.openxmlformats.org/officeDocument/2006/relationships/hyperlink" Target="https://class.coursera.org/crypto-015/lecture/view?lecture_id=38" TargetMode="External"/><Relationship Id="rId4" Type="http://schemas.openxmlformats.org/officeDocument/2006/relationships/hyperlink" Target="http://arstechnica.com/security/2012/06/securid-crypto-attack-steals-key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7" Type="http://schemas.openxmlformats.org/officeDocument/2006/relationships/image" Target="../media/image5.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package" Target="../embeddings/Microsoft_PowerPoint_____1.pptx"/><Relationship Id="rId5" Type="http://schemas.openxmlformats.org/officeDocument/2006/relationships/image" Target="../media/image4.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525" y="2123866"/>
            <a:ext cx="2941490" cy="2880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矩形 17"/>
          <p:cNvSpPr/>
          <p:nvPr/>
        </p:nvSpPr>
        <p:spPr>
          <a:xfrm>
            <a:off x="3256393" y="3157010"/>
            <a:ext cx="2998810" cy="954107"/>
          </a:xfrm>
          <a:prstGeom prst="rect">
            <a:avLst/>
          </a:prstGeom>
        </p:spPr>
        <p:txBody>
          <a:bodyPr wrap="square">
            <a:spAutoFit/>
          </a:bodyPr>
          <a:lstStyle/>
          <a:p>
            <a:pPr algn="ctr"/>
            <a:r>
              <a:rPr lang="en-US" altLang="zh-CN" sz="2800" b="1" dirty="0">
                <a:solidFill>
                  <a:srgbClr val="00FF00"/>
                </a:solidFill>
              </a:rPr>
              <a:t>Programming Assignment </a:t>
            </a:r>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53580" y="3564222"/>
            <a:ext cx="201238" cy="20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54818" y="3466235"/>
            <a:ext cx="201238" cy="20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54818" y="3699791"/>
            <a:ext cx="201238" cy="20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 name="组合 2"/>
          <p:cNvGrpSpPr/>
          <p:nvPr/>
        </p:nvGrpSpPr>
        <p:grpSpPr>
          <a:xfrm>
            <a:off x="316525" y="269633"/>
            <a:ext cx="2023731" cy="375140"/>
            <a:chOff x="316525" y="269633"/>
            <a:chExt cx="2023731" cy="375140"/>
          </a:xfrm>
        </p:grpSpPr>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6525" y="269633"/>
              <a:ext cx="375138" cy="375138"/>
            </a:xfrm>
            <a:prstGeom prst="rect">
              <a:avLst/>
            </a:prstGeom>
          </p:spPr>
        </p:pic>
        <p:sp>
          <p:nvSpPr>
            <p:cNvPr id="5" name="文本框 4"/>
            <p:cNvSpPr txBox="1"/>
            <p:nvPr/>
          </p:nvSpPr>
          <p:spPr>
            <a:xfrm>
              <a:off x="691663" y="275441"/>
              <a:ext cx="1648593" cy="369332"/>
            </a:xfrm>
            <a:prstGeom prst="rect">
              <a:avLst/>
            </a:prstGeom>
            <a:noFill/>
          </p:spPr>
          <p:txBody>
            <a:bodyPr wrap="none" rtlCol="0">
              <a:spAutoFit/>
            </a:bodyPr>
            <a:lstStyle/>
            <a:p>
              <a:r>
                <a:rPr lang="en-US" altLang="zh-CN" dirty="0" smtClean="0">
                  <a:solidFill>
                    <a:srgbClr val="00FF00"/>
                  </a:solidFill>
                </a:rPr>
                <a:t>__L1n__w@tch</a:t>
              </a:r>
              <a:endParaRPr lang="zh-CN" altLang="en-US" dirty="0">
                <a:solidFill>
                  <a:srgbClr val="00FF00"/>
                </a:solidFill>
              </a:endParaRPr>
            </a:p>
          </p:txBody>
        </p:sp>
      </p:grpSp>
    </p:spTree>
    <p:extLst>
      <p:ext uri="{BB962C8B-B14F-4D97-AF65-F5344CB8AC3E}">
        <p14:creationId xmlns:p14="http://schemas.microsoft.com/office/powerpoint/2010/main" val="2350602181"/>
      </p:ext>
    </p:extLst>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16525" y="269633"/>
            <a:ext cx="2023731" cy="375140"/>
            <a:chOff x="316525" y="269633"/>
            <a:chExt cx="2023731" cy="37514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6525" y="269633"/>
              <a:ext cx="375138" cy="375138"/>
            </a:xfrm>
            <a:prstGeom prst="rect">
              <a:avLst/>
            </a:prstGeom>
          </p:spPr>
        </p:pic>
        <p:sp>
          <p:nvSpPr>
            <p:cNvPr id="7" name="文本框 6"/>
            <p:cNvSpPr txBox="1"/>
            <p:nvPr/>
          </p:nvSpPr>
          <p:spPr>
            <a:xfrm>
              <a:off x="691663" y="275441"/>
              <a:ext cx="1648593" cy="369332"/>
            </a:xfrm>
            <a:prstGeom prst="rect">
              <a:avLst/>
            </a:prstGeom>
            <a:noFill/>
          </p:spPr>
          <p:txBody>
            <a:bodyPr wrap="none" rtlCol="0">
              <a:spAutoFit/>
            </a:bodyPr>
            <a:lstStyle/>
            <a:p>
              <a:r>
                <a:rPr lang="en-US" altLang="zh-CN" dirty="0" smtClean="0">
                  <a:solidFill>
                    <a:srgbClr val="00FF00"/>
                  </a:solidFill>
                </a:rPr>
                <a:t>__L1n__w@tch</a:t>
              </a:r>
              <a:endParaRPr lang="zh-CN" altLang="en-US" dirty="0">
                <a:solidFill>
                  <a:srgbClr val="00FF00"/>
                </a:solidFill>
              </a:endParaRPr>
            </a:p>
          </p:txBody>
        </p:sp>
      </p:grpSp>
      <p:sp>
        <p:nvSpPr>
          <p:cNvPr id="9" name="矩形 8"/>
          <p:cNvSpPr/>
          <p:nvPr/>
        </p:nvSpPr>
        <p:spPr>
          <a:xfrm>
            <a:off x="316525" y="950828"/>
            <a:ext cx="1838965" cy="584775"/>
          </a:xfrm>
          <a:prstGeom prst="rect">
            <a:avLst/>
          </a:prstGeom>
        </p:spPr>
        <p:txBody>
          <a:bodyPr wrap="none">
            <a:spAutoFit/>
          </a:bodyPr>
          <a:lstStyle/>
          <a:p>
            <a:r>
              <a:rPr lang="en-US" altLang="zh-CN" sz="3200" b="1" dirty="0" smtClean="0">
                <a:solidFill>
                  <a:srgbClr val="00FF00"/>
                </a:solidFill>
                <a:latin typeface="Helvetica Neue"/>
              </a:rPr>
              <a:t>Question</a:t>
            </a:r>
            <a:endParaRPr lang="en-US" altLang="zh-CN" sz="3200" b="1" i="0" dirty="0">
              <a:solidFill>
                <a:srgbClr val="00FF00"/>
              </a:solidFill>
              <a:effectLst/>
              <a:latin typeface="Helvetica Neue"/>
            </a:endParaRPr>
          </a:p>
        </p:txBody>
      </p:sp>
      <p:sp>
        <p:nvSpPr>
          <p:cNvPr id="3" name="Rectangle 1"/>
          <p:cNvSpPr>
            <a:spLocks noChangeArrowheads="1"/>
          </p:cNvSpPr>
          <p:nvPr/>
        </p:nvSpPr>
        <p:spPr bwMode="auto">
          <a:xfrm>
            <a:off x="316525" y="1535603"/>
            <a:ext cx="8464060" cy="5348281"/>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wrap="square" lIns="0" tIns="0" rIns="0" bIns="93791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sz="1100" dirty="0">
                <a:solidFill>
                  <a:srgbClr val="00FF00"/>
                </a:solidFill>
              </a:rPr>
              <a:t>In this project you will experiment with a padding oracle attack against a toy web site hosted at </a:t>
            </a:r>
            <a:r>
              <a:rPr lang="zh-CN" altLang="zh-CN" sz="1100" dirty="0">
                <a:solidFill>
                  <a:srgbClr val="00FF00"/>
                </a:solidFill>
                <a:hlinkClick r:id="rId3"/>
              </a:rPr>
              <a:t>crypto-class.appspot.com</a:t>
            </a:r>
            <a:r>
              <a:rPr lang="zh-CN" altLang="zh-CN" sz="1100" dirty="0">
                <a:solidFill>
                  <a:srgbClr val="00FF00"/>
                </a:solidFill>
              </a:rPr>
              <a:t>. Padding oracle vulnerabilities affect a wide variety of products, including </a:t>
            </a:r>
            <a:r>
              <a:rPr lang="zh-CN" altLang="zh-CN" sz="1100" dirty="0">
                <a:solidFill>
                  <a:srgbClr val="00FF00"/>
                </a:solidFill>
                <a:hlinkClick r:id="rId4"/>
              </a:rPr>
              <a:t>secure tokens</a:t>
            </a:r>
            <a:r>
              <a:rPr lang="zh-CN" altLang="zh-CN" sz="1100" dirty="0">
                <a:solidFill>
                  <a:srgbClr val="00FF00"/>
                </a:solidFill>
              </a:rPr>
              <a:t>. This project will show how they can be exploited. We discussed CBC padding oracle attacks in </a:t>
            </a:r>
            <a:r>
              <a:rPr lang="zh-CN" altLang="zh-CN" sz="1100" dirty="0">
                <a:solidFill>
                  <a:srgbClr val="00FF00"/>
                </a:solidFill>
                <a:hlinkClick r:id="rId5"/>
              </a:rPr>
              <a:t>Lecture 7.6</a:t>
            </a:r>
            <a:r>
              <a:rPr lang="zh-CN" altLang="zh-CN" sz="1100" dirty="0">
                <a:solidFill>
                  <a:srgbClr val="00FF00"/>
                </a:solidFill>
              </a:rPr>
              <a:t>, but if you want to read more about them, please see </a:t>
            </a:r>
            <a:r>
              <a:rPr lang="zh-CN" altLang="zh-CN" sz="1100" dirty="0">
                <a:solidFill>
                  <a:srgbClr val="00FF00"/>
                </a:solidFill>
                <a:hlinkClick r:id="rId6"/>
              </a:rPr>
              <a:t>Vaudenay's paper</a:t>
            </a:r>
            <a:r>
              <a:rPr lang="zh-CN" altLang="zh-CN" sz="1100" dirty="0">
                <a:solidFill>
                  <a:srgbClr val="00FF00"/>
                </a:solidFill>
              </a:rPr>
              <a:t>. </a:t>
            </a:r>
            <a:br>
              <a:rPr lang="zh-CN" altLang="zh-CN" sz="1100" dirty="0">
                <a:solidFill>
                  <a:srgbClr val="00FF00"/>
                </a:solidFill>
              </a:rPr>
            </a:br>
            <a:r>
              <a:rPr lang="zh-CN" altLang="zh-CN" sz="1100" dirty="0">
                <a:solidFill>
                  <a:srgbClr val="00FF00"/>
                </a:solidFill>
              </a:rPr>
              <a:t/>
            </a:r>
            <a:br>
              <a:rPr lang="zh-CN" altLang="zh-CN" sz="1100" dirty="0">
                <a:solidFill>
                  <a:srgbClr val="00FF00"/>
                </a:solidFill>
              </a:rPr>
            </a:br>
            <a:r>
              <a:rPr lang="zh-CN" altLang="zh-CN" sz="1100" dirty="0">
                <a:solidFill>
                  <a:srgbClr val="00FF00"/>
                </a:solidFill>
              </a:rPr>
              <a:t>Now to business. Suppose an attacker wishes to steal secret information from our target web site </a:t>
            </a:r>
            <a:r>
              <a:rPr lang="zh-CN" altLang="zh-CN" sz="1100" dirty="0">
                <a:solidFill>
                  <a:srgbClr val="00FF00"/>
                </a:solidFill>
                <a:hlinkClick r:id="rId3"/>
              </a:rPr>
              <a:t>crypto-class.appspot.com</a:t>
            </a:r>
            <a:r>
              <a:rPr lang="zh-CN" altLang="zh-CN" sz="1100" dirty="0">
                <a:solidFill>
                  <a:srgbClr val="00FF00"/>
                </a:solidFill>
              </a:rPr>
              <a:t>. The attacker suspects that the web site embeds encrypted customer data in URL parameters such as this:http://crypto-class.appspot.com/po?er=f20bdba6ff29eed7b046d1df9fb7000058b1ffb4210a580f748b4ac714c001bd4a61044426fb515dad3f21f18aa577c0bdf302936266926ff37dbf7035d5eeb4 That is, when customer Alice interacts with the site, the site embeds a URL like this in web pages it sends to Alice. The attacker intercepts the URL listed above and guesses that the ciphertext following the "po?er=" is a hex encoded AES CBC encryption with a random IV of some secret data about Alice's session. </a:t>
            </a:r>
            <a:br>
              <a:rPr lang="zh-CN" altLang="zh-CN" sz="1100" dirty="0">
                <a:solidFill>
                  <a:srgbClr val="00FF00"/>
                </a:solidFill>
              </a:rPr>
            </a:br>
            <a:r>
              <a:rPr lang="zh-CN" altLang="zh-CN" sz="1100" dirty="0">
                <a:solidFill>
                  <a:srgbClr val="00FF00"/>
                </a:solidFill>
              </a:rPr>
              <a:t/>
            </a:r>
            <a:br>
              <a:rPr lang="zh-CN" altLang="zh-CN" sz="1100" dirty="0">
                <a:solidFill>
                  <a:srgbClr val="00FF00"/>
                </a:solidFill>
              </a:rPr>
            </a:br>
            <a:r>
              <a:rPr lang="zh-CN" altLang="zh-CN" sz="1100" dirty="0">
                <a:solidFill>
                  <a:srgbClr val="00FF00"/>
                </a:solidFill>
              </a:rPr>
              <a:t>After some experimentation the attacker discovers that the web site is vulnerable to a CBC padding oracle attack. In particular, when a decrypted CBC ciphertext ends in an invalid pad the web server returns a 403 error code (forbidden request). When the CBC padding is valid, but the message is malformed, the web server returns a 404 error code (URL not found). </a:t>
            </a:r>
            <a:br>
              <a:rPr lang="zh-CN" altLang="zh-CN" sz="1100" dirty="0">
                <a:solidFill>
                  <a:srgbClr val="00FF00"/>
                </a:solidFill>
              </a:rPr>
            </a:br>
            <a:r>
              <a:rPr lang="zh-CN" altLang="zh-CN" sz="1100" dirty="0">
                <a:solidFill>
                  <a:srgbClr val="00FF00"/>
                </a:solidFill>
              </a:rPr>
              <a:t/>
            </a:r>
            <a:br>
              <a:rPr lang="zh-CN" altLang="zh-CN" sz="1100" dirty="0">
                <a:solidFill>
                  <a:srgbClr val="00FF00"/>
                </a:solidFill>
              </a:rPr>
            </a:br>
            <a:r>
              <a:rPr lang="zh-CN" altLang="zh-CN" sz="1100" dirty="0">
                <a:solidFill>
                  <a:srgbClr val="00FF00"/>
                </a:solidFill>
              </a:rPr>
              <a:t>Armed with this information your goal is to decrypt the ciphertext listed above. To do so you can send arbitrary HTTP requests to the web site of the formhttp://crypto-class.appspot.com/po?er="your ciphertext here" and observe the resulting error code. The padding oracle will let you decrypt the given ciphertext one byte at a time. To decrypt a single byte you will need to send up to 256 HTTP requests to the site. Keep in mind that the first ciphertext block is the random IV. The decrypted message is ASCII encoded. </a:t>
            </a:r>
            <a:br>
              <a:rPr lang="zh-CN" altLang="zh-CN" sz="1100" dirty="0">
                <a:solidFill>
                  <a:srgbClr val="00FF00"/>
                </a:solidFill>
              </a:rPr>
            </a:br>
            <a:r>
              <a:rPr lang="zh-CN" altLang="zh-CN" sz="1100" dirty="0">
                <a:solidFill>
                  <a:srgbClr val="00FF00"/>
                </a:solidFill>
              </a:rPr>
              <a:t/>
            </a:r>
            <a:br>
              <a:rPr lang="zh-CN" altLang="zh-CN" sz="1100" dirty="0">
                <a:solidFill>
                  <a:srgbClr val="00FF00"/>
                </a:solidFill>
              </a:rPr>
            </a:br>
            <a:r>
              <a:rPr lang="zh-CN" altLang="zh-CN" sz="1100" dirty="0">
                <a:solidFill>
                  <a:srgbClr val="00FF00"/>
                </a:solidFill>
              </a:rPr>
              <a:t>To get you started here is a </a:t>
            </a:r>
            <a:r>
              <a:rPr lang="zh-CN" altLang="zh-CN" sz="1100" dirty="0">
                <a:solidFill>
                  <a:srgbClr val="00FF00"/>
                </a:solidFill>
                <a:hlinkClick r:id="rId7"/>
              </a:rPr>
              <a:t>short Python script</a:t>
            </a:r>
            <a:r>
              <a:rPr lang="zh-CN" altLang="zh-CN" sz="1100" dirty="0">
                <a:solidFill>
                  <a:srgbClr val="00FF00"/>
                </a:solidFill>
              </a:rPr>
              <a:t> that sends a ciphertext supplied on the command line to the site and prints the resulting error code. You can extend this script (or write one from scratch) to implement the padding oracle attack. Once you decrypt the given ciphertext, please enter the decrypted message in the box below. </a:t>
            </a:r>
            <a:br>
              <a:rPr lang="zh-CN" altLang="zh-CN" sz="1100" dirty="0">
                <a:solidFill>
                  <a:srgbClr val="00FF00"/>
                </a:solidFill>
              </a:rPr>
            </a:br>
            <a:r>
              <a:rPr lang="zh-CN" altLang="zh-CN" sz="1100" dirty="0">
                <a:solidFill>
                  <a:srgbClr val="00FF00"/>
                </a:solidFill>
              </a:rPr>
              <a:t/>
            </a:r>
            <a:br>
              <a:rPr lang="zh-CN" altLang="zh-CN" sz="1100" dirty="0">
                <a:solidFill>
                  <a:srgbClr val="00FF00"/>
                </a:solidFill>
              </a:rPr>
            </a:br>
            <a:r>
              <a:rPr lang="zh-CN" altLang="zh-CN" sz="1100" dirty="0">
                <a:solidFill>
                  <a:srgbClr val="00FF00"/>
                </a:solidFill>
              </a:rPr>
              <a:t>This project shows that when using encryption you must prevent padding oracle attacks by either using encrypt-then-MAC as in EAX or GCM, or if you must use MAC-then-encrypt then ensure that the site treats padding errors the same way it treats MAC errors. </a:t>
            </a:r>
          </a:p>
        </p:txBody>
      </p:sp>
    </p:spTree>
    <p:extLst>
      <p:ext uri="{BB962C8B-B14F-4D97-AF65-F5344CB8AC3E}">
        <p14:creationId xmlns:p14="http://schemas.microsoft.com/office/powerpoint/2010/main" val="42121412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16525" y="269633"/>
            <a:ext cx="2023731" cy="375140"/>
            <a:chOff x="316525" y="269633"/>
            <a:chExt cx="2023731" cy="375140"/>
          </a:xfrm>
        </p:grpSpPr>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6525" y="269633"/>
              <a:ext cx="375138" cy="375138"/>
            </a:xfrm>
            <a:prstGeom prst="rect">
              <a:avLst/>
            </a:prstGeom>
          </p:spPr>
        </p:pic>
        <p:sp>
          <p:nvSpPr>
            <p:cNvPr id="7" name="文本框 6"/>
            <p:cNvSpPr txBox="1"/>
            <p:nvPr/>
          </p:nvSpPr>
          <p:spPr>
            <a:xfrm>
              <a:off x="691663" y="275441"/>
              <a:ext cx="1648593" cy="369332"/>
            </a:xfrm>
            <a:prstGeom prst="rect">
              <a:avLst/>
            </a:prstGeom>
            <a:noFill/>
          </p:spPr>
          <p:txBody>
            <a:bodyPr wrap="none" rtlCol="0">
              <a:spAutoFit/>
            </a:bodyPr>
            <a:lstStyle/>
            <a:p>
              <a:r>
                <a:rPr lang="en-US" altLang="zh-CN" dirty="0" smtClean="0">
                  <a:solidFill>
                    <a:srgbClr val="00FF00"/>
                  </a:solidFill>
                </a:rPr>
                <a:t>__L1n__w@tch</a:t>
              </a:r>
              <a:endParaRPr lang="zh-CN" altLang="en-US" dirty="0">
                <a:solidFill>
                  <a:srgbClr val="00FF00"/>
                </a:solidFill>
              </a:endParaRPr>
            </a:p>
          </p:txBody>
        </p:sp>
      </p:grpSp>
      <p:sp>
        <p:nvSpPr>
          <p:cNvPr id="8" name="矩形 7"/>
          <p:cNvSpPr/>
          <p:nvPr/>
        </p:nvSpPr>
        <p:spPr>
          <a:xfrm>
            <a:off x="316525" y="950828"/>
            <a:ext cx="1420582" cy="584775"/>
          </a:xfrm>
          <a:prstGeom prst="rect">
            <a:avLst/>
          </a:prstGeom>
        </p:spPr>
        <p:txBody>
          <a:bodyPr wrap="none">
            <a:spAutoFit/>
          </a:bodyPr>
          <a:lstStyle/>
          <a:p>
            <a:r>
              <a:rPr lang="zh-CN" altLang="en-US" sz="3200" b="1" i="0" dirty="0" smtClean="0">
                <a:solidFill>
                  <a:srgbClr val="00FF00"/>
                </a:solidFill>
                <a:effectLst/>
                <a:latin typeface="Helvetica Neue"/>
              </a:rPr>
              <a:t>知识点</a:t>
            </a:r>
            <a:endParaRPr lang="en-US" altLang="zh-CN" sz="3200" b="1" i="0" dirty="0" smtClean="0">
              <a:solidFill>
                <a:srgbClr val="00FF00"/>
              </a:solidFill>
              <a:effectLst/>
              <a:latin typeface="Helvetica Neue"/>
            </a:endParaRPr>
          </a:p>
        </p:txBody>
      </p:sp>
      <p:sp>
        <p:nvSpPr>
          <p:cNvPr id="4" name="文本框 3"/>
          <p:cNvSpPr txBox="1"/>
          <p:nvPr/>
        </p:nvSpPr>
        <p:spPr>
          <a:xfrm>
            <a:off x="1377305" y="1641603"/>
            <a:ext cx="3677610" cy="400110"/>
          </a:xfrm>
          <a:prstGeom prst="rect">
            <a:avLst/>
          </a:prstGeom>
          <a:noFill/>
        </p:spPr>
        <p:txBody>
          <a:bodyPr wrap="none" rtlCol="0">
            <a:spAutoFit/>
          </a:bodyPr>
          <a:lstStyle/>
          <a:p>
            <a:r>
              <a:rPr lang="zh-CN" altLang="en-US" sz="2000" dirty="0" smtClean="0">
                <a:solidFill>
                  <a:srgbClr val="00FF00"/>
                </a:solidFill>
                <a:latin typeface="Arial" panose="020B0604020202020204" pitchFamily="34" charset="0"/>
              </a:rPr>
              <a:t>思路参考：</a:t>
            </a:r>
            <a:r>
              <a:rPr lang="en-US" altLang="zh-CN" sz="2000" dirty="0" err="1" smtClean="0">
                <a:solidFill>
                  <a:srgbClr val="00FF00"/>
                </a:solidFill>
                <a:latin typeface="Arial" panose="020B0604020202020204" pitchFamily="34" charset="0"/>
              </a:rPr>
              <a:t>PaddingOracle</a:t>
            </a:r>
            <a:r>
              <a:rPr lang="zh-CN" altLang="en-US" sz="2000" dirty="0" smtClean="0">
                <a:solidFill>
                  <a:srgbClr val="00FF00"/>
                </a:solidFill>
                <a:latin typeface="Arial" panose="020B0604020202020204" pitchFamily="34" charset="0"/>
              </a:rPr>
              <a:t>课件</a:t>
            </a:r>
            <a:endParaRPr lang="zh-CN" altLang="zh-CN" sz="2800" dirty="0">
              <a:latin typeface="Arial" panose="020B0604020202020204" pitchFamily="34" charset="0"/>
            </a:endParaRPr>
          </a:p>
        </p:txBody>
      </p:sp>
      <p:sp>
        <p:nvSpPr>
          <p:cNvPr id="2" name="Rectangle 8"/>
          <p:cNvSpPr>
            <a:spLocks noChangeArrowheads="1"/>
          </p:cNvSpPr>
          <p:nvPr/>
        </p:nvSpPr>
        <p:spPr bwMode="auto">
          <a:xfrm>
            <a:off x="0" y="43934"/>
            <a:ext cx="184731" cy="369332"/>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125244214"/>
              </p:ext>
            </p:extLst>
          </p:nvPr>
        </p:nvGraphicFramePr>
        <p:xfrm>
          <a:off x="4476505" y="4535122"/>
          <a:ext cx="4060908" cy="1033340"/>
        </p:xfrm>
        <a:graphic>
          <a:graphicData uri="http://schemas.openxmlformats.org/presentationml/2006/ole">
            <mc:AlternateContent xmlns:mc="http://schemas.openxmlformats.org/markup-compatibility/2006">
              <mc:Choice xmlns:v="urn:schemas-microsoft-com:vml" Requires="v">
                <p:oleObj spid="_x0000_s8213" name="包装程序外壳对象" showAsIcon="1" r:id="rId4" imgW="1691280" imgH="430200" progId="Package">
                  <p:embed/>
                </p:oleObj>
              </mc:Choice>
              <mc:Fallback>
                <p:oleObj name="包装程序外壳对象" showAsIcon="1" r:id="rId4" imgW="1691280" imgH="430200" progId="Package">
                  <p:embed/>
                  <p:pic>
                    <p:nvPicPr>
                      <p:cNvPr id="0" name=""/>
                      <p:cNvPicPr/>
                      <p:nvPr/>
                    </p:nvPicPr>
                    <p:blipFill>
                      <a:blip r:embed="rId5"/>
                      <a:stretch>
                        <a:fillRect/>
                      </a:stretch>
                    </p:blipFill>
                    <p:spPr>
                      <a:xfrm>
                        <a:off x="4476505" y="4535122"/>
                        <a:ext cx="4060908" cy="1033340"/>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extLst>
              <p:ext uri="{D42A27DB-BD31-4B8C-83A1-F6EECF244321}">
                <p14:modId xmlns:p14="http://schemas.microsoft.com/office/powerpoint/2010/main" val="3306843893"/>
              </p:ext>
            </p:extLst>
          </p:nvPr>
        </p:nvGraphicFramePr>
        <p:xfrm>
          <a:off x="184731" y="2284290"/>
          <a:ext cx="4570413" cy="3427413"/>
        </p:xfrm>
        <a:graphic>
          <a:graphicData uri="http://schemas.openxmlformats.org/presentationml/2006/ole">
            <mc:AlternateContent xmlns:mc="http://schemas.openxmlformats.org/markup-compatibility/2006">
              <mc:Choice xmlns:v="urn:schemas-microsoft-com:vml" Requires="v">
                <p:oleObj spid="_x0000_s8214" name="演示文稿" r:id="rId6" imgW="4570501" imgH="3427618" progId="PowerPoint.Show.12">
                  <p:embed/>
                </p:oleObj>
              </mc:Choice>
              <mc:Fallback>
                <p:oleObj name="演示文稿" r:id="rId6" imgW="4570501" imgH="3427618" progId="PowerPoint.Show.12">
                  <p:embed/>
                  <p:pic>
                    <p:nvPicPr>
                      <p:cNvPr id="0" name=""/>
                      <p:cNvPicPr/>
                      <p:nvPr/>
                    </p:nvPicPr>
                    <p:blipFill>
                      <a:blip r:embed="rId7"/>
                      <a:stretch>
                        <a:fillRect/>
                      </a:stretch>
                    </p:blipFill>
                    <p:spPr>
                      <a:xfrm>
                        <a:off x="184731" y="2284290"/>
                        <a:ext cx="4570413" cy="3427413"/>
                      </a:xfrm>
                      <a:prstGeom prst="rect">
                        <a:avLst/>
                      </a:prstGeom>
                    </p:spPr>
                  </p:pic>
                </p:oleObj>
              </mc:Fallback>
            </mc:AlternateContent>
          </a:graphicData>
        </a:graphic>
      </p:graphicFrame>
    </p:spTree>
    <p:extLst>
      <p:ext uri="{BB962C8B-B14F-4D97-AF65-F5344CB8AC3E}">
        <p14:creationId xmlns:p14="http://schemas.microsoft.com/office/powerpoint/2010/main" val="8865632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椭圆 34"/>
          <p:cNvSpPr/>
          <p:nvPr/>
        </p:nvSpPr>
        <p:spPr>
          <a:xfrm>
            <a:off x="5218526" y="3336116"/>
            <a:ext cx="804653" cy="80429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endParaRPr lang="zh-CN" altLang="en-US" sz="4500">
              <a:solidFill>
                <a:schemeClr val="tx1"/>
              </a:solidFill>
              <a:latin typeface="时尚中黑简体" panose="01010104010101010101" pitchFamily="2" charset="-122"/>
              <a:ea typeface="时尚中黑简体" panose="01010104010101010101" pitchFamily="2" charset="-122"/>
              <a:sym typeface="时尚中黑简体" panose="01010104010101010101" pitchFamily="2" charset="-122"/>
            </a:endParaRPr>
          </a:p>
        </p:txBody>
      </p:sp>
      <p:sp>
        <p:nvSpPr>
          <p:cNvPr id="34" name="椭圆 33"/>
          <p:cNvSpPr/>
          <p:nvPr/>
        </p:nvSpPr>
        <p:spPr>
          <a:xfrm>
            <a:off x="4169671" y="3336116"/>
            <a:ext cx="804653" cy="80429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endParaRPr lang="zh-CN" altLang="en-US" sz="4500">
              <a:solidFill>
                <a:schemeClr val="tx1"/>
              </a:solidFill>
              <a:latin typeface="时尚中黑简体" panose="01010104010101010101" pitchFamily="2" charset="-122"/>
              <a:ea typeface="时尚中黑简体" panose="01010104010101010101" pitchFamily="2" charset="-122"/>
              <a:sym typeface="时尚中黑简体" panose="01010104010101010101" pitchFamily="2" charset="-122"/>
            </a:endParaRPr>
          </a:p>
        </p:txBody>
      </p:sp>
      <p:sp>
        <p:nvSpPr>
          <p:cNvPr id="33" name="椭圆 32"/>
          <p:cNvSpPr/>
          <p:nvPr/>
        </p:nvSpPr>
        <p:spPr>
          <a:xfrm>
            <a:off x="3120814" y="3336116"/>
            <a:ext cx="804653" cy="80429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endParaRPr lang="zh-CN" altLang="en-US" sz="4500">
              <a:solidFill>
                <a:schemeClr val="tx1"/>
              </a:solidFill>
              <a:latin typeface="时尚中黑简体" panose="01010104010101010101" pitchFamily="2" charset="-122"/>
              <a:ea typeface="时尚中黑简体" panose="01010104010101010101" pitchFamily="2" charset="-122"/>
              <a:sym typeface="时尚中黑简体" panose="01010104010101010101" pitchFamily="2" charset="-122"/>
            </a:endParaRPr>
          </a:p>
        </p:txBody>
      </p:sp>
      <p:sp>
        <p:nvSpPr>
          <p:cNvPr id="32" name="椭圆 31"/>
          <p:cNvSpPr/>
          <p:nvPr/>
        </p:nvSpPr>
        <p:spPr>
          <a:xfrm>
            <a:off x="6267381" y="2456891"/>
            <a:ext cx="804653" cy="80429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endParaRPr lang="zh-CN" altLang="en-US" sz="4500">
              <a:solidFill>
                <a:schemeClr val="tx1"/>
              </a:solidFill>
              <a:latin typeface="时尚中黑简体" panose="01010104010101010101" pitchFamily="2" charset="-122"/>
              <a:ea typeface="时尚中黑简体" panose="01010104010101010101" pitchFamily="2" charset="-122"/>
              <a:sym typeface="时尚中黑简体" panose="01010104010101010101" pitchFamily="2" charset="-122"/>
            </a:endParaRPr>
          </a:p>
        </p:txBody>
      </p:sp>
      <p:sp>
        <p:nvSpPr>
          <p:cNvPr id="31" name="椭圆 30"/>
          <p:cNvSpPr/>
          <p:nvPr/>
        </p:nvSpPr>
        <p:spPr>
          <a:xfrm>
            <a:off x="5218526" y="2444967"/>
            <a:ext cx="804653" cy="80429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endParaRPr lang="zh-CN" altLang="en-US" sz="4500">
              <a:solidFill>
                <a:schemeClr val="tx1"/>
              </a:solidFill>
              <a:latin typeface="时尚中黑简体" panose="01010104010101010101" pitchFamily="2" charset="-122"/>
              <a:ea typeface="时尚中黑简体" panose="01010104010101010101" pitchFamily="2" charset="-122"/>
              <a:sym typeface="时尚中黑简体" panose="01010104010101010101" pitchFamily="2" charset="-122"/>
            </a:endParaRPr>
          </a:p>
        </p:txBody>
      </p:sp>
      <p:sp>
        <p:nvSpPr>
          <p:cNvPr id="25" name="椭圆 24"/>
          <p:cNvSpPr/>
          <p:nvPr/>
        </p:nvSpPr>
        <p:spPr>
          <a:xfrm>
            <a:off x="4169671" y="2456891"/>
            <a:ext cx="804653" cy="80429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endParaRPr lang="zh-CN" altLang="en-US" sz="4500">
              <a:solidFill>
                <a:schemeClr val="tx1"/>
              </a:solidFill>
              <a:latin typeface="时尚中黑简体" panose="01010104010101010101" pitchFamily="2" charset="-122"/>
              <a:ea typeface="时尚中黑简体" panose="01010104010101010101" pitchFamily="2" charset="-122"/>
              <a:sym typeface="时尚中黑简体" panose="01010104010101010101" pitchFamily="2" charset="-122"/>
            </a:endParaRPr>
          </a:p>
        </p:txBody>
      </p:sp>
      <p:sp>
        <p:nvSpPr>
          <p:cNvPr id="24" name="椭圆 23"/>
          <p:cNvSpPr/>
          <p:nvPr/>
        </p:nvSpPr>
        <p:spPr>
          <a:xfrm>
            <a:off x="3120814" y="2456891"/>
            <a:ext cx="804653" cy="80429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endParaRPr lang="zh-CN" altLang="en-US" sz="4500">
              <a:solidFill>
                <a:schemeClr val="tx1"/>
              </a:solidFill>
              <a:latin typeface="时尚中黑简体" panose="01010104010101010101" pitchFamily="2" charset="-122"/>
              <a:ea typeface="时尚中黑简体" panose="01010104010101010101" pitchFamily="2" charset="-122"/>
              <a:sym typeface="时尚中黑简体" panose="01010104010101010101" pitchFamily="2" charset="-122"/>
            </a:endParaRPr>
          </a:p>
        </p:txBody>
      </p:sp>
      <p:sp>
        <p:nvSpPr>
          <p:cNvPr id="44" name="椭圆 43"/>
          <p:cNvSpPr/>
          <p:nvPr/>
        </p:nvSpPr>
        <p:spPr>
          <a:xfrm>
            <a:off x="2071960" y="2456891"/>
            <a:ext cx="804652" cy="80429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endParaRPr lang="zh-CN" altLang="en-US" sz="4500">
              <a:solidFill>
                <a:schemeClr val="tx1"/>
              </a:solidFill>
              <a:latin typeface="时尚中黑简体" panose="01010104010101010101" pitchFamily="2" charset="-122"/>
              <a:ea typeface="时尚中黑简体" panose="01010104010101010101" pitchFamily="2" charset="-122"/>
              <a:sym typeface="时尚中黑简体" panose="01010104010101010101" pitchFamily="2" charset="-122"/>
            </a:endParaRPr>
          </a:p>
        </p:txBody>
      </p:sp>
      <p:sp>
        <p:nvSpPr>
          <p:cNvPr id="45" name="椭圆 44"/>
          <p:cNvSpPr/>
          <p:nvPr/>
        </p:nvSpPr>
        <p:spPr>
          <a:xfrm>
            <a:off x="2156592" y="2541323"/>
            <a:ext cx="635386" cy="6354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en-US" altLang="zh-CN" sz="4500" dirty="0">
                <a:solidFill>
                  <a:schemeClr val="tx1"/>
                </a:solidFill>
                <a:latin typeface="时尚中黑简体" panose="01010104010101010101" pitchFamily="2" charset="-122"/>
                <a:ea typeface="时尚中黑简体" panose="01010104010101010101" pitchFamily="2" charset="-122"/>
                <a:sym typeface="时尚中黑简体" panose="01010104010101010101" pitchFamily="2" charset="-122"/>
              </a:rPr>
              <a:t>T</a:t>
            </a:r>
            <a:endParaRPr lang="zh-CN" altLang="en-US" sz="4500" dirty="0">
              <a:solidFill>
                <a:schemeClr val="tx1"/>
              </a:solidFill>
              <a:latin typeface="时尚中黑简体" panose="01010104010101010101" pitchFamily="2" charset="-122"/>
              <a:ea typeface="时尚中黑简体" panose="01010104010101010101" pitchFamily="2" charset="-122"/>
              <a:sym typeface="时尚中黑简体" panose="01010104010101010101" pitchFamily="2" charset="-122"/>
            </a:endParaRPr>
          </a:p>
        </p:txBody>
      </p:sp>
      <p:sp>
        <p:nvSpPr>
          <p:cNvPr id="47" name="椭圆 46"/>
          <p:cNvSpPr/>
          <p:nvPr/>
        </p:nvSpPr>
        <p:spPr>
          <a:xfrm>
            <a:off x="3205449" y="2541323"/>
            <a:ext cx="635386" cy="6354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en-US" altLang="zh-CN" sz="4500" dirty="0">
                <a:solidFill>
                  <a:schemeClr val="tx1"/>
                </a:solidFill>
                <a:latin typeface="时尚中黑简体" panose="01010104010101010101" pitchFamily="2" charset="-122"/>
                <a:ea typeface="时尚中黑简体" panose="01010104010101010101" pitchFamily="2" charset="-122"/>
                <a:sym typeface="时尚中黑简体" panose="01010104010101010101" pitchFamily="2" charset="-122"/>
              </a:rPr>
              <a:t>H</a:t>
            </a:r>
            <a:endParaRPr lang="zh-CN" altLang="en-US" sz="4500" dirty="0">
              <a:solidFill>
                <a:schemeClr val="tx1"/>
              </a:solidFill>
              <a:latin typeface="时尚中黑简体" panose="01010104010101010101" pitchFamily="2" charset="-122"/>
              <a:ea typeface="时尚中黑简体" panose="01010104010101010101" pitchFamily="2" charset="-122"/>
              <a:sym typeface="时尚中黑简体" panose="01010104010101010101" pitchFamily="2" charset="-122"/>
            </a:endParaRPr>
          </a:p>
        </p:txBody>
      </p:sp>
      <p:sp>
        <p:nvSpPr>
          <p:cNvPr id="49" name="椭圆 48"/>
          <p:cNvSpPr/>
          <p:nvPr/>
        </p:nvSpPr>
        <p:spPr>
          <a:xfrm>
            <a:off x="4254308" y="2541323"/>
            <a:ext cx="635386" cy="6354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en-US" altLang="zh-CN" sz="4500" dirty="0" smtClean="0">
                <a:solidFill>
                  <a:schemeClr val="tx1"/>
                </a:solidFill>
                <a:latin typeface="时尚中黑简体" panose="01010104010101010101" pitchFamily="2" charset="-122"/>
                <a:ea typeface="时尚中黑简体" panose="01010104010101010101" pitchFamily="2" charset="-122"/>
                <a:sym typeface="时尚中黑简体" panose="01010104010101010101" pitchFamily="2" charset="-122"/>
              </a:rPr>
              <a:t>A</a:t>
            </a:r>
            <a:endParaRPr lang="zh-CN" altLang="en-US" sz="4500" dirty="0">
              <a:solidFill>
                <a:schemeClr val="tx1"/>
              </a:solidFill>
              <a:latin typeface="时尚中黑简体" panose="01010104010101010101" pitchFamily="2" charset="-122"/>
              <a:ea typeface="时尚中黑简体" panose="01010104010101010101" pitchFamily="2" charset="-122"/>
              <a:sym typeface="时尚中黑简体" panose="01010104010101010101" pitchFamily="2" charset="-122"/>
            </a:endParaRPr>
          </a:p>
        </p:txBody>
      </p:sp>
      <p:sp>
        <p:nvSpPr>
          <p:cNvPr id="51" name="椭圆 50"/>
          <p:cNvSpPr/>
          <p:nvPr/>
        </p:nvSpPr>
        <p:spPr>
          <a:xfrm>
            <a:off x="5303165" y="2541323"/>
            <a:ext cx="635386" cy="6354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en-US" altLang="zh-CN" sz="4500" dirty="0">
                <a:solidFill>
                  <a:schemeClr val="tx1"/>
                </a:solidFill>
                <a:latin typeface="时尚中黑简体" panose="01010104010101010101" pitchFamily="2" charset="-122"/>
                <a:ea typeface="时尚中黑简体" panose="01010104010101010101" pitchFamily="2" charset="-122"/>
                <a:sym typeface="时尚中黑简体" panose="01010104010101010101" pitchFamily="2" charset="-122"/>
              </a:rPr>
              <a:t>N</a:t>
            </a:r>
            <a:endParaRPr lang="zh-CN" altLang="en-US" sz="4500" dirty="0">
              <a:solidFill>
                <a:schemeClr val="tx1"/>
              </a:solidFill>
              <a:latin typeface="时尚中黑简体" panose="01010104010101010101" pitchFamily="2" charset="-122"/>
              <a:ea typeface="时尚中黑简体" panose="01010104010101010101" pitchFamily="2" charset="-122"/>
              <a:sym typeface="时尚中黑简体" panose="01010104010101010101" pitchFamily="2" charset="-122"/>
            </a:endParaRPr>
          </a:p>
        </p:txBody>
      </p:sp>
      <p:sp>
        <p:nvSpPr>
          <p:cNvPr id="53" name="椭圆 52"/>
          <p:cNvSpPr/>
          <p:nvPr/>
        </p:nvSpPr>
        <p:spPr>
          <a:xfrm>
            <a:off x="6352022" y="2541323"/>
            <a:ext cx="635386" cy="6354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en-US" altLang="zh-CN" sz="4500" dirty="0">
                <a:solidFill>
                  <a:schemeClr val="tx1"/>
                </a:solidFill>
                <a:latin typeface="时尚中黑简体" panose="01010104010101010101" pitchFamily="2" charset="-122"/>
                <a:ea typeface="时尚中黑简体" panose="01010104010101010101" pitchFamily="2" charset="-122"/>
                <a:sym typeface="时尚中黑简体" panose="01010104010101010101" pitchFamily="2" charset="-122"/>
              </a:rPr>
              <a:t>K</a:t>
            </a:r>
            <a:endParaRPr lang="zh-CN" altLang="en-US" sz="4500" dirty="0">
              <a:solidFill>
                <a:schemeClr val="tx1"/>
              </a:solidFill>
              <a:latin typeface="时尚中黑简体" panose="01010104010101010101" pitchFamily="2" charset="-122"/>
              <a:ea typeface="时尚中黑简体" panose="01010104010101010101" pitchFamily="2" charset="-122"/>
              <a:sym typeface="时尚中黑简体" panose="01010104010101010101" pitchFamily="2" charset="-122"/>
            </a:endParaRPr>
          </a:p>
        </p:txBody>
      </p:sp>
      <p:sp>
        <p:nvSpPr>
          <p:cNvPr id="55" name="椭圆 54"/>
          <p:cNvSpPr/>
          <p:nvPr/>
        </p:nvSpPr>
        <p:spPr>
          <a:xfrm>
            <a:off x="3205449" y="3420548"/>
            <a:ext cx="635386" cy="6354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en-US" altLang="zh-CN" sz="4500" dirty="0">
                <a:solidFill>
                  <a:schemeClr val="tx1"/>
                </a:solidFill>
                <a:latin typeface="时尚中黑简体" panose="01010104010101010101" pitchFamily="2" charset="-122"/>
                <a:ea typeface="时尚中黑简体" panose="01010104010101010101" pitchFamily="2" charset="-122"/>
                <a:sym typeface="时尚中黑简体" panose="01010104010101010101" pitchFamily="2" charset="-122"/>
              </a:rPr>
              <a:t>Y</a:t>
            </a:r>
            <a:endParaRPr lang="zh-CN" altLang="en-US" sz="4500" dirty="0">
              <a:solidFill>
                <a:schemeClr val="tx1"/>
              </a:solidFill>
              <a:latin typeface="时尚中黑简体" panose="01010104010101010101" pitchFamily="2" charset="-122"/>
              <a:ea typeface="时尚中黑简体" panose="01010104010101010101" pitchFamily="2" charset="-122"/>
              <a:sym typeface="时尚中黑简体" panose="01010104010101010101" pitchFamily="2" charset="-122"/>
            </a:endParaRPr>
          </a:p>
        </p:txBody>
      </p:sp>
      <p:sp>
        <p:nvSpPr>
          <p:cNvPr id="57" name="椭圆 56"/>
          <p:cNvSpPr/>
          <p:nvPr/>
        </p:nvSpPr>
        <p:spPr>
          <a:xfrm>
            <a:off x="4254308" y="3420548"/>
            <a:ext cx="635386" cy="6354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en-US" altLang="zh-CN" sz="4500" dirty="0">
                <a:solidFill>
                  <a:schemeClr val="tx1"/>
                </a:solidFill>
                <a:latin typeface="时尚中黑简体" panose="01010104010101010101" pitchFamily="2" charset="-122"/>
                <a:ea typeface="时尚中黑简体" panose="01010104010101010101" pitchFamily="2" charset="-122"/>
                <a:sym typeface="时尚中黑简体" panose="01010104010101010101" pitchFamily="2" charset="-122"/>
              </a:rPr>
              <a:t>0</a:t>
            </a:r>
            <a:endParaRPr lang="zh-CN" altLang="en-US" sz="4500" dirty="0">
              <a:solidFill>
                <a:schemeClr val="tx1"/>
              </a:solidFill>
              <a:latin typeface="时尚中黑简体" panose="01010104010101010101" pitchFamily="2" charset="-122"/>
              <a:ea typeface="时尚中黑简体" panose="01010104010101010101" pitchFamily="2" charset="-122"/>
              <a:sym typeface="时尚中黑简体" panose="01010104010101010101" pitchFamily="2" charset="-122"/>
            </a:endParaRPr>
          </a:p>
        </p:txBody>
      </p:sp>
      <p:sp>
        <p:nvSpPr>
          <p:cNvPr id="59" name="椭圆 58"/>
          <p:cNvSpPr/>
          <p:nvPr/>
        </p:nvSpPr>
        <p:spPr>
          <a:xfrm>
            <a:off x="5303165" y="3420548"/>
            <a:ext cx="635386" cy="6354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81000" rtlCol="0" anchor="ctr"/>
          <a:lstStyle/>
          <a:p>
            <a:pPr algn="ctr"/>
            <a:r>
              <a:rPr lang="en-US" altLang="zh-CN" sz="4500" dirty="0">
                <a:solidFill>
                  <a:schemeClr val="tx1"/>
                </a:solidFill>
                <a:latin typeface="时尚中黑简体" panose="01010104010101010101" pitchFamily="2" charset="-122"/>
                <a:ea typeface="时尚中黑简体" panose="01010104010101010101" pitchFamily="2" charset="-122"/>
                <a:sym typeface="时尚中黑简体" panose="01010104010101010101" pitchFamily="2" charset="-122"/>
              </a:rPr>
              <a:t>U</a:t>
            </a:r>
            <a:endParaRPr lang="zh-CN" altLang="en-US" sz="4500" dirty="0">
              <a:solidFill>
                <a:schemeClr val="tx1"/>
              </a:solidFill>
              <a:latin typeface="时尚中黑简体" panose="01010104010101010101" pitchFamily="2" charset="-122"/>
              <a:ea typeface="时尚中黑简体" panose="01010104010101010101" pitchFamily="2" charset="-122"/>
              <a:sym typeface="时尚中黑简体" panose="01010104010101010101" pitchFamily="2" charset="-122"/>
            </a:endParaRPr>
          </a:p>
        </p:txBody>
      </p:sp>
      <p:sp>
        <p:nvSpPr>
          <p:cNvPr id="26" name="矩形 25"/>
          <p:cNvSpPr/>
          <p:nvPr/>
        </p:nvSpPr>
        <p:spPr>
          <a:xfrm>
            <a:off x="3523140" y="1459062"/>
            <a:ext cx="2339382" cy="507831"/>
          </a:xfrm>
          <a:prstGeom prst="rect">
            <a:avLst/>
          </a:prstGeom>
          <a:effectLst>
            <a:outerShdw blurRad="50800" dist="38100" dir="8100000" algn="tr" rotWithShape="0">
              <a:prstClr val="black">
                <a:alpha val="40000"/>
              </a:prstClr>
            </a:outerShdw>
          </a:effectLst>
        </p:spPr>
        <p:txBody>
          <a:bodyPr wrap="square">
            <a:spAutoFit/>
          </a:bodyPr>
          <a:lstStyle/>
          <a:p>
            <a:r>
              <a:rPr lang="en-US" altLang="zh-CN" sz="2700" dirty="0">
                <a:solidFill>
                  <a:srgbClr val="00FF00"/>
                </a:solidFill>
                <a:latin typeface="时尚中黑简体" panose="02010600030101010101" charset="-122"/>
                <a:ea typeface="时尚中黑简体" panose="02010600030101010101" charset="-122"/>
                <a:sym typeface="时尚中黑简体" panose="01010104010101010101" pitchFamily="2" charset="-122"/>
              </a:rPr>
              <a:t>In the end </a:t>
            </a:r>
          </a:p>
        </p:txBody>
      </p:sp>
      <p:grpSp>
        <p:nvGrpSpPr>
          <p:cNvPr id="2" name="组合 1"/>
          <p:cNvGrpSpPr/>
          <p:nvPr/>
        </p:nvGrpSpPr>
        <p:grpSpPr>
          <a:xfrm>
            <a:off x="316525" y="269633"/>
            <a:ext cx="2023731" cy="375140"/>
            <a:chOff x="316525" y="269633"/>
            <a:chExt cx="2023731" cy="375140"/>
          </a:xfrm>
        </p:grpSpPr>
        <p:pic>
          <p:nvPicPr>
            <p:cNvPr id="36" name="图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6525" y="269633"/>
              <a:ext cx="375138" cy="375138"/>
            </a:xfrm>
            <a:prstGeom prst="rect">
              <a:avLst/>
            </a:prstGeom>
          </p:spPr>
        </p:pic>
        <p:sp>
          <p:nvSpPr>
            <p:cNvPr id="37" name="文本框 36"/>
            <p:cNvSpPr txBox="1"/>
            <p:nvPr/>
          </p:nvSpPr>
          <p:spPr>
            <a:xfrm>
              <a:off x="691663" y="275441"/>
              <a:ext cx="1648593" cy="369332"/>
            </a:xfrm>
            <a:prstGeom prst="rect">
              <a:avLst/>
            </a:prstGeom>
            <a:noFill/>
          </p:spPr>
          <p:txBody>
            <a:bodyPr wrap="none" rtlCol="0">
              <a:spAutoFit/>
            </a:bodyPr>
            <a:lstStyle/>
            <a:p>
              <a:r>
                <a:rPr lang="en-US" altLang="zh-CN" dirty="0">
                  <a:solidFill>
                    <a:srgbClr val="00FF00"/>
                  </a:solidFill>
                </a:rPr>
                <a:t>__L1n__w@tch</a:t>
              </a:r>
              <a:endParaRPr lang="zh-CN" altLang="en-US" dirty="0">
                <a:solidFill>
                  <a:srgbClr val="00FF00"/>
                </a:solidFill>
              </a:endParaRPr>
            </a:p>
          </p:txBody>
        </p:sp>
      </p:grpSp>
    </p:spTree>
    <p:extLst>
      <p:ext uri="{BB962C8B-B14F-4D97-AF65-F5344CB8AC3E}">
        <p14:creationId xmlns:p14="http://schemas.microsoft.com/office/powerpoint/2010/main" val="70537796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anim calcmode="lin" valueType="num">
                                      <p:cBhvr>
                                        <p:cTn id="8" dur="500" fill="hold"/>
                                        <p:tgtEl>
                                          <p:spTgt spid="44"/>
                                        </p:tgtEl>
                                        <p:attrNameLst>
                                          <p:attrName>ppt_w</p:attrName>
                                        </p:attrNameLst>
                                      </p:cBhvr>
                                      <p:tavLst>
                                        <p:tav tm="0" fmla="#ppt_w*sin(2.5*pi*$)">
                                          <p:val>
                                            <p:fltVal val="0"/>
                                          </p:val>
                                        </p:tav>
                                        <p:tav tm="100000">
                                          <p:val>
                                            <p:fltVal val="1"/>
                                          </p:val>
                                        </p:tav>
                                      </p:tavLst>
                                    </p:anim>
                                    <p:anim calcmode="lin" valueType="num">
                                      <p:cBhvr>
                                        <p:cTn id="9" dur="500" fill="hold"/>
                                        <p:tgtEl>
                                          <p:spTgt spid="44"/>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anim calcmode="lin" valueType="num">
                                      <p:cBhvr>
                                        <p:cTn id="13" dur="500" fill="hold"/>
                                        <p:tgtEl>
                                          <p:spTgt spid="45"/>
                                        </p:tgtEl>
                                        <p:attrNameLst>
                                          <p:attrName>ppt_w</p:attrName>
                                        </p:attrNameLst>
                                      </p:cBhvr>
                                      <p:tavLst>
                                        <p:tav tm="0" fmla="#ppt_w*sin(2.5*pi*$)">
                                          <p:val>
                                            <p:fltVal val="0"/>
                                          </p:val>
                                        </p:tav>
                                        <p:tav tm="100000">
                                          <p:val>
                                            <p:fltVal val="1"/>
                                          </p:val>
                                        </p:tav>
                                      </p:tavLst>
                                    </p:anim>
                                    <p:anim calcmode="lin" valueType="num">
                                      <p:cBhvr>
                                        <p:cTn id="14" dur="500" fill="hold"/>
                                        <p:tgtEl>
                                          <p:spTgt spid="45"/>
                                        </p:tgtEl>
                                        <p:attrNameLst>
                                          <p:attrName>ppt_h</p:attrName>
                                        </p:attrNameLst>
                                      </p:cBhvr>
                                      <p:tavLst>
                                        <p:tav tm="0">
                                          <p:val>
                                            <p:strVal val="#ppt_h"/>
                                          </p:val>
                                        </p:tav>
                                        <p:tav tm="100000">
                                          <p:val>
                                            <p:strVal val="#ppt_h"/>
                                          </p:val>
                                        </p:tav>
                                      </p:tavLst>
                                    </p:anim>
                                  </p:childTnLst>
                                </p:cTn>
                              </p:par>
                              <p:par>
                                <p:cTn id="15" presetID="45"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500"/>
                                        <p:tgtEl>
                                          <p:spTgt spid="47"/>
                                        </p:tgtEl>
                                      </p:cBhvr>
                                    </p:animEffect>
                                    <p:anim calcmode="lin" valueType="num">
                                      <p:cBhvr>
                                        <p:cTn id="18" dur="500" fill="hold"/>
                                        <p:tgtEl>
                                          <p:spTgt spid="47"/>
                                        </p:tgtEl>
                                        <p:attrNameLst>
                                          <p:attrName>ppt_w</p:attrName>
                                        </p:attrNameLst>
                                      </p:cBhvr>
                                      <p:tavLst>
                                        <p:tav tm="0" fmla="#ppt_w*sin(2.5*pi*$)">
                                          <p:val>
                                            <p:fltVal val="0"/>
                                          </p:val>
                                        </p:tav>
                                        <p:tav tm="100000">
                                          <p:val>
                                            <p:fltVal val="1"/>
                                          </p:val>
                                        </p:tav>
                                      </p:tavLst>
                                    </p:anim>
                                    <p:anim calcmode="lin" valueType="num">
                                      <p:cBhvr>
                                        <p:cTn id="19" dur="500" fill="hold"/>
                                        <p:tgtEl>
                                          <p:spTgt spid="47"/>
                                        </p:tgtEl>
                                        <p:attrNameLst>
                                          <p:attrName>ppt_h</p:attrName>
                                        </p:attrNameLst>
                                      </p:cBhvr>
                                      <p:tavLst>
                                        <p:tav tm="0">
                                          <p:val>
                                            <p:strVal val="#ppt_h"/>
                                          </p:val>
                                        </p:tav>
                                        <p:tav tm="100000">
                                          <p:val>
                                            <p:strVal val="#ppt_h"/>
                                          </p:val>
                                        </p:tav>
                                      </p:tavLst>
                                    </p:anim>
                                  </p:childTnLst>
                                </p:cTn>
                              </p:par>
                              <p:par>
                                <p:cTn id="20" presetID="45" presetClass="entr" presetSubtype="0" fill="hold" grpId="0" nodeType="with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500"/>
                                        <p:tgtEl>
                                          <p:spTgt spid="49"/>
                                        </p:tgtEl>
                                      </p:cBhvr>
                                    </p:animEffect>
                                    <p:anim calcmode="lin" valueType="num">
                                      <p:cBhvr>
                                        <p:cTn id="23" dur="500" fill="hold"/>
                                        <p:tgtEl>
                                          <p:spTgt spid="49"/>
                                        </p:tgtEl>
                                        <p:attrNameLst>
                                          <p:attrName>ppt_w</p:attrName>
                                        </p:attrNameLst>
                                      </p:cBhvr>
                                      <p:tavLst>
                                        <p:tav tm="0" fmla="#ppt_w*sin(2.5*pi*$)">
                                          <p:val>
                                            <p:fltVal val="0"/>
                                          </p:val>
                                        </p:tav>
                                        <p:tav tm="100000">
                                          <p:val>
                                            <p:fltVal val="1"/>
                                          </p:val>
                                        </p:tav>
                                      </p:tavLst>
                                    </p:anim>
                                    <p:anim calcmode="lin" valueType="num">
                                      <p:cBhvr>
                                        <p:cTn id="24" dur="500" fill="hold"/>
                                        <p:tgtEl>
                                          <p:spTgt spid="49"/>
                                        </p:tgtEl>
                                        <p:attrNameLst>
                                          <p:attrName>ppt_h</p:attrName>
                                        </p:attrNameLst>
                                      </p:cBhvr>
                                      <p:tavLst>
                                        <p:tav tm="0">
                                          <p:val>
                                            <p:strVal val="#ppt_h"/>
                                          </p:val>
                                        </p:tav>
                                        <p:tav tm="100000">
                                          <p:val>
                                            <p:strVal val="#ppt_h"/>
                                          </p:val>
                                        </p:tav>
                                      </p:tavLst>
                                    </p:anim>
                                  </p:childTnLst>
                                </p:cTn>
                              </p:par>
                              <p:par>
                                <p:cTn id="25" presetID="45" presetClass="entr" presetSubtype="0" fill="hold" grpId="0" nodeType="with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fade">
                                      <p:cBhvr>
                                        <p:cTn id="27" dur="500"/>
                                        <p:tgtEl>
                                          <p:spTgt spid="51"/>
                                        </p:tgtEl>
                                      </p:cBhvr>
                                    </p:animEffect>
                                    <p:anim calcmode="lin" valueType="num">
                                      <p:cBhvr>
                                        <p:cTn id="28" dur="500" fill="hold"/>
                                        <p:tgtEl>
                                          <p:spTgt spid="51"/>
                                        </p:tgtEl>
                                        <p:attrNameLst>
                                          <p:attrName>ppt_w</p:attrName>
                                        </p:attrNameLst>
                                      </p:cBhvr>
                                      <p:tavLst>
                                        <p:tav tm="0" fmla="#ppt_w*sin(2.5*pi*$)">
                                          <p:val>
                                            <p:fltVal val="0"/>
                                          </p:val>
                                        </p:tav>
                                        <p:tav tm="100000">
                                          <p:val>
                                            <p:fltVal val="1"/>
                                          </p:val>
                                        </p:tav>
                                      </p:tavLst>
                                    </p:anim>
                                    <p:anim calcmode="lin" valueType="num">
                                      <p:cBhvr>
                                        <p:cTn id="29" dur="500" fill="hold"/>
                                        <p:tgtEl>
                                          <p:spTgt spid="51"/>
                                        </p:tgtEl>
                                        <p:attrNameLst>
                                          <p:attrName>ppt_h</p:attrName>
                                        </p:attrNameLst>
                                      </p:cBhvr>
                                      <p:tavLst>
                                        <p:tav tm="0">
                                          <p:val>
                                            <p:strVal val="#ppt_h"/>
                                          </p:val>
                                        </p:tav>
                                        <p:tav tm="100000">
                                          <p:val>
                                            <p:strVal val="#ppt_h"/>
                                          </p:val>
                                        </p:tav>
                                      </p:tavLst>
                                    </p:anim>
                                  </p:childTnLst>
                                </p:cTn>
                              </p:par>
                              <p:par>
                                <p:cTn id="30" presetID="45" presetClass="entr" presetSubtype="0" fill="hold" grpId="0" nodeType="withEffect">
                                  <p:stCondLst>
                                    <p:cond delay="0"/>
                                  </p:stCondLst>
                                  <p:childTnLst>
                                    <p:set>
                                      <p:cBhvr>
                                        <p:cTn id="31" dur="1" fill="hold">
                                          <p:stCondLst>
                                            <p:cond delay="0"/>
                                          </p:stCondLst>
                                        </p:cTn>
                                        <p:tgtEl>
                                          <p:spTgt spid="53"/>
                                        </p:tgtEl>
                                        <p:attrNameLst>
                                          <p:attrName>style.visibility</p:attrName>
                                        </p:attrNameLst>
                                      </p:cBhvr>
                                      <p:to>
                                        <p:strVal val="visible"/>
                                      </p:to>
                                    </p:set>
                                    <p:animEffect transition="in" filter="fade">
                                      <p:cBhvr>
                                        <p:cTn id="32" dur="500"/>
                                        <p:tgtEl>
                                          <p:spTgt spid="53"/>
                                        </p:tgtEl>
                                      </p:cBhvr>
                                    </p:animEffect>
                                    <p:anim calcmode="lin" valueType="num">
                                      <p:cBhvr>
                                        <p:cTn id="33" dur="500" fill="hold"/>
                                        <p:tgtEl>
                                          <p:spTgt spid="53"/>
                                        </p:tgtEl>
                                        <p:attrNameLst>
                                          <p:attrName>ppt_w</p:attrName>
                                        </p:attrNameLst>
                                      </p:cBhvr>
                                      <p:tavLst>
                                        <p:tav tm="0" fmla="#ppt_w*sin(2.5*pi*$)">
                                          <p:val>
                                            <p:fltVal val="0"/>
                                          </p:val>
                                        </p:tav>
                                        <p:tav tm="100000">
                                          <p:val>
                                            <p:fltVal val="1"/>
                                          </p:val>
                                        </p:tav>
                                      </p:tavLst>
                                    </p:anim>
                                    <p:anim calcmode="lin" valueType="num">
                                      <p:cBhvr>
                                        <p:cTn id="34" dur="500" fill="hold"/>
                                        <p:tgtEl>
                                          <p:spTgt spid="53"/>
                                        </p:tgtEl>
                                        <p:attrNameLst>
                                          <p:attrName>ppt_h</p:attrName>
                                        </p:attrNameLst>
                                      </p:cBhvr>
                                      <p:tavLst>
                                        <p:tav tm="0">
                                          <p:val>
                                            <p:strVal val="#ppt_h"/>
                                          </p:val>
                                        </p:tav>
                                        <p:tav tm="100000">
                                          <p:val>
                                            <p:strVal val="#ppt_h"/>
                                          </p:val>
                                        </p:tav>
                                      </p:tavLst>
                                    </p:anim>
                                  </p:childTnLst>
                                </p:cTn>
                              </p:par>
                              <p:par>
                                <p:cTn id="35" presetID="45" presetClass="entr" presetSubtype="0" fill="hold" grpId="0" nodeType="withEffect">
                                  <p:stCondLst>
                                    <p:cond delay="0"/>
                                  </p:stCondLst>
                                  <p:childTnLst>
                                    <p:set>
                                      <p:cBhvr>
                                        <p:cTn id="36" dur="1" fill="hold">
                                          <p:stCondLst>
                                            <p:cond delay="0"/>
                                          </p:stCondLst>
                                        </p:cTn>
                                        <p:tgtEl>
                                          <p:spTgt spid="55"/>
                                        </p:tgtEl>
                                        <p:attrNameLst>
                                          <p:attrName>style.visibility</p:attrName>
                                        </p:attrNameLst>
                                      </p:cBhvr>
                                      <p:to>
                                        <p:strVal val="visible"/>
                                      </p:to>
                                    </p:set>
                                    <p:animEffect transition="in" filter="fade">
                                      <p:cBhvr>
                                        <p:cTn id="37" dur="500"/>
                                        <p:tgtEl>
                                          <p:spTgt spid="55"/>
                                        </p:tgtEl>
                                      </p:cBhvr>
                                    </p:animEffect>
                                    <p:anim calcmode="lin" valueType="num">
                                      <p:cBhvr>
                                        <p:cTn id="38" dur="500" fill="hold"/>
                                        <p:tgtEl>
                                          <p:spTgt spid="55"/>
                                        </p:tgtEl>
                                        <p:attrNameLst>
                                          <p:attrName>ppt_w</p:attrName>
                                        </p:attrNameLst>
                                      </p:cBhvr>
                                      <p:tavLst>
                                        <p:tav tm="0" fmla="#ppt_w*sin(2.5*pi*$)">
                                          <p:val>
                                            <p:fltVal val="0"/>
                                          </p:val>
                                        </p:tav>
                                        <p:tav tm="100000">
                                          <p:val>
                                            <p:fltVal val="1"/>
                                          </p:val>
                                        </p:tav>
                                      </p:tavLst>
                                    </p:anim>
                                    <p:anim calcmode="lin" valueType="num">
                                      <p:cBhvr>
                                        <p:cTn id="39" dur="500" fill="hold"/>
                                        <p:tgtEl>
                                          <p:spTgt spid="55"/>
                                        </p:tgtEl>
                                        <p:attrNameLst>
                                          <p:attrName>ppt_h</p:attrName>
                                        </p:attrNameLst>
                                      </p:cBhvr>
                                      <p:tavLst>
                                        <p:tav tm="0">
                                          <p:val>
                                            <p:strVal val="#ppt_h"/>
                                          </p:val>
                                        </p:tav>
                                        <p:tav tm="100000">
                                          <p:val>
                                            <p:strVal val="#ppt_h"/>
                                          </p:val>
                                        </p:tav>
                                      </p:tavLst>
                                    </p:anim>
                                  </p:childTnLst>
                                </p:cTn>
                              </p:par>
                              <p:par>
                                <p:cTn id="40" presetID="45" presetClass="entr" presetSubtype="0" fill="hold" grpId="0" nodeType="withEffect">
                                  <p:stCondLst>
                                    <p:cond delay="0"/>
                                  </p:stCondLst>
                                  <p:childTnLst>
                                    <p:set>
                                      <p:cBhvr>
                                        <p:cTn id="41" dur="1" fill="hold">
                                          <p:stCondLst>
                                            <p:cond delay="0"/>
                                          </p:stCondLst>
                                        </p:cTn>
                                        <p:tgtEl>
                                          <p:spTgt spid="57"/>
                                        </p:tgtEl>
                                        <p:attrNameLst>
                                          <p:attrName>style.visibility</p:attrName>
                                        </p:attrNameLst>
                                      </p:cBhvr>
                                      <p:to>
                                        <p:strVal val="visible"/>
                                      </p:to>
                                    </p:set>
                                    <p:animEffect transition="in" filter="fade">
                                      <p:cBhvr>
                                        <p:cTn id="42" dur="500"/>
                                        <p:tgtEl>
                                          <p:spTgt spid="57"/>
                                        </p:tgtEl>
                                      </p:cBhvr>
                                    </p:animEffect>
                                    <p:anim calcmode="lin" valueType="num">
                                      <p:cBhvr>
                                        <p:cTn id="43" dur="500" fill="hold"/>
                                        <p:tgtEl>
                                          <p:spTgt spid="57"/>
                                        </p:tgtEl>
                                        <p:attrNameLst>
                                          <p:attrName>ppt_w</p:attrName>
                                        </p:attrNameLst>
                                      </p:cBhvr>
                                      <p:tavLst>
                                        <p:tav tm="0" fmla="#ppt_w*sin(2.5*pi*$)">
                                          <p:val>
                                            <p:fltVal val="0"/>
                                          </p:val>
                                        </p:tav>
                                        <p:tav tm="100000">
                                          <p:val>
                                            <p:fltVal val="1"/>
                                          </p:val>
                                        </p:tav>
                                      </p:tavLst>
                                    </p:anim>
                                    <p:anim calcmode="lin" valueType="num">
                                      <p:cBhvr>
                                        <p:cTn id="44" dur="500" fill="hold"/>
                                        <p:tgtEl>
                                          <p:spTgt spid="57"/>
                                        </p:tgtEl>
                                        <p:attrNameLst>
                                          <p:attrName>ppt_h</p:attrName>
                                        </p:attrNameLst>
                                      </p:cBhvr>
                                      <p:tavLst>
                                        <p:tav tm="0">
                                          <p:val>
                                            <p:strVal val="#ppt_h"/>
                                          </p:val>
                                        </p:tav>
                                        <p:tav tm="100000">
                                          <p:val>
                                            <p:strVal val="#ppt_h"/>
                                          </p:val>
                                        </p:tav>
                                      </p:tavLst>
                                    </p:anim>
                                  </p:childTnLst>
                                </p:cTn>
                              </p:par>
                              <p:par>
                                <p:cTn id="45" presetID="45"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animEffect transition="in" filter="fade">
                                      <p:cBhvr>
                                        <p:cTn id="47" dur="500"/>
                                        <p:tgtEl>
                                          <p:spTgt spid="59"/>
                                        </p:tgtEl>
                                      </p:cBhvr>
                                    </p:animEffect>
                                    <p:anim calcmode="lin" valueType="num">
                                      <p:cBhvr>
                                        <p:cTn id="48" dur="500" fill="hold"/>
                                        <p:tgtEl>
                                          <p:spTgt spid="59"/>
                                        </p:tgtEl>
                                        <p:attrNameLst>
                                          <p:attrName>ppt_w</p:attrName>
                                        </p:attrNameLst>
                                      </p:cBhvr>
                                      <p:tavLst>
                                        <p:tav tm="0" fmla="#ppt_w*sin(2.5*pi*$)">
                                          <p:val>
                                            <p:fltVal val="0"/>
                                          </p:val>
                                        </p:tav>
                                        <p:tav tm="100000">
                                          <p:val>
                                            <p:fltVal val="1"/>
                                          </p:val>
                                        </p:tav>
                                      </p:tavLst>
                                    </p:anim>
                                    <p:anim calcmode="lin" valueType="num">
                                      <p:cBhvr>
                                        <p:cTn id="49" dur="500" fill="hold"/>
                                        <p:tgtEl>
                                          <p:spTgt spid="59"/>
                                        </p:tgtEl>
                                        <p:attrNameLst>
                                          <p:attrName>ppt_h</p:attrName>
                                        </p:attrNameLst>
                                      </p:cBhvr>
                                      <p:tavLst>
                                        <p:tav tm="0">
                                          <p:val>
                                            <p:strVal val="#ppt_h"/>
                                          </p:val>
                                        </p:tav>
                                        <p:tav tm="100000">
                                          <p:val>
                                            <p:strVal val="#ppt_h"/>
                                          </p:val>
                                        </p:tav>
                                      </p:tavLst>
                                    </p:anim>
                                  </p:childTnLst>
                                </p:cTn>
                              </p:par>
                            </p:childTnLst>
                          </p:cTn>
                        </p:par>
                        <p:par>
                          <p:cTn id="50" fill="hold">
                            <p:stCondLst>
                              <p:cond delay="500"/>
                            </p:stCondLst>
                            <p:childTnLst>
                              <p:par>
                                <p:cTn id="51" presetID="45" presetClass="entr" presetSubtype="0" fill="hold" grpId="0" nodeType="after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500"/>
                                        <p:tgtEl>
                                          <p:spTgt spid="24"/>
                                        </p:tgtEl>
                                      </p:cBhvr>
                                    </p:animEffect>
                                    <p:anim calcmode="lin" valueType="num">
                                      <p:cBhvr>
                                        <p:cTn id="54" dur="500" fill="hold"/>
                                        <p:tgtEl>
                                          <p:spTgt spid="24"/>
                                        </p:tgtEl>
                                        <p:attrNameLst>
                                          <p:attrName>ppt_w</p:attrName>
                                        </p:attrNameLst>
                                      </p:cBhvr>
                                      <p:tavLst>
                                        <p:tav tm="0" fmla="#ppt_w*sin(2.5*pi*$)">
                                          <p:val>
                                            <p:fltVal val="0"/>
                                          </p:val>
                                        </p:tav>
                                        <p:tav tm="100000">
                                          <p:val>
                                            <p:fltVal val="1"/>
                                          </p:val>
                                        </p:tav>
                                      </p:tavLst>
                                    </p:anim>
                                    <p:anim calcmode="lin" valueType="num">
                                      <p:cBhvr>
                                        <p:cTn id="55" dur="500" fill="hold"/>
                                        <p:tgtEl>
                                          <p:spTgt spid="24"/>
                                        </p:tgtEl>
                                        <p:attrNameLst>
                                          <p:attrName>ppt_h</p:attrName>
                                        </p:attrNameLst>
                                      </p:cBhvr>
                                      <p:tavLst>
                                        <p:tav tm="0">
                                          <p:val>
                                            <p:strVal val="#ppt_h"/>
                                          </p:val>
                                        </p:tav>
                                        <p:tav tm="100000">
                                          <p:val>
                                            <p:strVal val="#ppt_h"/>
                                          </p:val>
                                        </p:tav>
                                      </p:tavLst>
                                    </p:anim>
                                  </p:childTnLst>
                                </p:cTn>
                              </p:par>
                            </p:childTnLst>
                          </p:cTn>
                        </p:par>
                        <p:par>
                          <p:cTn id="56" fill="hold">
                            <p:stCondLst>
                              <p:cond delay="1000"/>
                            </p:stCondLst>
                            <p:childTnLst>
                              <p:par>
                                <p:cTn id="57" presetID="45" presetClass="entr" presetSubtype="0" fill="hold" grpId="0" nodeType="after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anim calcmode="lin" valueType="num">
                                      <p:cBhvr>
                                        <p:cTn id="60" dur="500" fill="hold"/>
                                        <p:tgtEl>
                                          <p:spTgt spid="25"/>
                                        </p:tgtEl>
                                        <p:attrNameLst>
                                          <p:attrName>ppt_w</p:attrName>
                                        </p:attrNameLst>
                                      </p:cBhvr>
                                      <p:tavLst>
                                        <p:tav tm="0" fmla="#ppt_w*sin(2.5*pi*$)">
                                          <p:val>
                                            <p:fltVal val="0"/>
                                          </p:val>
                                        </p:tav>
                                        <p:tav tm="100000">
                                          <p:val>
                                            <p:fltVal val="1"/>
                                          </p:val>
                                        </p:tav>
                                      </p:tavLst>
                                    </p:anim>
                                    <p:anim calcmode="lin" valueType="num">
                                      <p:cBhvr>
                                        <p:cTn id="61" dur="500" fill="hold"/>
                                        <p:tgtEl>
                                          <p:spTgt spid="25"/>
                                        </p:tgtEl>
                                        <p:attrNameLst>
                                          <p:attrName>ppt_h</p:attrName>
                                        </p:attrNameLst>
                                      </p:cBhvr>
                                      <p:tavLst>
                                        <p:tav tm="0">
                                          <p:val>
                                            <p:strVal val="#ppt_h"/>
                                          </p:val>
                                        </p:tav>
                                        <p:tav tm="100000">
                                          <p:val>
                                            <p:strVal val="#ppt_h"/>
                                          </p:val>
                                        </p:tav>
                                      </p:tavLst>
                                    </p:anim>
                                  </p:childTnLst>
                                </p:cTn>
                              </p:par>
                            </p:childTnLst>
                          </p:cTn>
                        </p:par>
                        <p:par>
                          <p:cTn id="62" fill="hold">
                            <p:stCondLst>
                              <p:cond delay="1500"/>
                            </p:stCondLst>
                            <p:childTnLst>
                              <p:par>
                                <p:cTn id="63" presetID="45" presetClass="entr" presetSubtype="0" fill="hold" grpId="0" nodeType="afterEffect">
                                  <p:stCondLst>
                                    <p:cond delay="0"/>
                                  </p:stCondLst>
                                  <p:childTnLst>
                                    <p:set>
                                      <p:cBhvr>
                                        <p:cTn id="64" dur="1" fill="hold">
                                          <p:stCondLst>
                                            <p:cond delay="0"/>
                                          </p:stCondLst>
                                        </p:cTn>
                                        <p:tgtEl>
                                          <p:spTgt spid="31"/>
                                        </p:tgtEl>
                                        <p:attrNameLst>
                                          <p:attrName>style.visibility</p:attrName>
                                        </p:attrNameLst>
                                      </p:cBhvr>
                                      <p:to>
                                        <p:strVal val="visible"/>
                                      </p:to>
                                    </p:set>
                                    <p:animEffect transition="in" filter="fade">
                                      <p:cBhvr>
                                        <p:cTn id="65" dur="500"/>
                                        <p:tgtEl>
                                          <p:spTgt spid="31"/>
                                        </p:tgtEl>
                                      </p:cBhvr>
                                    </p:animEffect>
                                    <p:anim calcmode="lin" valueType="num">
                                      <p:cBhvr>
                                        <p:cTn id="66" dur="500" fill="hold"/>
                                        <p:tgtEl>
                                          <p:spTgt spid="31"/>
                                        </p:tgtEl>
                                        <p:attrNameLst>
                                          <p:attrName>ppt_w</p:attrName>
                                        </p:attrNameLst>
                                      </p:cBhvr>
                                      <p:tavLst>
                                        <p:tav tm="0" fmla="#ppt_w*sin(2.5*pi*$)">
                                          <p:val>
                                            <p:fltVal val="0"/>
                                          </p:val>
                                        </p:tav>
                                        <p:tav tm="100000">
                                          <p:val>
                                            <p:fltVal val="1"/>
                                          </p:val>
                                        </p:tav>
                                      </p:tavLst>
                                    </p:anim>
                                    <p:anim calcmode="lin" valueType="num">
                                      <p:cBhvr>
                                        <p:cTn id="67" dur="500" fill="hold"/>
                                        <p:tgtEl>
                                          <p:spTgt spid="31"/>
                                        </p:tgtEl>
                                        <p:attrNameLst>
                                          <p:attrName>ppt_h</p:attrName>
                                        </p:attrNameLst>
                                      </p:cBhvr>
                                      <p:tavLst>
                                        <p:tav tm="0">
                                          <p:val>
                                            <p:strVal val="#ppt_h"/>
                                          </p:val>
                                        </p:tav>
                                        <p:tav tm="100000">
                                          <p:val>
                                            <p:strVal val="#ppt_h"/>
                                          </p:val>
                                        </p:tav>
                                      </p:tavLst>
                                    </p:anim>
                                  </p:childTnLst>
                                </p:cTn>
                              </p:par>
                            </p:childTnLst>
                          </p:cTn>
                        </p:par>
                        <p:par>
                          <p:cTn id="68" fill="hold">
                            <p:stCondLst>
                              <p:cond delay="2000"/>
                            </p:stCondLst>
                            <p:childTnLst>
                              <p:par>
                                <p:cTn id="69" presetID="45" presetClass="entr" presetSubtype="0" fill="hold" grpId="0" nodeType="after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fade">
                                      <p:cBhvr>
                                        <p:cTn id="71" dur="500"/>
                                        <p:tgtEl>
                                          <p:spTgt spid="32"/>
                                        </p:tgtEl>
                                      </p:cBhvr>
                                    </p:animEffect>
                                    <p:anim calcmode="lin" valueType="num">
                                      <p:cBhvr>
                                        <p:cTn id="72" dur="500" fill="hold"/>
                                        <p:tgtEl>
                                          <p:spTgt spid="32"/>
                                        </p:tgtEl>
                                        <p:attrNameLst>
                                          <p:attrName>ppt_w</p:attrName>
                                        </p:attrNameLst>
                                      </p:cBhvr>
                                      <p:tavLst>
                                        <p:tav tm="0" fmla="#ppt_w*sin(2.5*pi*$)">
                                          <p:val>
                                            <p:fltVal val="0"/>
                                          </p:val>
                                        </p:tav>
                                        <p:tav tm="100000">
                                          <p:val>
                                            <p:fltVal val="1"/>
                                          </p:val>
                                        </p:tav>
                                      </p:tavLst>
                                    </p:anim>
                                    <p:anim calcmode="lin" valueType="num">
                                      <p:cBhvr>
                                        <p:cTn id="73" dur="500" fill="hold"/>
                                        <p:tgtEl>
                                          <p:spTgt spid="32"/>
                                        </p:tgtEl>
                                        <p:attrNameLst>
                                          <p:attrName>ppt_h</p:attrName>
                                        </p:attrNameLst>
                                      </p:cBhvr>
                                      <p:tavLst>
                                        <p:tav tm="0">
                                          <p:val>
                                            <p:strVal val="#ppt_h"/>
                                          </p:val>
                                        </p:tav>
                                        <p:tav tm="100000">
                                          <p:val>
                                            <p:strVal val="#ppt_h"/>
                                          </p:val>
                                        </p:tav>
                                      </p:tavLst>
                                    </p:anim>
                                  </p:childTnLst>
                                </p:cTn>
                              </p:par>
                            </p:childTnLst>
                          </p:cTn>
                        </p:par>
                        <p:par>
                          <p:cTn id="74" fill="hold">
                            <p:stCondLst>
                              <p:cond delay="2500"/>
                            </p:stCondLst>
                            <p:childTnLst>
                              <p:par>
                                <p:cTn id="75" presetID="45" presetClass="entr" presetSubtype="0" fill="hold" grpId="0" nodeType="after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fade">
                                      <p:cBhvr>
                                        <p:cTn id="77" dur="500"/>
                                        <p:tgtEl>
                                          <p:spTgt spid="33"/>
                                        </p:tgtEl>
                                      </p:cBhvr>
                                    </p:animEffect>
                                    <p:anim calcmode="lin" valueType="num">
                                      <p:cBhvr>
                                        <p:cTn id="78" dur="500" fill="hold"/>
                                        <p:tgtEl>
                                          <p:spTgt spid="33"/>
                                        </p:tgtEl>
                                        <p:attrNameLst>
                                          <p:attrName>ppt_w</p:attrName>
                                        </p:attrNameLst>
                                      </p:cBhvr>
                                      <p:tavLst>
                                        <p:tav tm="0" fmla="#ppt_w*sin(2.5*pi*$)">
                                          <p:val>
                                            <p:fltVal val="0"/>
                                          </p:val>
                                        </p:tav>
                                        <p:tav tm="100000">
                                          <p:val>
                                            <p:fltVal val="1"/>
                                          </p:val>
                                        </p:tav>
                                      </p:tavLst>
                                    </p:anim>
                                    <p:anim calcmode="lin" valueType="num">
                                      <p:cBhvr>
                                        <p:cTn id="79" dur="500" fill="hold"/>
                                        <p:tgtEl>
                                          <p:spTgt spid="33"/>
                                        </p:tgtEl>
                                        <p:attrNameLst>
                                          <p:attrName>ppt_h</p:attrName>
                                        </p:attrNameLst>
                                      </p:cBhvr>
                                      <p:tavLst>
                                        <p:tav tm="0">
                                          <p:val>
                                            <p:strVal val="#ppt_h"/>
                                          </p:val>
                                        </p:tav>
                                        <p:tav tm="100000">
                                          <p:val>
                                            <p:strVal val="#ppt_h"/>
                                          </p:val>
                                        </p:tav>
                                      </p:tavLst>
                                    </p:anim>
                                  </p:childTnLst>
                                </p:cTn>
                              </p:par>
                            </p:childTnLst>
                          </p:cTn>
                        </p:par>
                        <p:par>
                          <p:cTn id="80" fill="hold">
                            <p:stCondLst>
                              <p:cond delay="3000"/>
                            </p:stCondLst>
                            <p:childTnLst>
                              <p:par>
                                <p:cTn id="81" presetID="45" presetClass="entr" presetSubtype="0" fill="hold" grpId="0" nodeType="afterEffect">
                                  <p:stCondLst>
                                    <p:cond delay="0"/>
                                  </p:stCondLst>
                                  <p:childTnLst>
                                    <p:set>
                                      <p:cBhvr>
                                        <p:cTn id="82" dur="1" fill="hold">
                                          <p:stCondLst>
                                            <p:cond delay="0"/>
                                          </p:stCondLst>
                                        </p:cTn>
                                        <p:tgtEl>
                                          <p:spTgt spid="34"/>
                                        </p:tgtEl>
                                        <p:attrNameLst>
                                          <p:attrName>style.visibility</p:attrName>
                                        </p:attrNameLst>
                                      </p:cBhvr>
                                      <p:to>
                                        <p:strVal val="visible"/>
                                      </p:to>
                                    </p:set>
                                    <p:animEffect transition="in" filter="fade">
                                      <p:cBhvr>
                                        <p:cTn id="83" dur="500"/>
                                        <p:tgtEl>
                                          <p:spTgt spid="34"/>
                                        </p:tgtEl>
                                      </p:cBhvr>
                                    </p:animEffect>
                                    <p:anim calcmode="lin" valueType="num">
                                      <p:cBhvr>
                                        <p:cTn id="84" dur="500" fill="hold"/>
                                        <p:tgtEl>
                                          <p:spTgt spid="34"/>
                                        </p:tgtEl>
                                        <p:attrNameLst>
                                          <p:attrName>ppt_w</p:attrName>
                                        </p:attrNameLst>
                                      </p:cBhvr>
                                      <p:tavLst>
                                        <p:tav tm="0" fmla="#ppt_w*sin(2.5*pi*$)">
                                          <p:val>
                                            <p:fltVal val="0"/>
                                          </p:val>
                                        </p:tav>
                                        <p:tav tm="100000">
                                          <p:val>
                                            <p:fltVal val="1"/>
                                          </p:val>
                                        </p:tav>
                                      </p:tavLst>
                                    </p:anim>
                                    <p:anim calcmode="lin" valueType="num">
                                      <p:cBhvr>
                                        <p:cTn id="85" dur="500" fill="hold"/>
                                        <p:tgtEl>
                                          <p:spTgt spid="34"/>
                                        </p:tgtEl>
                                        <p:attrNameLst>
                                          <p:attrName>ppt_h</p:attrName>
                                        </p:attrNameLst>
                                      </p:cBhvr>
                                      <p:tavLst>
                                        <p:tav tm="0">
                                          <p:val>
                                            <p:strVal val="#ppt_h"/>
                                          </p:val>
                                        </p:tav>
                                        <p:tav tm="100000">
                                          <p:val>
                                            <p:strVal val="#ppt_h"/>
                                          </p:val>
                                        </p:tav>
                                      </p:tavLst>
                                    </p:anim>
                                  </p:childTnLst>
                                </p:cTn>
                              </p:par>
                            </p:childTnLst>
                          </p:cTn>
                        </p:par>
                        <p:par>
                          <p:cTn id="86" fill="hold">
                            <p:stCondLst>
                              <p:cond delay="3500"/>
                            </p:stCondLst>
                            <p:childTnLst>
                              <p:par>
                                <p:cTn id="87" presetID="45" presetClass="entr" presetSubtype="0" fill="hold" grpId="0" nodeType="afterEffect">
                                  <p:stCondLst>
                                    <p:cond delay="0"/>
                                  </p:stCondLst>
                                  <p:childTnLst>
                                    <p:set>
                                      <p:cBhvr>
                                        <p:cTn id="88" dur="1" fill="hold">
                                          <p:stCondLst>
                                            <p:cond delay="0"/>
                                          </p:stCondLst>
                                        </p:cTn>
                                        <p:tgtEl>
                                          <p:spTgt spid="35"/>
                                        </p:tgtEl>
                                        <p:attrNameLst>
                                          <p:attrName>style.visibility</p:attrName>
                                        </p:attrNameLst>
                                      </p:cBhvr>
                                      <p:to>
                                        <p:strVal val="visible"/>
                                      </p:to>
                                    </p:set>
                                    <p:animEffect transition="in" filter="fade">
                                      <p:cBhvr>
                                        <p:cTn id="89" dur="2000"/>
                                        <p:tgtEl>
                                          <p:spTgt spid="35"/>
                                        </p:tgtEl>
                                      </p:cBhvr>
                                    </p:animEffect>
                                    <p:anim calcmode="lin" valueType="num">
                                      <p:cBhvr>
                                        <p:cTn id="90" dur="2000" fill="hold"/>
                                        <p:tgtEl>
                                          <p:spTgt spid="35"/>
                                        </p:tgtEl>
                                        <p:attrNameLst>
                                          <p:attrName>ppt_w</p:attrName>
                                        </p:attrNameLst>
                                      </p:cBhvr>
                                      <p:tavLst>
                                        <p:tav tm="0" fmla="#ppt_w*sin(2.5*pi*$)">
                                          <p:val>
                                            <p:fltVal val="0"/>
                                          </p:val>
                                        </p:tav>
                                        <p:tav tm="100000">
                                          <p:val>
                                            <p:fltVal val="1"/>
                                          </p:val>
                                        </p:tav>
                                      </p:tavLst>
                                    </p:anim>
                                    <p:anim calcmode="lin" valueType="num">
                                      <p:cBhvr>
                                        <p:cTn id="91" dur="2000" fill="hold"/>
                                        <p:tgtEl>
                                          <p:spTgt spid="3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4" grpId="0" animBg="1"/>
      <p:bldP spid="33" grpId="0" animBg="1"/>
      <p:bldP spid="32" grpId="0" animBg="1"/>
      <p:bldP spid="31" grpId="0" animBg="1"/>
      <p:bldP spid="25" grpId="0" animBg="1"/>
      <p:bldP spid="24" grpId="0" animBg="1"/>
      <p:bldP spid="44" grpId="0" animBg="1"/>
      <p:bldP spid="45" grpId="0" animBg="1"/>
      <p:bldP spid="47" grpId="0" animBg="1"/>
      <p:bldP spid="49" grpId="0" animBg="1"/>
      <p:bldP spid="51" grpId="0" animBg="1"/>
      <p:bldP spid="53" grpId="0" animBg="1"/>
      <p:bldP spid="55" grpId="0" animBg="1"/>
      <p:bldP spid="57" grpId="0" animBg="1"/>
      <p:bldP spid="59" grpId="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209</TotalTime>
  <Words>47</Words>
  <Application>Microsoft Office PowerPoint</Application>
  <PresentationFormat>全屏显示(4:3)</PresentationFormat>
  <Paragraphs>20</Paragraphs>
  <Slides>4</Slides>
  <Notes>2</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4</vt:i4>
      </vt:variant>
    </vt:vector>
  </HeadingPairs>
  <TitlesOfParts>
    <vt:vector size="13" baseType="lpstr">
      <vt:lpstr>Helvetica Neue</vt:lpstr>
      <vt:lpstr>时尚中黑简体</vt:lpstr>
      <vt:lpstr>宋体</vt:lpstr>
      <vt:lpstr>Arial</vt:lpstr>
      <vt:lpstr>Calibri</vt:lpstr>
      <vt:lpstr>Calibri Light</vt:lpstr>
      <vt:lpstr>Office 主题</vt:lpstr>
      <vt:lpstr>程序包</vt:lpstr>
      <vt:lpstr>Microsoft 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dc:creator>
  <cp:lastModifiedBy>Windows User</cp:lastModifiedBy>
  <cp:revision>293</cp:revision>
  <dcterms:created xsi:type="dcterms:W3CDTF">2015-07-09T06:01:19Z</dcterms:created>
  <dcterms:modified xsi:type="dcterms:W3CDTF">2015-10-04T02:04:11Z</dcterms:modified>
</cp:coreProperties>
</file>