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300" r:id="rId4"/>
    <p:sldId id="362" r:id="rId5"/>
    <p:sldId id="369" r:id="rId6"/>
    <p:sldId id="374" r:id="rId7"/>
    <p:sldId id="370" r:id="rId8"/>
    <p:sldId id="371" r:id="rId9"/>
    <p:sldId id="372" r:id="rId10"/>
    <p:sldId id="373" r:id="rId11"/>
    <p:sldId id="358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FF00"/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>
      <p:cViewPr varScale="1">
        <p:scale>
          <a:sx n="107" d="100"/>
          <a:sy n="107" d="100"/>
        </p:scale>
        <p:origin x="37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3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Derivation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998545" y="2326223"/>
            <a:ext cx="1524000" cy="1447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00FF00"/>
                </a:solidFill>
              </a:rPr>
              <a:t>生成密钥</a:t>
            </a:r>
            <a:endParaRPr lang="zh-CN" altLang="en-US" sz="3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190"/>
            <a:ext cx="8229600" cy="857250"/>
          </a:xfrm>
        </p:spPr>
        <p:txBody>
          <a:bodyPr/>
          <a:lstStyle/>
          <a:p>
            <a:r>
              <a:rPr lang="en-US" dirty="0" smtClean="0"/>
              <a:t>Deriving many keys from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4990"/>
            <a:ext cx="8229600" cy="4095750"/>
          </a:xfrm>
        </p:spPr>
        <p:txBody>
          <a:bodyPr>
            <a:normAutofit/>
          </a:bodyPr>
          <a:lstStyle/>
          <a:p>
            <a:pPr marL="0" indent="0">
              <a:spcBef>
                <a:spcPts val="2424"/>
              </a:spcBef>
              <a:buNone/>
            </a:pPr>
            <a:r>
              <a:rPr lang="en-US" altLang="zh-CN" dirty="0" smtClean="0"/>
              <a:t>secure session</a:t>
            </a:r>
            <a:endParaRPr lang="en-US" altLang="zh-CN" dirty="0"/>
          </a:p>
          <a:p>
            <a:pPr>
              <a:spcBef>
                <a:spcPts val="624"/>
              </a:spcBef>
            </a:pPr>
            <a:r>
              <a:rPr lang="en-US" altLang="zh-CN" dirty="0"/>
              <a:t>unidirectional keys;  multiple keys for nonce-based CBC</a:t>
            </a:r>
            <a:r>
              <a:rPr lang="en-US" altLang="zh-CN" dirty="0" smtClean="0"/>
              <a:t>.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Hardware random number generator</a:t>
            </a:r>
            <a:r>
              <a:rPr lang="zh-CN" altLang="en-US" dirty="0" smtClean="0"/>
              <a:t>（硬件随机数生成器）</a:t>
            </a:r>
            <a:endParaRPr lang="en-US" dirty="0" smtClean="0"/>
          </a:p>
          <a:p>
            <a:r>
              <a:rPr lang="en-US" dirty="0" smtClean="0"/>
              <a:t>A key exchange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week5</a:t>
            </a:r>
            <a:r>
              <a:rPr lang="zh-CN" altLang="en-US" dirty="0" smtClean="0"/>
              <a:t>密钥交换协议）</a:t>
            </a:r>
            <a:endParaRPr lang="en-US" dirty="0" smtClean="0"/>
          </a:p>
          <a:p>
            <a:endParaRPr lang="en-US" b="1" dirty="0"/>
          </a:p>
          <a:p>
            <a:r>
              <a:rPr lang="en-US" dirty="0" smtClean="0"/>
              <a:t>generate many keys from this one source key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05000" y="4324350"/>
            <a:ext cx="6019800" cy="614065"/>
            <a:chOff x="1676400" y="2876550"/>
            <a:chExt cx="6019800" cy="614065"/>
          </a:xfrm>
        </p:grpSpPr>
        <p:sp>
          <p:nvSpPr>
            <p:cNvPr id="4" name="Rectangle 3"/>
            <p:cNvSpPr/>
            <p:nvPr/>
          </p:nvSpPr>
          <p:spPr>
            <a:xfrm>
              <a:off x="1676400" y="2876550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SK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k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,  k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,  k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,  …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3028950"/>
              <a:ext cx="688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KDF</a:t>
              </a:r>
              <a:endParaRPr lang="en-US" sz="2400" b="1" dirty="0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2362200" y="900709"/>
            <a:ext cx="11430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FF00"/>
                </a:solidFill>
              </a:rPr>
              <a:t>需求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7200" y="1844131"/>
            <a:ext cx="52578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FF00"/>
                </a:solidFill>
              </a:rPr>
              <a:t>源</a:t>
            </a:r>
            <a:r>
              <a:rPr lang="zh-CN" altLang="en-US" sz="2800" b="1" dirty="0">
                <a:solidFill>
                  <a:srgbClr val="00FF00"/>
                </a:solidFill>
              </a:rPr>
              <a:t>密钥（</a:t>
            </a:r>
            <a:r>
              <a:rPr lang="en-US" altLang="zh-CN" sz="2800" b="1" dirty="0">
                <a:solidFill>
                  <a:srgbClr val="00FF00"/>
                </a:solidFill>
              </a:rPr>
              <a:t> source key (SK) </a:t>
            </a:r>
            <a:r>
              <a:rPr lang="zh-CN" altLang="en-US" sz="2800" b="1" dirty="0">
                <a:solidFill>
                  <a:srgbClr val="00FF00"/>
                </a:solidFill>
              </a:rPr>
              <a:t>）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来源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7200" y="3146077"/>
            <a:ext cx="57912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FF00"/>
                </a:solidFill>
              </a:rPr>
              <a:t>KDF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（</a:t>
            </a:r>
            <a:r>
              <a:rPr lang="en-US" altLang="zh-CN" sz="2800" b="1" dirty="0">
                <a:solidFill>
                  <a:srgbClr val="00FF00"/>
                </a:solidFill>
              </a:rPr>
              <a:t> Key Deriving Function 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）目标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source key is 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91207"/>
            <a:ext cx="8610600" cy="35379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如果源密钥是均匀分布的密钥空间中的一个随机密钥，</a:t>
            </a:r>
            <a:r>
              <a:rPr lang="en-US" altLang="zh-CN" dirty="0" smtClean="0"/>
              <a:t>KDF</a:t>
            </a:r>
            <a:r>
              <a:rPr lang="zh-CN" altLang="en-US" dirty="0" smtClean="0"/>
              <a:t>可以采用以下的形式：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b="1" dirty="0" smtClean="0"/>
              <a:t>F:</a:t>
            </a:r>
            <a:r>
              <a:rPr lang="en-US" dirty="0" smtClean="0"/>
              <a:t>a PRF ; </a:t>
            </a:r>
            <a:r>
              <a:rPr lang="en-US" b="1" dirty="0" smtClean="0"/>
              <a:t>L:</a:t>
            </a:r>
            <a:r>
              <a:rPr lang="en-US" dirty="0" smtClean="0"/>
              <a:t> Length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CTX:</a:t>
            </a:r>
            <a:r>
              <a:rPr lang="en-US" dirty="0" smtClean="0"/>
              <a:t>   a string that uniquely identifies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CTX</a:t>
            </a:r>
            <a:r>
              <a:rPr lang="zh-CN" altLang="en-US" dirty="0" smtClean="0"/>
              <a:t>：环境变量（进程的上下文执行环境）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876550"/>
            <a:ext cx="8305800" cy="9906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72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KDF</a:t>
            </a:r>
            <a:r>
              <a:rPr lang="en-US" sz="2000" dirty="0" smtClean="0">
                <a:solidFill>
                  <a:schemeClr val="tx1"/>
                </a:solidFill>
              </a:rPr>
              <a:t>( SK, CTX, L)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272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0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400" dirty="0">
                <a:solidFill>
                  <a:srgbClr val="7F7F7F"/>
                </a:solidFill>
              </a:rPr>
              <a:t>  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1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b="1" dirty="0">
                <a:solidFill>
                  <a:srgbClr val="7F7F7F"/>
                </a:solidFill>
              </a:rPr>
              <a:t>⋯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/>
              <a:t>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0" y="621209"/>
            <a:ext cx="32004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FF00"/>
                </a:solidFill>
              </a:rPr>
              <a:t>均衡源密钥的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KDF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3333750"/>
            <a:ext cx="20574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76600" y="3353170"/>
            <a:ext cx="20574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00800" y="3353170"/>
            <a:ext cx="20574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143000" y="3867150"/>
            <a:ext cx="3810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4482" y="469749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K1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419600" y="3938350"/>
            <a:ext cx="0" cy="759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06852" y="469749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K2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543800" y="3938350"/>
            <a:ext cx="0" cy="759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32845" y="46949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en-US" altLang="zh-CN" baseline="-25000" dirty="0" smtClean="0"/>
              <a:t>L + 1</a:t>
            </a:r>
          </a:p>
        </p:txBody>
      </p:sp>
    </p:spTree>
    <p:extLst>
      <p:ext uri="{BB962C8B-B14F-4D97-AF65-F5344CB8AC3E}">
        <p14:creationId xmlns:p14="http://schemas.microsoft.com/office/powerpoint/2010/main" val="32514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09750"/>
            <a:ext cx="372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purpose of CTX?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361950"/>
            <a:ext cx="8305800" cy="9906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72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KDF</a:t>
            </a:r>
            <a:r>
              <a:rPr lang="en-US" sz="2000" dirty="0" smtClean="0">
                <a:solidFill>
                  <a:schemeClr val="tx1"/>
                </a:solidFill>
              </a:rPr>
              <a:t>( SK, CTX, L)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272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0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400" dirty="0">
                <a:solidFill>
                  <a:srgbClr val="7F7F7F"/>
                </a:solidFill>
              </a:rPr>
              <a:t>  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1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b="1" dirty="0">
                <a:solidFill>
                  <a:srgbClr val="7F7F7F"/>
                </a:solidFill>
              </a:rPr>
              <a:t>⋯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719685"/>
            <a:ext cx="689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 if two apps sample same SK they get </a:t>
            </a:r>
            <a:r>
              <a:rPr lang="en-US" sz="2400" dirty="0" err="1" smtClean="0"/>
              <a:t>indep</a:t>
            </a:r>
            <a:r>
              <a:rPr lang="en-US" sz="2400" dirty="0" smtClean="0"/>
              <a:t>. 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3176885"/>
            <a:ext cx="6748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good practice to label strings with the app. 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638550"/>
            <a:ext cx="271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serves no purpose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524" y="1457177"/>
            <a:ext cx="3343275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FF00"/>
                </a:solidFill>
              </a:rPr>
              <a:t>需要参数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CTX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的原因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829" y="4548485"/>
            <a:ext cx="885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同一程序不同进程，利用同一源密钥可以产生各自独立的密钥（</a:t>
            </a:r>
            <a:r>
              <a:rPr lang="en-US" altLang="zh-CN" dirty="0" smtClean="0"/>
              <a:t>CTX</a:t>
            </a:r>
            <a:r>
              <a:rPr lang="zh-CN" altLang="en-US" dirty="0" smtClean="0"/>
              <a:t>可以是进程号等）</a:t>
            </a:r>
          </a:p>
        </p:txBody>
      </p:sp>
      <p:sp>
        <p:nvSpPr>
          <p:cNvPr id="12" name="右箭头 11"/>
          <p:cNvSpPr/>
          <p:nvPr/>
        </p:nvSpPr>
        <p:spPr>
          <a:xfrm>
            <a:off x="76200" y="2814934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source key is not uniform?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Recall:  PRFs are pseudo random only when key is uniform in K</a:t>
            </a:r>
          </a:p>
          <a:p>
            <a:r>
              <a:rPr lang="en-US" dirty="0" smtClean="0"/>
              <a:t> SK not uniform  ⇒   PRF output may not look random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Source key often not uniformly random: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Key exchange protocol:   key uniform in some subset of K</a:t>
            </a:r>
          </a:p>
          <a:p>
            <a:endParaRPr lang="en-US" dirty="0" smtClean="0"/>
          </a:p>
          <a:p>
            <a:r>
              <a:rPr lang="en-US" dirty="0" smtClean="0"/>
              <a:t>Hardware RNG:    may produce biased output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0" y="651868"/>
            <a:ext cx="25908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FF00"/>
                </a:solidFill>
              </a:rPr>
              <a:t>非均衡源密钥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5000" y="1962150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非均衡源密钥导致了</a:t>
            </a:r>
            <a:r>
              <a:rPr lang="en-US" altLang="zh-CN" dirty="0" smtClean="0"/>
              <a:t>PRF</a:t>
            </a:r>
            <a:r>
              <a:rPr lang="zh-CN" altLang="en-US" dirty="0" smtClean="0"/>
              <a:t>的输出也不是随机的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0" y="2811900"/>
            <a:ext cx="35052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FF00"/>
                </a:solidFill>
              </a:rPr>
              <a:t>源密钥非均衡的原因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4022" y="4476750"/>
            <a:ext cx="498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RNG(Random Number Generator)</a:t>
            </a:r>
            <a:r>
              <a:rPr lang="zh-CN" altLang="en-US" dirty="0" smtClean="0"/>
              <a:t>：输出存在误差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064285" y="3562350"/>
            <a:ext cx="1752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46770" y="4281964"/>
            <a:ext cx="685800" cy="5641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53754" y="3745350"/>
            <a:ext cx="6123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密钥交换协议追求生成高熵密钥（高熵意味着混乱度越高）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458200" y="34099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6976927" y="3594616"/>
            <a:ext cx="470276" cy="769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94104" y="2495550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000000000001 </a:t>
            </a:r>
            <a:r>
              <a:rPr lang="zh-CN" altLang="en-US" dirty="0" smtClean="0"/>
              <a:t>低熵</a:t>
            </a:r>
            <a:endParaRPr lang="en-US" altLang="zh-CN" dirty="0" smtClean="0"/>
          </a:p>
          <a:p>
            <a:r>
              <a:rPr lang="en-US" altLang="zh-CN" dirty="0" smtClean="0"/>
              <a:t>101001101001 </a:t>
            </a:r>
            <a:r>
              <a:rPr lang="zh-CN" altLang="en-US" dirty="0" smtClean="0"/>
              <a:t>高熵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14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53490"/>
            <a:ext cx="8229600" cy="651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Extract-then-Expand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extract  </a:t>
            </a:r>
            <a:r>
              <a:rPr lang="en-US" dirty="0" smtClean="0"/>
              <a:t>pseudo-random key  k  from source key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expand  </a:t>
            </a:r>
            <a:r>
              <a:rPr lang="en-US" dirty="0" smtClean="0"/>
              <a:t>k  by using it as a PRF key as before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24001" y="1415385"/>
            <a:ext cx="1930399" cy="1373297"/>
            <a:chOff x="304801" y="1720185"/>
            <a:chExt cx="1930399" cy="137329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-123586" y="2148572"/>
              <a:ext cx="1226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Prob</a:t>
              </a:r>
              <a:r>
                <a:rPr lang="en-US" dirty="0" smtClean="0"/>
                <a:t>(</a:t>
              </a:r>
              <a:r>
                <a:rPr lang="zh-CN" altLang="en-US" dirty="0" smtClean="0"/>
                <a:t>概率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41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6400" y="1581150"/>
            <a:ext cx="1917700" cy="1207532"/>
            <a:chOff x="5029200" y="1733550"/>
            <a:chExt cx="1917700" cy="12075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899154" y="1996172"/>
              <a:ext cx="629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8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3886200" y="2114550"/>
            <a:ext cx="1295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62400" y="1847850"/>
            <a:ext cx="10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extractor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2451100"/>
            <a:ext cx="6274524" cy="1572915"/>
            <a:chOff x="1676400" y="2451100"/>
            <a:chExt cx="6274524" cy="1572915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626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salt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6274524" cy="461665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alt:   a fixed non-secret string chosen at random</a:t>
              </a:r>
              <a:endParaRPr lang="en-US" sz="24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028700" y="31615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提取</a:t>
            </a:r>
            <a:r>
              <a:rPr lang="zh-CN" altLang="zh-CN" b="1" dirty="0" smtClean="0">
                <a:solidFill>
                  <a:srgbClr val="000000"/>
                </a:solidFill>
                <a:ea typeface="SimSun" panose="02010600030101010101" pitchFamily="2" charset="-122"/>
              </a:rPr>
              <a:t>器并不</a:t>
            </a:r>
            <a:r>
              <a:rPr lang="zh-CN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产生均匀分布，而是</a:t>
            </a:r>
            <a:r>
              <a:rPr lang="zh-CN" altLang="zh-CN" b="1" dirty="0" smtClean="0">
                <a:solidFill>
                  <a:srgbClr val="000000"/>
                </a:solidFill>
                <a:ea typeface="SimSun" panose="02010600030101010101" pitchFamily="2" charset="-122"/>
              </a:rPr>
              <a:t>生成</a:t>
            </a:r>
            <a:r>
              <a:rPr lang="zh-CN" altLang="en-US" b="1" dirty="0" smtClean="0">
                <a:solidFill>
                  <a:srgbClr val="000000"/>
                </a:solidFill>
                <a:ea typeface="SimSun" panose="02010600030101010101" pitchFamily="2" charset="-122"/>
              </a:rPr>
              <a:t>与</a:t>
            </a:r>
            <a:r>
              <a:rPr lang="zh-CN" altLang="zh-CN" b="1" dirty="0" smtClean="0">
                <a:solidFill>
                  <a:srgbClr val="000000"/>
                </a:solidFill>
                <a:ea typeface="SimSun" panose="02010600030101010101" pitchFamily="2" charset="-122"/>
              </a:rPr>
              <a:t>均匀分布不可</a:t>
            </a:r>
            <a:r>
              <a:rPr lang="zh-CN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分辨的分布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88900" y="596415"/>
            <a:ext cx="33528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FF00"/>
                </a:solidFill>
              </a:rPr>
              <a:t>非均衡源密钥的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KDF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  a KDF </a:t>
            </a:r>
            <a:r>
              <a:rPr lang="en-US" smtClean="0"/>
              <a:t>from HMAC(6-5)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5641"/>
            <a:ext cx="8229600" cy="40957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Implements the extract-then-expand paradigm:</a:t>
            </a:r>
            <a:endParaRPr lang="en-US" dirty="0"/>
          </a:p>
          <a:p>
            <a:r>
              <a:rPr lang="en-US" dirty="0" smtClean="0"/>
              <a:t>extract: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  <a:endParaRPr lang="en-US" dirty="0" smtClean="0"/>
          </a:p>
          <a:p>
            <a:r>
              <a:rPr lang="en-US" dirty="0" smtClean="0"/>
              <a:t>Then expand using HMAC as a PRF with key  </a:t>
            </a:r>
            <a:r>
              <a:rPr lang="en-US" sz="2800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2400" y="828675"/>
            <a:ext cx="57912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FF00"/>
                </a:solidFill>
              </a:rPr>
              <a:t>实现提取器（前提是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SK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熵值足够大）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49152"/>
            <a:ext cx="4917084" cy="210026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28600" y="4198441"/>
            <a:ext cx="12192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FF00"/>
                </a:solidFill>
              </a:rPr>
              <a:t>salt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05000" y="4659361"/>
            <a:ext cx="1181100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FF00"/>
                </a:solidFill>
              </a:rPr>
              <a:t>SK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32142" y="4164061"/>
            <a:ext cx="789483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FF00"/>
                </a:solidFill>
              </a:rPr>
              <a:t>K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600200" y="4019550"/>
            <a:ext cx="1143000" cy="433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127324" y="4798067"/>
            <a:ext cx="1782267" cy="51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Password-Based KDF 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Deriving keys from passwords:</a:t>
            </a:r>
          </a:p>
          <a:p>
            <a:r>
              <a:rPr lang="en-US" dirty="0" smtClean="0"/>
              <a:t>Do not use HKDF:    passwords have insufficient entropy</a:t>
            </a:r>
            <a:r>
              <a:rPr lang="zh-CN" altLang="en-US" sz="1800" dirty="0" smtClean="0"/>
              <a:t>（熵值不够）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Derived keys will be vulnerable to dictionary attacks</a:t>
            </a:r>
            <a:r>
              <a:rPr lang="zh-CN" altLang="en-US" sz="1800" dirty="0" smtClean="0"/>
              <a:t>（字典攻击）</a:t>
            </a:r>
            <a:endParaRPr lang="en-US" sz="18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 defenses: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and a     </a:t>
            </a:r>
            <a:r>
              <a:rPr lang="en-US" b="1" dirty="0" smtClean="0">
                <a:solidFill>
                  <a:srgbClr val="0000FF"/>
                </a:solidFill>
              </a:rPr>
              <a:t>slow </a:t>
            </a:r>
            <a:r>
              <a:rPr lang="en-US" b="1" dirty="0">
                <a:solidFill>
                  <a:srgbClr val="0000FF"/>
                </a:solidFill>
              </a:rPr>
              <a:t>hash 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Standard approach: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1800" dirty="0" smtClean="0"/>
              <a:t>(PBKDF1)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H</a:t>
            </a:r>
            <a:r>
              <a:rPr lang="en-US" b="1" baseline="30000" dirty="0" smtClean="0"/>
              <a:t>(c)</a:t>
            </a:r>
            <a:r>
              <a:rPr lang="en-US" b="1" dirty="0" smtClean="0"/>
              <a:t>(</a:t>
            </a:r>
            <a:r>
              <a:rPr lang="en-US" b="1" dirty="0" err="1" smtClean="0"/>
              <a:t>pwd</a:t>
            </a:r>
            <a:r>
              <a:rPr lang="en-US" b="1" dirty="0" smtClean="0"/>
              <a:t> </a:t>
            </a:r>
            <a:r>
              <a:rPr lang="en-US" b="1" dirty="0" err="1" smtClean="0"/>
              <a:t>ll</a:t>
            </a:r>
            <a:r>
              <a:rPr lang="en-US" b="1" dirty="0" smtClean="0"/>
              <a:t> salt)</a:t>
            </a:r>
            <a:r>
              <a:rPr lang="en-US" dirty="0" smtClean="0"/>
              <a:t>:     iterate hash function  c  times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574" y="725984"/>
            <a:ext cx="4162426" cy="4339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FF00"/>
                </a:solidFill>
              </a:rPr>
              <a:t>口令作为源密钥时的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KDF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3095625"/>
            <a:ext cx="6743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由于口令熵值不够，我们能做的就是让猜测其所生成密钥的难度尽可能大，从而减慢字典攻击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09800" y="4552950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标准推荐的方法是加上盐值反复哈希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895600" y="4095750"/>
            <a:ext cx="1143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8318</TotalTime>
  <Words>603</Words>
  <Application>Microsoft Office PowerPoint</Application>
  <PresentationFormat>全屏显示(16:9)</PresentationFormat>
  <Paragraphs>100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宋体</vt:lpstr>
      <vt:lpstr>Arial</vt:lpstr>
      <vt:lpstr>Calibri</vt:lpstr>
      <vt:lpstr>1_Lecture</vt:lpstr>
      <vt:lpstr>2_Office Theme</vt:lpstr>
      <vt:lpstr>3_Office Theme</vt:lpstr>
      <vt:lpstr>Key Derivation</vt:lpstr>
      <vt:lpstr>Deriving many keys from one</vt:lpstr>
      <vt:lpstr>When source key is uniform</vt:lpstr>
      <vt:lpstr>PowerPoint 演示文稿</vt:lpstr>
      <vt:lpstr>What if source key is not uniform?</vt:lpstr>
      <vt:lpstr>Extract-then-Expand paradigm</vt:lpstr>
      <vt:lpstr>HKDF:   a KDF from HMAC(6-5)</vt:lpstr>
      <vt:lpstr>Password-Based KDF   (PBKDF)</vt:lpstr>
      <vt:lpstr>End of Segment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Windows User</cp:lastModifiedBy>
  <cp:revision>663</cp:revision>
  <cp:lastPrinted>2012-02-04T02:16:27Z</cp:lastPrinted>
  <dcterms:created xsi:type="dcterms:W3CDTF">2010-11-06T18:36:35Z</dcterms:created>
  <dcterms:modified xsi:type="dcterms:W3CDTF">2015-10-26T00:39:22Z</dcterms:modified>
</cp:coreProperties>
</file>