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8" r:id="rId3"/>
    <p:sldId id="263" r:id="rId4"/>
    <p:sldId id="264" r:id="rId5"/>
    <p:sldId id="257" r:id="rId6"/>
    <p:sldId id="261" r:id="rId7"/>
    <p:sldId id="260" r:id="rId8"/>
    <p:sldId id="266" r:id="rId9"/>
    <p:sldId id="267" r:id="rId10"/>
    <p:sldId id="268" r:id="rId11"/>
    <p:sldId id="283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6" r:id="rId21"/>
    <p:sldId id="284" r:id="rId22"/>
    <p:sldId id="279" r:id="rId23"/>
    <p:sldId id="285" r:id="rId24"/>
    <p:sldId id="262" r:id="rId25"/>
    <p:sldId id="282" r:id="rId26"/>
    <p:sldId id="280" r:id="rId27"/>
    <p:sldId id="287" r:id="rId28"/>
    <p:sldId id="288" r:id="rId29"/>
    <p:sldId id="281" r:id="rId30"/>
    <p:sldId id="258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73" autoAdjust="0"/>
  </p:normalViewPr>
  <p:slideViewPr>
    <p:cSldViewPr>
      <p:cViewPr varScale="1">
        <p:scale>
          <a:sx n="78" d="100"/>
          <a:sy n="78" d="100"/>
        </p:scale>
        <p:origin x="-148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C9670-A034-403F-BD96-1F9C61FD3C62}" type="datetimeFigureOut">
              <a:rPr lang="zh-CN" altLang="en-US" smtClean="0"/>
              <a:pPr/>
              <a:t>2014/2/28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3503B-020E-4E21-95A1-66F90FB02F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170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https://www.adayinthelifeof.nl/wp-content/uploads/2010/12/Cbc_encryption.png</a:t>
            </a:r>
          </a:p>
          <a:p>
            <a:r>
              <a:rPr lang="en-US" altLang="zh-CN" dirty="0" smtClean="0"/>
              <a:t>http://i.stack.imgur.com/YHmLn.png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3503B-020E-4E21-95A1-66F90FB02FF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3503B-020E-4E21-95A1-66F90FB02FF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3-byte value: padded with Five 0x05</a:t>
            </a:r>
          </a:p>
          <a:p>
            <a:r>
              <a:rPr lang="en-US" altLang="zh-CN" dirty="0" smtClean="0"/>
              <a:t>7-byte value: padded with One 0x01</a:t>
            </a:r>
          </a:p>
          <a:p>
            <a:r>
              <a:rPr lang="en-US" altLang="zh-CN" dirty="0" smtClean="0"/>
              <a:t>8-byte value: padded with Eight 0x08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3503B-020E-4E21-95A1-66F90FB02FF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How</a:t>
            </a:r>
            <a:r>
              <a:rPr lang="en-US" altLang="zh-CN" baseline="0" dirty="0" smtClean="0"/>
              <a:t> do you know the block size?</a:t>
            </a:r>
          </a:p>
          <a:p>
            <a:r>
              <a:rPr lang="en-US" altLang="zh-CN" baseline="0" dirty="0" smtClean="0"/>
              <a:t>Then initialization vector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3503B-020E-4E21-95A1-66F90FB02FF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3503B-020E-4E21-95A1-66F90FB02FF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C3BB-768A-42C9-90B4-7E51057C2417}" type="datetime1">
              <a:rPr lang="zh-CN" altLang="en-US" smtClean="0"/>
              <a:pPr/>
              <a:t>2014/2/28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0811-053F-45B0-95ED-CAC1DABE8C67}" type="datetime1">
              <a:rPr lang="zh-CN" altLang="en-US" smtClean="0"/>
              <a:pPr/>
              <a:t>2014/2/28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0708-40ED-48B8-B6F1-BC0701F166DC}" type="datetime1">
              <a:rPr lang="zh-CN" altLang="en-US" smtClean="0"/>
              <a:pPr/>
              <a:t>2014/2/28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74D2-D524-4160-BCDA-686F5169A069}" type="datetime1">
              <a:rPr lang="zh-CN" altLang="en-US" smtClean="0"/>
              <a:pPr/>
              <a:t>2014/2/28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4A98-7D5C-46A2-AA39-F359D0C135DE}" type="datetime1">
              <a:rPr lang="zh-CN" altLang="en-US" smtClean="0"/>
              <a:pPr/>
              <a:t>2014/2/28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FBC9-EE0E-4C62-9C64-78179565A7C5}" type="datetime1">
              <a:rPr lang="zh-CN" altLang="en-US" smtClean="0"/>
              <a:pPr/>
              <a:t>2014/2/28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4FB9-98ED-4915-AC2F-03E0457007EC}" type="datetime1">
              <a:rPr lang="zh-CN" altLang="en-US" smtClean="0"/>
              <a:pPr/>
              <a:t>2014/2/28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91EC-4482-4603-8780-3506CDF827B5}" type="datetime1">
              <a:rPr lang="zh-CN" altLang="en-US" smtClean="0"/>
              <a:pPr/>
              <a:t>2014/2/28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1667-3503-40A0-9E75-EBE800DAD701}" type="datetime1">
              <a:rPr lang="zh-CN" altLang="en-US" smtClean="0"/>
              <a:pPr/>
              <a:t>2014/2/28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55FC-A20E-4682-9BBB-F619E6E61701}" type="datetime1">
              <a:rPr lang="zh-CN" altLang="en-US" smtClean="0"/>
              <a:pPr/>
              <a:t>2014/2/28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252F-25B3-4464-BB56-AF91A0B3D21F}" type="datetime1">
              <a:rPr lang="zh-CN" altLang="en-US" smtClean="0"/>
              <a:pPr/>
              <a:t>2014/2/28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A66B7-4C7B-47CA-B626-6539619A613D}" type="datetime1">
              <a:rPr lang="zh-CN" altLang="en-US" smtClean="0"/>
              <a:pPr/>
              <a:t>2014/2/28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DSSecurity/PadBuster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x.ozetta.net/lab/decrypt_me.php?cipher=9f5756b0bb7b46a82c07280fa9e1ae6040312108d3011654" TargetMode="External"/><Relationship Id="rId2" Type="http://schemas.openxmlformats.org/officeDocument/2006/relationships/hyperlink" Target="http://x.ozetta.net/lab/decrypt_me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2.comp.polyu.edu.hk/~sccomp444/lab2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ypto-class.appspot.com/po?er=f20bdba6ff29eed7b046d1df9fb7000058b1ffb4210a580f748b4ac714c001bd4a61044426fb515dad3f21f18aa577c0bdf302936266926ff37dbf7035d5eeb4" TargetMode="External"/><Relationship Id="rId2" Type="http://schemas.openxmlformats.org/officeDocument/2006/relationships/hyperlink" Target="https://class.coursera.org/crypto-preview/quiz/attempt?quiz_id=123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hackeroutfit.wordpress.com/2012/07/06/oracle-padding-attack-challenge/" TargetMode="External"/><Relationship Id="rId2" Type="http://schemas.openxmlformats.org/officeDocument/2006/relationships/hyperlink" Target="https://raw.github.com/SaveTheRbtz/crypto-class/master/ex4/proj4-log.tx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Exclusive_or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gdssecurity.com/labs/2010/9/14/automated-padding-oracle-attacks-with-padbuster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Workshop 1: </a:t>
            </a:r>
            <a:br>
              <a:rPr lang="en-US" altLang="zh-CN" dirty="0" smtClean="0"/>
            </a:br>
            <a:r>
              <a:rPr lang="en-US" altLang="zh-CN" dirty="0" smtClean="0"/>
              <a:t>Padding Oracle Attack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Daoyuan</a:t>
            </a:r>
          </a:p>
          <a:p>
            <a:r>
              <a:rPr lang="en-US" altLang="zh-CN" dirty="0" smtClean="0"/>
              <a:t>Feb 28, 2014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Understand the whole process for the correct plaintext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Decryption Diagram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5" name="图片 4" descr="po_fig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2444427"/>
            <a:ext cx="9047816" cy="37208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Padding Oracle in Web Apps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When the application receives an encrypted value, it responds in one of three ways:</a:t>
            </a:r>
          </a:p>
          <a:p>
            <a:pPr lvl="1"/>
            <a:r>
              <a:rPr lang="en-US" altLang="zh-CN" dirty="0" smtClean="0"/>
              <a:t>When a valid </a:t>
            </a:r>
            <a:r>
              <a:rPr lang="en-US" altLang="zh-CN" dirty="0" err="1" smtClean="0"/>
              <a:t>ciphertext</a:t>
            </a:r>
            <a:r>
              <a:rPr lang="en-US" altLang="zh-CN" dirty="0" smtClean="0"/>
              <a:t> is received (one that is </a:t>
            </a:r>
            <a:r>
              <a:rPr lang="en-US" altLang="zh-CN" dirty="0" smtClean="0">
                <a:solidFill>
                  <a:srgbClr val="FF0000"/>
                </a:solidFill>
              </a:rPr>
              <a:t>properly padded and contains valid data</a:t>
            </a:r>
            <a:r>
              <a:rPr lang="en-US" altLang="zh-CN" dirty="0" smtClean="0"/>
              <a:t>) the application responds normally (200 OK).</a:t>
            </a:r>
          </a:p>
          <a:p>
            <a:pPr lvl="1"/>
            <a:r>
              <a:rPr lang="en-US" altLang="zh-CN" dirty="0" smtClean="0"/>
              <a:t>When an invalid </a:t>
            </a:r>
            <a:r>
              <a:rPr lang="en-US" altLang="zh-CN" dirty="0" err="1" smtClean="0"/>
              <a:t>ciphertext</a:t>
            </a:r>
            <a:r>
              <a:rPr lang="en-US" altLang="zh-CN" dirty="0" smtClean="0"/>
              <a:t> is received (</a:t>
            </a:r>
            <a:r>
              <a:rPr lang="en-US" altLang="zh-CN" dirty="0" smtClean="0">
                <a:solidFill>
                  <a:srgbClr val="FF0000"/>
                </a:solidFill>
              </a:rPr>
              <a:t>one that, after decrypted, does not end with a valid padding</a:t>
            </a:r>
            <a:r>
              <a:rPr lang="en-US" altLang="zh-CN" dirty="0" smtClean="0"/>
              <a:t>) the application throws a cryptographic exception (500 Internal Server Error, or 403…).</a:t>
            </a:r>
          </a:p>
          <a:p>
            <a:pPr lvl="1"/>
            <a:r>
              <a:rPr lang="en-US" altLang="zh-CN" dirty="0" smtClean="0"/>
              <a:t>When a valid </a:t>
            </a:r>
            <a:r>
              <a:rPr lang="en-US" altLang="zh-CN" dirty="0" err="1" smtClean="0"/>
              <a:t>ciphertext</a:t>
            </a:r>
            <a:r>
              <a:rPr lang="en-US" altLang="zh-CN" dirty="0" smtClean="0"/>
              <a:t> is received </a:t>
            </a:r>
            <a:r>
              <a:rPr lang="en-US" altLang="zh-CN" dirty="0" smtClean="0">
                <a:solidFill>
                  <a:srgbClr val="FF0000"/>
                </a:solidFill>
              </a:rPr>
              <a:t>(one that is properly padded) but decrypted to an invalid value</a:t>
            </a:r>
            <a:r>
              <a:rPr lang="en-US" altLang="zh-CN" dirty="0" smtClean="0"/>
              <a:t>, the application displays a custom error message (404 Not Found).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552" y="5589240"/>
            <a:ext cx="8064896" cy="7200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We can distinguish valid padding or not.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Know our attack goal and resources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Our goal: decrypt the value by using padding oracle attack.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Moreover, we have the padding oracle information that server will respond.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5" name="Picture 2" descr="Cbc decryp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691735"/>
            <a:ext cx="6859756" cy="25374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067944" y="3307631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i="1" dirty="0" smtClean="0">
                <a:solidFill>
                  <a:srgbClr val="FF0000"/>
                </a:solidFill>
              </a:rPr>
              <a:t>?</a:t>
            </a:r>
            <a:endParaRPr lang="zh-CN" altLang="en-US" sz="4400" i="1" dirty="0">
              <a:solidFill>
                <a:srgbClr val="FF0000"/>
              </a:solidFill>
            </a:endParaRPr>
          </a:p>
        </p:txBody>
      </p:sp>
      <p:sp>
        <p:nvSpPr>
          <p:cNvPr id="7" name="笑脸 6"/>
          <p:cNvSpPr/>
          <p:nvPr/>
        </p:nvSpPr>
        <p:spPr>
          <a:xfrm>
            <a:off x="3347864" y="2780928"/>
            <a:ext cx="288032" cy="288032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笑脸 7"/>
          <p:cNvSpPr/>
          <p:nvPr/>
        </p:nvSpPr>
        <p:spPr>
          <a:xfrm>
            <a:off x="5220072" y="2780928"/>
            <a:ext cx="288032" cy="288032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笑脸 8"/>
          <p:cNvSpPr/>
          <p:nvPr/>
        </p:nvSpPr>
        <p:spPr>
          <a:xfrm>
            <a:off x="7164288" y="2780928"/>
            <a:ext cx="288032" cy="288032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笑脸 9"/>
          <p:cNvSpPr/>
          <p:nvPr/>
        </p:nvSpPr>
        <p:spPr>
          <a:xfrm>
            <a:off x="1763688" y="2780928"/>
            <a:ext cx="288032" cy="288032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55776" y="4149080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i="1" dirty="0" smtClean="0">
                <a:solidFill>
                  <a:srgbClr val="FF0000"/>
                </a:solidFill>
              </a:rPr>
              <a:t>?</a:t>
            </a:r>
            <a:endParaRPr lang="zh-CN" altLang="en-US" sz="4400" i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27984" y="4149080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i="1" dirty="0" smtClean="0">
                <a:solidFill>
                  <a:srgbClr val="FF0000"/>
                </a:solidFill>
              </a:rPr>
              <a:t>?</a:t>
            </a:r>
            <a:endParaRPr lang="zh-CN" altLang="en-US" sz="4400" i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72200" y="4149080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i="1" dirty="0" smtClean="0">
                <a:solidFill>
                  <a:srgbClr val="FF0000"/>
                </a:solidFill>
              </a:rPr>
              <a:t>?</a:t>
            </a:r>
            <a:endParaRPr lang="zh-CN" altLang="en-US" sz="4400" i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7704" y="3307631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i="1" dirty="0" smtClean="0">
                <a:solidFill>
                  <a:srgbClr val="FF0000"/>
                </a:solidFill>
              </a:rPr>
              <a:t>?</a:t>
            </a:r>
            <a:endParaRPr lang="zh-CN" altLang="en-US" sz="4400" i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2160" y="3307631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i="1" dirty="0" smtClean="0">
                <a:solidFill>
                  <a:srgbClr val="FF0000"/>
                </a:solidFill>
              </a:rPr>
              <a:t>?</a:t>
            </a:r>
            <a:endParaRPr lang="zh-CN" altLang="en-US" sz="44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Overview of the PO Attack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attack trick: isolate each block and try to only decrypt this block of plaintext.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5" name="Picture 2" descr="Cbc decryp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912" y="3051775"/>
            <a:ext cx="6859756" cy="25374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3275856" y="2996952"/>
            <a:ext cx="4320480" cy="266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po_fig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9912" y="2660451"/>
            <a:ext cx="9047816" cy="372087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580112" y="4365104"/>
            <a:ext cx="324036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??? Fixed, but we don’t know.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80112" y="5589240"/>
            <a:ext cx="324036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??? Fixed, but we don’t know.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80112" y="4941168"/>
            <a:ext cx="32403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7030A0"/>
                </a:solidFill>
              </a:rPr>
              <a:t>Need to change it now.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12" name="线形标注 1 11"/>
          <p:cNvSpPr/>
          <p:nvPr/>
        </p:nvSpPr>
        <p:spPr>
          <a:xfrm rot="10800000">
            <a:off x="3131840" y="6093296"/>
            <a:ext cx="3456384" cy="648072"/>
          </a:xfrm>
          <a:prstGeom prst="borderCallout1">
            <a:avLst>
              <a:gd name="adj1" fmla="val 47305"/>
              <a:gd name="adj2" fmla="val -774"/>
              <a:gd name="adj3" fmla="val 146630"/>
              <a:gd name="adj4" fmla="val -3263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31840" y="6093296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This will also change. Server will tell us when it is valid.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Overview of PO Attack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If we can change them to this status: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5" name="图片 4" descr="po_fig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1825611"/>
            <a:ext cx="11953328" cy="49157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499992" y="4057859"/>
            <a:ext cx="424847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??? Fixed, but we don’t know.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99992" y="4869160"/>
            <a:ext cx="432048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0x00 </a:t>
            </a:r>
            <a:r>
              <a:rPr lang="en-US" altLang="zh-CN" dirty="0" err="1" smtClean="0">
                <a:solidFill>
                  <a:schemeClr val="tx1"/>
                </a:solidFill>
              </a:rPr>
              <a:t>0x00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0x00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dirty="0" err="1" smtClean="0">
                <a:solidFill>
                  <a:schemeClr val="tx1"/>
                </a:solidFill>
              </a:rPr>
              <a:t>0x00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dirty="0" err="1" smtClean="0">
                <a:solidFill>
                  <a:schemeClr val="tx1"/>
                </a:solidFill>
              </a:rPr>
              <a:t>0x00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0x00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dirty="0" err="1" smtClean="0">
                <a:solidFill>
                  <a:schemeClr val="tx1"/>
                </a:solidFill>
              </a:rPr>
              <a:t>0x00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0xM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99992" y="5714043"/>
            <a:ext cx="439248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0x?? 0x??  0x??  0x??  0x??  0x??  0x??  </a:t>
            </a:r>
            <a:r>
              <a:rPr lang="en-US" altLang="zh-CN" dirty="0" smtClean="0">
                <a:solidFill>
                  <a:srgbClr val="FF0000"/>
                </a:solidFill>
              </a:rPr>
              <a:t>0x01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8172400" y="5733256"/>
            <a:ext cx="720080" cy="36004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172400" y="4869160"/>
            <a:ext cx="720080" cy="36004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308304" y="6207695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B050"/>
                </a:solidFill>
              </a:rPr>
              <a:t>Valid Padding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07504" y="2204864"/>
            <a:ext cx="2088232" cy="36724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Get 0xN</a:t>
            </a:r>
            <a:r>
              <a:rPr lang="zh-CN" altLang="en-US" sz="2400" dirty="0" smtClean="0">
                <a:solidFill>
                  <a:srgbClr val="FF0000"/>
                </a:solidFill>
              </a:rPr>
              <a:t>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400" dirty="0" smtClean="0"/>
              <a:t>0xM: we try and know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0x01: server tells us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24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one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byte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400" noProof="0" dirty="0" smtClean="0"/>
              <a:t>= 0xN XOR 0x3D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244408" y="4077072"/>
            <a:ext cx="64807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0xN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172400" y="4077072"/>
            <a:ext cx="720080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Recap the detailed attack steps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First try from 0 (an IV of all NULL values):</a:t>
            </a:r>
          </a:p>
          <a:p>
            <a:pPr lvl="1"/>
            <a:r>
              <a:rPr lang="en-US" altLang="zh-CN" dirty="0" err="1" smtClean="0"/>
              <a:t>Request:http</a:t>
            </a:r>
            <a:r>
              <a:rPr lang="en-US" altLang="zh-CN" dirty="0" smtClean="0"/>
              <a:t>://</a:t>
            </a:r>
            <a:r>
              <a:rPr lang="en-US" altLang="zh-CN" dirty="0" err="1" smtClean="0"/>
              <a:t>sampleapp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home.jsp?UID</a:t>
            </a:r>
            <a:r>
              <a:rPr lang="en-US" altLang="zh-CN" dirty="0" smtClean="0"/>
              <a:t>=</a:t>
            </a:r>
            <a:r>
              <a:rPr lang="en-US" altLang="zh-CN" dirty="0" smtClean="0">
                <a:solidFill>
                  <a:srgbClr val="FF0000"/>
                </a:solidFill>
              </a:rPr>
              <a:t>000000000000000</a:t>
            </a:r>
            <a:r>
              <a:rPr lang="en-US" altLang="zh-CN" u="sng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>
                <a:solidFill>
                  <a:srgbClr val="00B0F0"/>
                </a:solidFill>
              </a:rPr>
              <a:t>F851D6CC68FC9537</a:t>
            </a:r>
          </a:p>
          <a:p>
            <a:pPr lvl="1"/>
            <a:r>
              <a:rPr lang="en-US" altLang="zh-CN" dirty="0" smtClean="0"/>
              <a:t>Response: 500 - Internal Server Error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5" name="图片 4" descr="po_fig5_s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2916815"/>
            <a:ext cx="6048672" cy="3951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Recap the detailed attack steps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Second try is 1:</a:t>
            </a:r>
          </a:p>
          <a:p>
            <a:pPr lvl="1"/>
            <a:r>
              <a:rPr lang="en-US" altLang="zh-CN" dirty="0" err="1" smtClean="0"/>
              <a:t>Request:http</a:t>
            </a:r>
            <a:r>
              <a:rPr lang="en-US" altLang="zh-CN" dirty="0" smtClean="0"/>
              <a:t>://</a:t>
            </a:r>
            <a:r>
              <a:rPr lang="en-US" altLang="zh-CN" dirty="0" err="1" smtClean="0"/>
              <a:t>sampleapp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home.jsp?UID</a:t>
            </a:r>
            <a:r>
              <a:rPr lang="en-US" altLang="zh-CN" dirty="0" smtClean="0"/>
              <a:t>=</a:t>
            </a:r>
            <a:r>
              <a:rPr lang="en-US" altLang="zh-CN" dirty="0" smtClean="0">
                <a:solidFill>
                  <a:srgbClr val="FF0000"/>
                </a:solidFill>
              </a:rPr>
              <a:t>000000000000000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00B0F0"/>
                </a:solidFill>
              </a:rPr>
              <a:t>F851D6CC68FC9537</a:t>
            </a:r>
          </a:p>
          <a:p>
            <a:pPr lvl="1"/>
            <a:r>
              <a:rPr lang="en-US" altLang="zh-CN" dirty="0" smtClean="0"/>
              <a:t>Response: 500 - Internal Server Error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6" name="图片 5" descr="po_fig6_s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11660" y="2852936"/>
            <a:ext cx="6120680" cy="3971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Recap the detailed attack steps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Until this try:</a:t>
            </a:r>
          </a:p>
          <a:p>
            <a:pPr lvl="1"/>
            <a:r>
              <a:rPr lang="en-US" altLang="zh-CN" dirty="0" err="1" smtClean="0"/>
              <a:t>Request:http</a:t>
            </a:r>
            <a:r>
              <a:rPr lang="en-US" altLang="zh-CN" dirty="0" smtClean="0"/>
              <a:t>://</a:t>
            </a:r>
            <a:r>
              <a:rPr lang="en-US" altLang="zh-CN" dirty="0" err="1" smtClean="0"/>
              <a:t>sampleapp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home.jsp?UID</a:t>
            </a:r>
            <a:r>
              <a:rPr lang="en-US" altLang="zh-CN" dirty="0" smtClean="0"/>
              <a:t>=</a:t>
            </a:r>
            <a:r>
              <a:rPr lang="en-US" altLang="zh-CN" dirty="0" smtClean="0">
                <a:solidFill>
                  <a:srgbClr val="FF0000"/>
                </a:solidFill>
              </a:rPr>
              <a:t>00000000000000</a:t>
            </a:r>
            <a:r>
              <a:rPr lang="en-US" altLang="zh-CN" u="sng" dirty="0" smtClean="0">
                <a:solidFill>
                  <a:srgbClr val="FF0000"/>
                </a:solidFill>
              </a:rPr>
              <a:t>3C</a:t>
            </a:r>
            <a:r>
              <a:rPr lang="en-US" altLang="zh-CN" dirty="0" smtClean="0">
                <a:solidFill>
                  <a:srgbClr val="00B0F0"/>
                </a:solidFill>
              </a:rPr>
              <a:t>F851D6CC68FC9537</a:t>
            </a:r>
          </a:p>
          <a:p>
            <a:pPr lvl="1"/>
            <a:r>
              <a:rPr lang="en-US" altLang="zh-CN" dirty="0" smtClean="0"/>
              <a:t>Response: 200 OK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7" name="图片 6" descr="po_fig7_s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4164" y="2924945"/>
            <a:ext cx="6075673" cy="3888431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6156176" y="4725144"/>
            <a:ext cx="648072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Recap the detailed attack steps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Decrypt the second byte in the same way: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6" name="图片 5" descr="po_fig8_s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56792"/>
            <a:ext cx="5004048" cy="4752528"/>
          </a:xfrm>
          <a:prstGeom prst="rect">
            <a:avLst/>
          </a:prstGeom>
        </p:spPr>
      </p:pic>
      <p:pic>
        <p:nvPicPr>
          <p:cNvPr id="8" name="图片 7" descr="po_fig9_s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64495" y="1556792"/>
            <a:ext cx="4860033" cy="4752528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7812360" y="3573016"/>
            <a:ext cx="86409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Recap the detailed attack steps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Then we can decrypt all intermediary values: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7" name="图片 6" descr="po_fig10_s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700808"/>
            <a:ext cx="8208912" cy="460851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2771800" y="3645024"/>
            <a:ext cx="482453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Understand the principles and details of the padding oracle attack.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Learn to use </a:t>
            </a:r>
            <a:r>
              <a:rPr lang="en-US" altLang="zh-CN" dirty="0" err="1" smtClean="0"/>
              <a:t>PadBuster</a:t>
            </a:r>
            <a:r>
              <a:rPr lang="en-US" altLang="zh-CN" dirty="0" smtClean="0"/>
              <a:t> to automate the padding oracle attack.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Recap the detailed attack steps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Finally recover the plaintext for the first block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5" name="图片 4" descr="po_fig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2276872"/>
            <a:ext cx="9805443" cy="403244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092281" y="2132856"/>
            <a:ext cx="4392488" cy="4176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347864" y="4077072"/>
            <a:ext cx="3960440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47864" y="4725144"/>
            <a:ext cx="3960440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563888" y="5445224"/>
            <a:ext cx="352839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491880" y="5445224"/>
            <a:ext cx="3672408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Then move to the next block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Isolate the second block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5" name="Picture 2" descr="Cbc decryp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791" y="2187679"/>
            <a:ext cx="7638419" cy="2825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6084168" y="1916832"/>
            <a:ext cx="2520280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9512" y="2132856"/>
            <a:ext cx="2520280" cy="3096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763688" y="3068960"/>
            <a:ext cx="2304256" cy="2520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563888" y="5157192"/>
            <a:ext cx="2736304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43808" y="226758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Our IVs</a:t>
            </a:r>
            <a:endParaRPr lang="zh-CN" altLang="en-US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0" y="5373216"/>
            <a:ext cx="9144000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800" dirty="0" smtClean="0"/>
              <a:t>Get the intermediate values: u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sing our own IVs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800" dirty="0" smtClean="0"/>
              <a:t>Obtain the plaintext: combine with the previous </a:t>
            </a:r>
            <a:r>
              <a:rPr lang="en-US" altLang="zh-CN" sz="2800" dirty="0" err="1" smtClean="0"/>
              <a:t>ciphertext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Automate the PO Attack By </a:t>
            </a:r>
            <a:r>
              <a:rPr lang="en-US" altLang="zh-CN" dirty="0" err="1" smtClean="0"/>
              <a:t>PadBuster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An open source tool by Brian Holyfield</a:t>
            </a:r>
          </a:p>
          <a:p>
            <a:pPr lvl="1"/>
            <a:r>
              <a:rPr lang="en-US" altLang="zh-CN" dirty="0" smtClean="0">
                <a:hlinkClick r:id="rId2"/>
              </a:rPr>
              <a:t>https://github.com/GDSSecurity/PadBuster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Written in Perl, thus requiring the Perl environment.</a:t>
            </a:r>
          </a:p>
          <a:p>
            <a:r>
              <a:rPr lang="en-US" altLang="zh-CN" dirty="0" smtClean="0"/>
              <a:t>Attack the previous example:</a:t>
            </a:r>
          </a:p>
          <a:p>
            <a:pPr lvl="1"/>
            <a:r>
              <a:rPr lang="en-US" altLang="zh-CN" dirty="0" smtClean="0"/>
              <a:t>Separated into two lines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4593902"/>
            <a:ext cx="914400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/>
              <a:t>padBuster.pl http://sampleapp/home.jsp?UID=7B216A634951170FF851D6CC68FC9537858795A28ED4AAC6</a:t>
            </a:r>
          </a:p>
          <a:p>
            <a:endParaRPr lang="en-US" altLang="zh-CN" sz="1600" dirty="0" smtClean="0"/>
          </a:p>
          <a:p>
            <a:r>
              <a:rPr lang="en-US" altLang="zh-CN" dirty="0" smtClean="0"/>
              <a:t>7B216A634951170FF851D6CC68FC9537858795A28ED4AAC6      8            -encoding 2</a:t>
            </a:r>
            <a:endParaRPr lang="zh-CN" altLang="en-US" dirty="0"/>
          </a:p>
        </p:txBody>
      </p:sp>
      <p:sp>
        <p:nvSpPr>
          <p:cNvPr id="6" name="左大括号 5"/>
          <p:cNvSpPr/>
          <p:nvPr/>
        </p:nvSpPr>
        <p:spPr>
          <a:xfrm rot="5400000">
            <a:off x="4896036" y="525449"/>
            <a:ext cx="360040" cy="7776864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0" y="3831431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URL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左大括号 7"/>
          <p:cNvSpPr/>
          <p:nvPr/>
        </p:nvSpPr>
        <p:spPr>
          <a:xfrm rot="16200000">
            <a:off x="2735796" y="2829706"/>
            <a:ext cx="360040" cy="5472608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5616" y="5746030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Encrypted Sample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左大括号 9"/>
          <p:cNvSpPr/>
          <p:nvPr/>
        </p:nvSpPr>
        <p:spPr>
          <a:xfrm rot="16200000">
            <a:off x="5904148" y="5349986"/>
            <a:ext cx="360040" cy="432048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64088" y="5746030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Block Size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左大括号 11"/>
          <p:cNvSpPr/>
          <p:nvPr/>
        </p:nvSpPr>
        <p:spPr>
          <a:xfrm rot="16200000">
            <a:off x="7236297" y="4953942"/>
            <a:ext cx="360039" cy="1224138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732240" y="5746030"/>
            <a:ext cx="2411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0: Base64 (default)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1: Lowercase HEX ASCII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2: Uppercase HEX ASCII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Combine this PPT and a document:</a:t>
            </a:r>
          </a:p>
          <a:p>
            <a:pPr lvl="1"/>
            <a:r>
              <a:rPr lang="en-US" altLang="zh-CN" dirty="0" smtClean="0"/>
              <a:t>lab1_exercises.docx</a:t>
            </a:r>
          </a:p>
          <a:p>
            <a:pPr lvl="1"/>
            <a:r>
              <a:rPr lang="en-US" altLang="zh-CN" dirty="0" smtClean="0"/>
              <a:t>Write your answer into this document.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552" y="4653136"/>
            <a:ext cx="8064896" cy="7200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Please hand in </a:t>
            </a:r>
            <a:r>
              <a:rPr lang="en-US" altLang="zh-CN" sz="2800" u="sng" dirty="0" smtClean="0"/>
              <a:t>a hard copy</a:t>
            </a:r>
            <a:r>
              <a:rPr lang="en-US" altLang="zh-CN" sz="2800" dirty="0" smtClean="0"/>
              <a:t> of all exercise answers!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 #1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Describe padding oracle attack in one sentence (5 marks).</a:t>
            </a:r>
          </a:p>
          <a:p>
            <a:pPr lvl="1"/>
            <a:r>
              <a:rPr lang="en-US" altLang="zh-CN" dirty="0" smtClean="0"/>
              <a:t>Use your own words to describe the essence of the attack.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 #2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After obtaining this status, what is </a:t>
            </a:r>
            <a:r>
              <a:rPr lang="en-US" altLang="zh-CN" b="1" dirty="0" smtClean="0"/>
              <a:t>the next value of Initialization Vector</a:t>
            </a:r>
            <a:r>
              <a:rPr lang="en-US" altLang="zh-CN" dirty="0" smtClean="0"/>
              <a:t> we should try?</a:t>
            </a:r>
          </a:p>
          <a:p>
            <a:pPr lvl="1"/>
            <a:r>
              <a:rPr lang="en-US" altLang="zh-CN" dirty="0" smtClean="0"/>
              <a:t>Answer it with reasons. (5 marks)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657442" y="3140968"/>
            <a:ext cx="5514958" cy="3744416"/>
            <a:chOff x="2657442" y="3140968"/>
            <a:chExt cx="5514958" cy="3744416"/>
          </a:xfrm>
        </p:grpSpPr>
        <p:pic>
          <p:nvPicPr>
            <p:cNvPr id="5" name="图片 4" descr="po_fig9_sm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7442" y="3140968"/>
              <a:ext cx="3829117" cy="3744416"/>
            </a:xfrm>
            <a:prstGeom prst="rect">
              <a:avLst/>
            </a:prstGeom>
          </p:spPr>
        </p:pic>
        <p:sp>
          <p:nvSpPr>
            <p:cNvPr id="6" name="椭圆 5"/>
            <p:cNvSpPr/>
            <p:nvPr/>
          </p:nvSpPr>
          <p:spPr>
            <a:xfrm>
              <a:off x="5220072" y="5301208"/>
              <a:ext cx="864096" cy="504056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84168" y="5085184"/>
              <a:ext cx="20882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FF0000"/>
                  </a:solidFill>
                </a:rPr>
                <a:t>Next value should try?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 #</a:t>
            </a:r>
            <a:r>
              <a:rPr lang="en-US" altLang="zh-CN" dirty="0" smtClean="0"/>
              <a:t>3-1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b="1" dirty="0" smtClean="0"/>
              <a:t>Decrypt the </a:t>
            </a:r>
            <a:r>
              <a:rPr lang="en-US" altLang="zh-CN" b="1" dirty="0" err="1" smtClean="0"/>
              <a:t>ciphertext</a:t>
            </a:r>
            <a:r>
              <a:rPr lang="en-US" altLang="zh-CN" b="1" dirty="0" smtClean="0"/>
              <a:t>. (5 marks)</a:t>
            </a:r>
          </a:p>
          <a:p>
            <a:pPr lvl="1"/>
            <a:r>
              <a:rPr lang="en-US" altLang="zh-CN" dirty="0" smtClean="0">
                <a:hlinkClick r:id="rId2"/>
              </a:rPr>
              <a:t>http://x.ozetta.net/lab/decrypt_me.php</a:t>
            </a:r>
            <a:r>
              <a:rPr lang="en-US" altLang="zh-CN" dirty="0" smtClean="0"/>
              <a:t> </a:t>
            </a:r>
            <a:r>
              <a:rPr lang="en-US" altLang="zh-CN" dirty="0"/>
              <a:t>(prepared </a:t>
            </a:r>
            <a:r>
              <a:rPr lang="en-US" altLang="zh-CN" dirty="0" smtClean="0"/>
              <a:t>by</a:t>
            </a:r>
            <a:r>
              <a:rPr lang="en-US" altLang="zh-CN" dirty="0"/>
              <a:t> </a:t>
            </a:r>
            <a:r>
              <a:rPr lang="en-US" altLang="zh-CN" dirty="0" err="1" smtClean="0"/>
              <a:t>Zetta</a:t>
            </a:r>
            <a:r>
              <a:rPr lang="en-US" altLang="zh-CN" dirty="0" smtClean="0"/>
              <a:t> </a:t>
            </a:r>
            <a:r>
              <a:rPr lang="en-US" altLang="zh-CN" dirty="0"/>
              <a:t>KE and Anthony LAI </a:t>
            </a:r>
            <a:r>
              <a:rPr lang="en-US" altLang="zh-CN" dirty="0" smtClean="0"/>
              <a:t>from VXRL last year)</a:t>
            </a:r>
          </a:p>
          <a:p>
            <a:pPr lvl="2"/>
            <a:r>
              <a:rPr lang="en-US" altLang="zh-CN" dirty="0" smtClean="0"/>
              <a:t>It will redirect you to a link with a random </a:t>
            </a:r>
            <a:r>
              <a:rPr lang="en-US" altLang="zh-CN" dirty="0" err="1" smtClean="0"/>
              <a:t>ciphertext</a:t>
            </a:r>
            <a:r>
              <a:rPr lang="en-US" altLang="zh-CN" dirty="0" smtClean="0"/>
              <a:t>, e.g., </a:t>
            </a:r>
            <a:r>
              <a:rPr lang="en-US" altLang="zh-CN" dirty="0" smtClean="0">
                <a:hlinkClick r:id="rId3"/>
              </a:rPr>
              <a:t>http://x.ozetta.net/lab/decrypt_me.php?cipher=9f5756b0bb7b46a82c07280fa9e1ae6040312108d3011654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Backup server: </a:t>
            </a:r>
            <a:r>
              <a:rPr lang="en-US" altLang="zh-CN" dirty="0" smtClean="0">
                <a:hlinkClick r:id="rId4"/>
              </a:rPr>
              <a:t>http://www2.comp.polyu.edu.hk/~sccomp444/lab2/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Write the </a:t>
            </a:r>
            <a:r>
              <a:rPr lang="en-US" altLang="zh-CN" dirty="0" err="1" smtClean="0"/>
              <a:t>PadBuster</a:t>
            </a:r>
            <a:r>
              <a:rPr lang="en-US" altLang="zh-CN" dirty="0" smtClean="0"/>
              <a:t> command and obtain your own plaintext.</a:t>
            </a:r>
          </a:p>
          <a:p>
            <a:pPr lvl="2"/>
            <a:r>
              <a:rPr lang="en-US" altLang="zh-CN" dirty="0" smtClean="0"/>
              <a:t>For more hints, see lab1_exercises.docx.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For Exercise #3, you </a:t>
            </a:r>
            <a:r>
              <a:rPr lang="en-US" altLang="zh-CN" dirty="0" smtClean="0"/>
              <a:t>may </a:t>
            </a:r>
            <a:r>
              <a:rPr lang="en-US" altLang="zh-CN" dirty="0"/>
              <a:t>choose either </a:t>
            </a:r>
            <a:r>
              <a:rPr lang="en-US" altLang="zh-CN" dirty="0" smtClean="0"/>
              <a:t>3-1 or 3-2, the next one.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7604" y="3886200"/>
            <a:ext cx="7128792" cy="1752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 </a:t>
            </a:r>
            <a:r>
              <a:rPr lang="en-US" altLang="zh-CN" dirty="0" smtClean="0"/>
              <a:t>#</a:t>
            </a:r>
            <a:r>
              <a:rPr lang="en-US" altLang="zh-CN" dirty="0" smtClean="0"/>
              <a:t>3-2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b="1" dirty="0" smtClean="0"/>
              <a:t>Decrypt the </a:t>
            </a:r>
            <a:r>
              <a:rPr lang="en-US" altLang="zh-CN" b="1" dirty="0" err="1" smtClean="0"/>
              <a:t>ciphertext</a:t>
            </a:r>
            <a:r>
              <a:rPr lang="en-US" altLang="zh-CN" b="1" dirty="0" smtClean="0"/>
              <a:t>. (5 marks)</a:t>
            </a:r>
          </a:p>
          <a:p>
            <a:pPr lvl="1"/>
            <a:r>
              <a:rPr lang="en-US" altLang="zh-CN" dirty="0" smtClean="0"/>
              <a:t>See </a:t>
            </a:r>
            <a:r>
              <a:rPr lang="en-US" altLang="zh-CN" dirty="0" smtClean="0">
                <a:hlinkClick r:id="rId2"/>
              </a:rPr>
              <a:t>https://class.coursera.org/crypto-preview/quiz/attempt?quiz_id=123</a:t>
            </a:r>
            <a:endParaRPr lang="en-US" altLang="zh-CN" dirty="0" smtClean="0"/>
          </a:p>
          <a:p>
            <a:pPr lvl="2"/>
            <a:r>
              <a:rPr lang="en-US" altLang="zh-CN" b="1" dirty="0" smtClean="0"/>
              <a:t>Target</a:t>
            </a:r>
            <a:r>
              <a:rPr lang="en-US" altLang="zh-CN" dirty="0" smtClean="0"/>
              <a:t>: </a:t>
            </a:r>
            <a:r>
              <a:rPr lang="en-US" altLang="zh-CN" dirty="0" smtClean="0">
                <a:hlinkClick r:id="rId3"/>
              </a:rPr>
              <a:t>http://crypto-class.appspot.com/po?er=f20bdba6ff29eed7b046d1df9fb7000058b1ffb4210a580f748b4ac714c001bd4a61044426fb515dad3f21f18aa577c0bdf302936266926ff37dbf7035d5eeb4</a:t>
            </a:r>
            <a:endParaRPr lang="en-US" altLang="zh-CN" dirty="0" smtClean="0"/>
          </a:p>
          <a:p>
            <a:pPr lvl="2"/>
            <a:r>
              <a:rPr lang="en-US" altLang="zh-CN" b="1" dirty="0" smtClean="0"/>
              <a:t>Decrypt it using </a:t>
            </a:r>
            <a:r>
              <a:rPr lang="en-US" altLang="zh-CN" b="1" dirty="0" err="1" smtClean="0"/>
              <a:t>PadBuster</a:t>
            </a:r>
            <a:r>
              <a:rPr lang="en-US" altLang="zh-CN" dirty="0" smtClean="0"/>
              <a:t>, instead of coding a new one.</a:t>
            </a:r>
          </a:p>
          <a:p>
            <a:pPr lvl="1"/>
            <a:r>
              <a:rPr lang="en-US" altLang="zh-CN" dirty="0" smtClean="0"/>
              <a:t>The decrypted message </a:t>
            </a:r>
            <a:r>
              <a:rPr lang="en-US" altLang="zh-CN" dirty="0" smtClean="0"/>
              <a:t>may </a:t>
            </a:r>
            <a:r>
              <a:rPr lang="en-US" altLang="zh-CN" dirty="0" smtClean="0"/>
              <a:t>seem a bit strange </a:t>
            </a:r>
            <a:r>
              <a:rPr lang="en-US" altLang="zh-CN" dirty="0" smtClean="0"/>
              <a:t>to you</a:t>
            </a:r>
            <a:r>
              <a:rPr lang="en-US" altLang="zh-CN" dirty="0"/>
              <a:t>.</a:t>
            </a:r>
            <a:r>
              <a:rPr lang="en-US" altLang="zh-CN" dirty="0" smtClean="0"/>
              <a:t> </a:t>
            </a:r>
            <a:r>
              <a:rPr lang="en-US" altLang="zh-CN" dirty="0" smtClean="0"/>
              <a:t>but if you Google </a:t>
            </a:r>
            <a:r>
              <a:rPr lang="en-US" altLang="zh-CN" dirty="0" smtClean="0"/>
              <a:t>it, </a:t>
            </a:r>
            <a:r>
              <a:rPr lang="en-US" altLang="zh-CN" u="sng" dirty="0" smtClean="0"/>
              <a:t>you will see that it is a famous cryptographic sentence</a:t>
            </a:r>
            <a:r>
              <a:rPr lang="en-US" altLang="zh-CN" dirty="0" smtClean="0"/>
              <a:t>. </a:t>
            </a:r>
            <a:r>
              <a:rPr lang="en-US" altLang="zh-CN" dirty="0" smtClean="0">
                <a:sym typeface="Wingdings" pitchFamily="2" charset="2"/>
              </a:rPr>
              <a:t>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 #4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 smtClean="0"/>
              <a:t>Draw the cipher block graphs (10 marks)</a:t>
            </a:r>
          </a:p>
          <a:p>
            <a:pPr lvl="1"/>
            <a:r>
              <a:rPr lang="en-US" altLang="zh-CN" dirty="0" smtClean="0"/>
              <a:t>We’re given web server logs that appear to show an attacker exploiting a vulnerability.</a:t>
            </a:r>
          </a:p>
          <a:p>
            <a:pPr lvl="2"/>
            <a:r>
              <a:rPr lang="en-US" altLang="zh-CN" dirty="0" smtClean="0">
                <a:hlinkClick r:id="rId2"/>
              </a:rPr>
              <a:t>https://raw.github.com/SaveTheRbtz/crypto-class/master/ex4/proj4-log.txt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Read this blog post and analyze how he captures the secret.</a:t>
            </a:r>
          </a:p>
          <a:p>
            <a:pPr lvl="2"/>
            <a:r>
              <a:rPr lang="en-US" altLang="zh-CN" dirty="0" smtClean="0">
                <a:hlinkClick r:id="rId3"/>
              </a:rPr>
              <a:t>http://hackeroutfit.wordpress.com/2012/07/06/oracle-padding-attack-challenge/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Your task: </a:t>
            </a:r>
            <a:r>
              <a:rPr lang="en-US" altLang="zh-CN" dirty="0" smtClean="0"/>
              <a:t>draw two complete cipher block graphs to explain his procedure.</a:t>
            </a:r>
          </a:p>
          <a:p>
            <a:pPr lvl="2"/>
            <a:r>
              <a:rPr lang="en-US" altLang="zh-CN" dirty="0" smtClean="0"/>
              <a:t>One to obtain all Intermediary Values (HEX)</a:t>
            </a:r>
          </a:p>
          <a:p>
            <a:pPr lvl="2"/>
            <a:r>
              <a:rPr lang="en-US" altLang="zh-CN" dirty="0" smtClean="0"/>
              <a:t>One to obtain the stolen secret (Plaintext)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Padding</a:t>
            </a:r>
          </a:p>
          <a:p>
            <a:r>
              <a:rPr lang="en-US" altLang="zh-CN" dirty="0" smtClean="0"/>
              <a:t>Oracle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Block Cipher: Cipher-Block Chaining (CBC) Mode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XOR: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hlinkClick r:id="rId2"/>
              </a:rPr>
              <a:t>http://en.wikipedia.org/wiki/Exclusive_or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Assume you have already understood them.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 to: (References)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hlinkClick r:id="rId2"/>
              </a:rPr>
              <a:t>http://blog.gdssecurity.com/labs/2010/9/14/automated-padding-oracle-attacks-with-padbuster.html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Nearly all materials are based on it.</a:t>
            </a:r>
          </a:p>
          <a:p>
            <a:pPr lvl="1"/>
            <a:r>
              <a:rPr lang="en-US" altLang="zh-CN" dirty="0" smtClean="0"/>
              <a:t>I just organize them and sometimes add my own thoughts.</a:t>
            </a:r>
          </a:p>
          <a:p>
            <a:r>
              <a:rPr lang="en-US" altLang="zh-CN" dirty="0" smtClean="0"/>
              <a:t>The content, answer sheet </a:t>
            </a:r>
            <a:r>
              <a:rPr lang="en-US" altLang="zh-CN" dirty="0" smtClean="0"/>
              <a:t>of Exercise #3-1 </a:t>
            </a:r>
            <a:r>
              <a:rPr lang="en-US" altLang="zh-CN" dirty="0" smtClean="0"/>
              <a:t>and the decrypt_me.php script are prepared by </a:t>
            </a:r>
            <a:r>
              <a:rPr lang="en-US" altLang="zh-CN" dirty="0" err="1" smtClean="0"/>
              <a:t>Zetta</a:t>
            </a:r>
            <a:r>
              <a:rPr lang="en-US" altLang="zh-CN" dirty="0" smtClean="0"/>
              <a:t> KE (ozetta@vxrl.org) and Anthony LAI (darkfloyd@vxrl.org) from VXRL</a:t>
            </a:r>
            <a:r>
              <a:rPr lang="en-US" altLang="zh-CN" dirty="0" smtClean="0"/>
              <a:t>.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Just for your future reference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5" name="Picture 2" descr="Cbc encryp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083552"/>
            <a:ext cx="6859756" cy="277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Picture 2" descr="Cbc decrypti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4005064"/>
            <a:ext cx="6859756" cy="25374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 - Padding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Why padding?</a:t>
            </a:r>
          </a:p>
          <a:p>
            <a:pPr lvl="1"/>
            <a:r>
              <a:rPr lang="en-US" altLang="zh-CN" dirty="0" smtClean="0"/>
              <a:t>Plaintext messages come in a variety of lengths.</a:t>
            </a:r>
          </a:p>
          <a:p>
            <a:pPr lvl="1"/>
            <a:r>
              <a:rPr lang="en-US" altLang="zh-CN" dirty="0" smtClean="0"/>
              <a:t>Block ciphers require all messages to come in an exact number of blocks.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9552" y="4941168"/>
            <a:ext cx="8064896" cy="7200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Padding is added into the plaintext, not the </a:t>
            </a:r>
            <a:r>
              <a:rPr lang="en-US" altLang="zh-CN" sz="2800" dirty="0" err="1" smtClean="0"/>
              <a:t>ciphertext</a:t>
            </a:r>
            <a:r>
              <a:rPr lang="en-US" altLang="zh-CN" sz="2800" dirty="0" smtClean="0"/>
              <a:t>.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 - Padding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5" name="图片 4" descr="po_fig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9099" y="1412776"/>
            <a:ext cx="7525801" cy="416300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1560" y="5661248"/>
            <a:ext cx="7920880" cy="57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At least one padding byte is </a:t>
            </a:r>
            <a:r>
              <a:rPr lang="en-US" altLang="zh-CN" sz="2800" u="sng" dirty="0" smtClean="0"/>
              <a:t>ALWAYS</a:t>
            </a:r>
            <a:r>
              <a:rPr lang="en-US" altLang="zh-CN" sz="2800" i="1" dirty="0" smtClean="0"/>
              <a:t> </a:t>
            </a:r>
            <a:r>
              <a:rPr lang="en-US" altLang="zh-CN" sz="2800" dirty="0" smtClean="0"/>
              <a:t>appended</a:t>
            </a:r>
            <a:endParaRPr lang="zh-CN" altLang="en-US" sz="2800" dirty="0"/>
          </a:p>
        </p:txBody>
      </p:sp>
      <p:sp>
        <p:nvSpPr>
          <p:cNvPr id="7" name="燕尾形 6"/>
          <p:cNvSpPr/>
          <p:nvPr/>
        </p:nvSpPr>
        <p:spPr>
          <a:xfrm>
            <a:off x="179512" y="2204864"/>
            <a:ext cx="612576" cy="28803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179512" y="3501008"/>
            <a:ext cx="612576" cy="28803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179512" y="4221088"/>
            <a:ext cx="612576" cy="28803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179512" y="4941168"/>
            <a:ext cx="612576" cy="28803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 – Padding + Oracle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17032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The final decrypted block should end with:</a:t>
            </a:r>
          </a:p>
          <a:p>
            <a:pPr lvl="4"/>
            <a:r>
              <a:rPr lang="en-US" altLang="zh-CN" dirty="0" smtClean="0"/>
              <a:t>A single 0x01 byte (0x01)</a:t>
            </a:r>
          </a:p>
          <a:p>
            <a:pPr lvl="4"/>
            <a:r>
              <a:rPr lang="en-US" altLang="zh-CN" dirty="0" smtClean="0"/>
              <a:t>Two 0x02 bytes (0x02, 0x02)</a:t>
            </a:r>
          </a:p>
          <a:p>
            <a:pPr lvl="4"/>
            <a:r>
              <a:rPr lang="en-US" altLang="zh-CN" dirty="0" smtClean="0"/>
              <a:t>Three 0x03 bytes (0x03, 0x03, 0x03)</a:t>
            </a:r>
          </a:p>
          <a:p>
            <a:pPr lvl="4"/>
            <a:r>
              <a:rPr lang="en-US" altLang="zh-CN" dirty="0" smtClean="0"/>
              <a:t>Four 0x04 bytes (0x04, 0x04, 0x04, 0x04)</a:t>
            </a:r>
          </a:p>
          <a:p>
            <a:pPr lvl="4"/>
            <a:r>
              <a:rPr lang="en-US" altLang="zh-CN" dirty="0" smtClean="0"/>
              <a:t>...and so on</a:t>
            </a:r>
          </a:p>
          <a:p>
            <a:r>
              <a:rPr lang="en-US" altLang="zh-CN" dirty="0" smtClean="0"/>
              <a:t>If not, most cryptographic providers will throw </a:t>
            </a:r>
            <a:r>
              <a:rPr lang="en-US" altLang="zh-CN" u="sng" dirty="0" smtClean="0"/>
              <a:t>an invalid padding exception.</a:t>
            </a:r>
          </a:p>
          <a:p>
            <a:pPr lvl="1"/>
            <a:r>
              <a:rPr lang="en-US" altLang="zh-CN" dirty="0" smtClean="0"/>
              <a:t>This extra information is called </a:t>
            </a:r>
            <a:r>
              <a:rPr lang="en-US" altLang="zh-CN" b="1" i="1" dirty="0" smtClean="0"/>
              <a:t>Oracle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6" name="图片 5" descr="gmail_userna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42294" y="5301208"/>
            <a:ext cx="4459413" cy="1152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 Basic Padding Oracle Attack Scenario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6185"/>
            <a:ext cx="8229600" cy="2260847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An application uses a query string parameter</a:t>
            </a:r>
          </a:p>
          <a:p>
            <a:pPr lvl="1"/>
            <a:r>
              <a:rPr lang="en-US" altLang="zh-CN" dirty="0" smtClean="0"/>
              <a:t>to pass the encrypted username, company id, and role id of a user</a:t>
            </a:r>
          </a:p>
          <a:p>
            <a:pPr lvl="1"/>
            <a:r>
              <a:rPr lang="en-US" altLang="zh-CN" dirty="0" smtClean="0"/>
              <a:t>http://sampleapp/home.jsp?UID=</a:t>
            </a:r>
            <a:r>
              <a:rPr lang="en-US" altLang="zh-CN" dirty="0" smtClean="0">
                <a:solidFill>
                  <a:srgbClr val="FF0000"/>
                </a:solidFill>
              </a:rPr>
              <a:t>7B216A634951170F</a:t>
            </a:r>
            <a:r>
              <a:rPr lang="en-US" altLang="zh-CN" dirty="0" smtClean="0">
                <a:solidFill>
                  <a:srgbClr val="00B0F0"/>
                </a:solidFill>
              </a:rPr>
              <a:t>F851D6CC68FC9537</a:t>
            </a:r>
            <a:r>
              <a:rPr lang="en-US" altLang="zh-CN" dirty="0" smtClean="0">
                <a:solidFill>
                  <a:srgbClr val="FF0000"/>
                </a:solidFill>
              </a:rPr>
              <a:t>858795A28ED4AAC6</a:t>
            </a:r>
          </a:p>
          <a:p>
            <a:pPr lvl="2"/>
            <a:r>
              <a:rPr lang="en-US" altLang="zh-CN" dirty="0" err="1" smtClean="0"/>
              <a:t>Ciphertext</a:t>
            </a:r>
            <a:r>
              <a:rPr lang="en-US" altLang="zh-CN" dirty="0" smtClean="0"/>
              <a:t> in ASCII Hex representation, 24bytes.</a:t>
            </a:r>
          </a:p>
          <a:p>
            <a:pPr lvl="1"/>
            <a:r>
              <a:rPr lang="en-US" altLang="zh-CN" dirty="0" smtClean="0"/>
              <a:t>Plaintext: </a:t>
            </a:r>
            <a:r>
              <a:rPr lang="en-US" altLang="zh-CN" b="1" dirty="0" smtClean="0"/>
              <a:t>BRIAN;12;2;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5" name="内容占位符 4" descr="po_fig2_s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3645024"/>
            <a:ext cx="12852920" cy="1494152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-6013176" y="5184576"/>
            <a:ext cx="12852920" cy="1556792"/>
            <a:chOff x="-5904656" y="5301208"/>
            <a:chExt cx="12852920" cy="1556792"/>
          </a:xfrm>
        </p:grpSpPr>
        <p:pic>
          <p:nvPicPr>
            <p:cNvPr id="6" name="内容占位符 4" descr="po_fig2_sm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904656" y="5301208"/>
              <a:ext cx="12852920" cy="1494152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-180528" y="5301208"/>
              <a:ext cx="3312368" cy="15567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Understand the whole process for the correct plaintext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Encryption Diagram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5" name="图片 4" descr="po_fig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152" y="2420888"/>
            <a:ext cx="8873697" cy="3456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</TotalTime>
  <Words>1179</Words>
  <Application>Microsoft Office PowerPoint</Application>
  <PresentationFormat>On-screen Show (4:3)</PresentationFormat>
  <Paragraphs>200</Paragraphs>
  <Slides>30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主题</vt:lpstr>
      <vt:lpstr>Workshop 1:  Padding Oracle Attack</vt:lpstr>
      <vt:lpstr>Objectives</vt:lpstr>
      <vt:lpstr>Background</vt:lpstr>
      <vt:lpstr>Just for your future reference</vt:lpstr>
      <vt:lpstr>Background - Padding</vt:lpstr>
      <vt:lpstr>Background - Padding</vt:lpstr>
      <vt:lpstr>Background – Padding + Oracle</vt:lpstr>
      <vt:lpstr>A Basic Padding Oracle Attack Scenario</vt:lpstr>
      <vt:lpstr>Understand the whole process for the correct plaintext</vt:lpstr>
      <vt:lpstr>Understand the whole process for the correct plaintext</vt:lpstr>
      <vt:lpstr>The Padding Oracle in Web Apps</vt:lpstr>
      <vt:lpstr>Know our attack goal and resources</vt:lpstr>
      <vt:lpstr>The Overview of the PO Attack</vt:lpstr>
      <vt:lpstr>The Overview of PO Attack</vt:lpstr>
      <vt:lpstr>Recap the detailed attack steps</vt:lpstr>
      <vt:lpstr>Recap the detailed attack steps</vt:lpstr>
      <vt:lpstr>Recap the detailed attack steps</vt:lpstr>
      <vt:lpstr>Recap the detailed attack steps</vt:lpstr>
      <vt:lpstr>Recap the detailed attack steps</vt:lpstr>
      <vt:lpstr>Recap the detailed attack steps</vt:lpstr>
      <vt:lpstr>Then move to the next block</vt:lpstr>
      <vt:lpstr>Automate the PO Attack By PadBuster</vt:lpstr>
      <vt:lpstr>Exercises</vt:lpstr>
      <vt:lpstr>Exercise #1</vt:lpstr>
      <vt:lpstr>Exercise #2</vt:lpstr>
      <vt:lpstr>Exercise #3-1</vt:lpstr>
      <vt:lpstr>For Exercise #3, you may choose either 3-1 or 3-2, the next one. </vt:lpstr>
      <vt:lpstr>Exercise #3-2 </vt:lpstr>
      <vt:lpstr>Exercise #4</vt:lpstr>
      <vt:lpstr>Thanks to: (References)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Padding Oracle Attack</dc:title>
  <dc:creator>Rocky Chang</dc:creator>
  <cp:lastModifiedBy>Rocky Chang</cp:lastModifiedBy>
  <cp:revision>402</cp:revision>
  <dcterms:modified xsi:type="dcterms:W3CDTF">2014-02-28T00:37:54Z</dcterms:modified>
</cp:coreProperties>
</file>