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76" r:id="rId3"/>
    <p:sldId id="277" r:id="rId4"/>
    <p:sldId id="278" r:id="rId5"/>
    <p:sldId id="259" r:id="rId6"/>
    <p:sldId id="263" r:id="rId7"/>
    <p:sldId id="279" r:id="rId8"/>
    <p:sldId id="264" r:id="rId9"/>
    <p:sldId id="265" r:id="rId10"/>
    <p:sldId id="273" r:id="rId11"/>
    <p:sldId id="267" r:id="rId12"/>
    <p:sldId id="25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1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B63F3-2AAF-4395-885F-5D6A4CB3D696}" type="datetimeFigureOut">
              <a:rPr lang="zh-CN" altLang="en-US" smtClean="0"/>
              <a:t>2015/10/26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BD85A-0FAE-44B1-9067-CC18B34FE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66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02206-C2DE-44CB-965D-718740AB89C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453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4BC44-1EBD-43C8-8BE0-85DCF486BB9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927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2015/10/26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2758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2015/10/26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800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2015/10/26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6134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2015/10/26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7853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2015/10/26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1829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2015/10/26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9946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2015/10/26 Monday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5964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2015/10/26 Monday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7198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2015/10/26 Monday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6519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2015/10/26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62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2015/10/26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1426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chemeClr val="tx1">
                <a:lumMod val="95000"/>
                <a:lumOff val="5000"/>
              </a:schemeClr>
            </a:gs>
            <a:gs pos="0">
              <a:schemeClr val="tx1">
                <a:lumMod val="85000"/>
                <a:lumOff val="1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4B896-7578-436B-82BD-F32D65FDC155}" type="datetimeFigureOut">
              <a:rPr lang="zh-CN" altLang="en-US" smtClean="0"/>
              <a:t>2015/10/26 Monday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448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25" y="2123866"/>
            <a:ext cx="2941490" cy="288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3256393" y="3157010"/>
            <a:ext cx="299881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700" dirty="0" smtClean="0">
                <a:solidFill>
                  <a:srgbClr val="00FF00"/>
                </a:solidFill>
                <a:latin typeface="时尚中黑简体" panose="02010600030101010101" charset="-122"/>
                <a:ea typeface="时尚中黑简体" panose="02010600030101010101" charset="-122"/>
                <a:sym typeface="时尚中黑简体" panose="01010104010101010101" pitchFamily="2" charset="-122"/>
              </a:rPr>
              <a:t>Ten Quiz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580" y="3564222"/>
            <a:ext cx="201238" cy="20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818" y="3466235"/>
            <a:ext cx="201238" cy="20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818" y="3699791"/>
            <a:ext cx="201238" cy="20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06021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16525" y="950828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9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4094" y="5136215"/>
            <a:ext cx="833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FF00"/>
                </a:solidFill>
              </a:rPr>
              <a:t>解析：</a:t>
            </a:r>
            <a:endParaRPr lang="en-US" altLang="zh-CN" b="1" dirty="0" smtClean="0">
              <a:solidFill>
                <a:srgbClr val="00FF00"/>
              </a:solidFill>
            </a:endParaRPr>
          </a:p>
          <a:p>
            <a:r>
              <a:rPr lang="en-US" altLang="zh-CN" dirty="0" smtClean="0">
                <a:solidFill>
                  <a:srgbClr val="00FF00"/>
                </a:solidFill>
              </a:rPr>
              <a:t>	MAC</a:t>
            </a:r>
            <a:r>
              <a:rPr lang="zh-CN" altLang="en-US" dirty="0" smtClean="0">
                <a:solidFill>
                  <a:srgbClr val="00FF00"/>
                </a:solidFill>
              </a:rPr>
              <a:t>系统安全要求</a:t>
            </a:r>
            <a:r>
              <a:rPr lang="en-US" altLang="zh-CN" dirty="0" smtClean="0">
                <a:solidFill>
                  <a:srgbClr val="00FF00"/>
                </a:solidFill>
              </a:rPr>
              <a:t>chosen message attack</a:t>
            </a:r>
            <a:r>
              <a:rPr lang="zh-CN" altLang="en-US" dirty="0" smtClean="0">
                <a:solidFill>
                  <a:srgbClr val="00FF00"/>
                </a:solidFill>
              </a:rPr>
              <a:t>下安全。</a:t>
            </a:r>
            <a:endParaRPr lang="zh-CN" altLang="en-US" dirty="0">
              <a:solidFill>
                <a:srgbClr val="00FF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25" y="1688004"/>
            <a:ext cx="8468845" cy="297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0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16525" y="950828"/>
            <a:ext cx="24593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10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6525" y="4916191"/>
            <a:ext cx="7843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FF00"/>
                </a:solidFill>
              </a:rPr>
              <a:t>解析：</a:t>
            </a:r>
            <a:endParaRPr lang="en-US" altLang="zh-CN" b="1" dirty="0" smtClean="0">
              <a:solidFill>
                <a:srgbClr val="00FF00"/>
              </a:solidFill>
            </a:endParaRPr>
          </a:p>
          <a:p>
            <a:r>
              <a:rPr lang="en-US" altLang="zh-CN" dirty="0">
                <a:solidFill>
                  <a:srgbClr val="00FF00"/>
                </a:solidFill>
              </a:rPr>
              <a:t>	</a:t>
            </a:r>
            <a:r>
              <a:rPr lang="zh-CN" altLang="en-US" dirty="0" smtClean="0">
                <a:solidFill>
                  <a:srgbClr val="00FF00"/>
                </a:solidFill>
              </a:rPr>
              <a:t>每个字节都得猜测</a:t>
            </a:r>
            <a:r>
              <a:rPr lang="en-US" altLang="zh-CN" dirty="0" smtClean="0">
                <a:solidFill>
                  <a:srgbClr val="00FF00"/>
                </a:solidFill>
              </a:rPr>
              <a:t>256</a:t>
            </a:r>
            <a:r>
              <a:rPr lang="zh-CN" altLang="en-US" dirty="0" smtClean="0">
                <a:solidFill>
                  <a:srgbClr val="00FF00"/>
                </a:solidFill>
              </a:rPr>
              <a:t>次，共</a:t>
            </a:r>
            <a:r>
              <a:rPr lang="en-US" altLang="zh-CN" dirty="0" smtClean="0">
                <a:solidFill>
                  <a:srgbClr val="00FF00"/>
                </a:solidFill>
              </a:rPr>
              <a:t>48</a:t>
            </a:r>
            <a:r>
              <a:rPr lang="zh-CN" altLang="en-US" smtClean="0">
                <a:solidFill>
                  <a:srgbClr val="00FF00"/>
                </a:solidFill>
              </a:rPr>
              <a:t>个字节</a:t>
            </a:r>
            <a:endParaRPr lang="zh-CN" altLang="zh-CN" dirty="0">
              <a:solidFill>
                <a:srgbClr val="00FF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25" y="1841658"/>
            <a:ext cx="8625197" cy="276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0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>
            <a:off x="5218526" y="3336116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169671" y="3336116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120814" y="3336116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267381" y="2456891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218526" y="2444967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169671" y="2456891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120814" y="2456891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071960" y="2456891"/>
            <a:ext cx="804652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2156592" y="2541323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T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3205449" y="2541323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H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254308" y="2541323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 smtClean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A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303165" y="2541323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N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6352022" y="2541323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K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3205449" y="3420548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Y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4254308" y="3420548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0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5303165" y="3420548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U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23140" y="1459062"/>
            <a:ext cx="2339382" cy="50783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700" dirty="0">
                <a:solidFill>
                  <a:srgbClr val="00FF00"/>
                </a:solidFill>
                <a:latin typeface="时尚中黑简体" panose="02010600030101010101" charset="-122"/>
                <a:ea typeface="时尚中黑简体" panose="02010600030101010101" charset="-122"/>
                <a:sym typeface="时尚中黑简体" panose="01010104010101010101" pitchFamily="2" charset="-122"/>
              </a:rPr>
              <a:t>In the end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37" name="文本框 3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53779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33" grpId="0" animBg="1"/>
      <p:bldP spid="32" grpId="0" animBg="1"/>
      <p:bldP spid="31" grpId="0" animBg="1"/>
      <p:bldP spid="25" grpId="0" animBg="1"/>
      <p:bldP spid="24" grpId="0" animBg="1"/>
      <p:bldP spid="44" grpId="0" animBg="1"/>
      <p:bldP spid="45" grpId="0" animBg="1"/>
      <p:bldP spid="47" grpId="0" animBg="1"/>
      <p:bldP spid="49" grpId="0" animBg="1"/>
      <p:bldP spid="51" grpId="0" animBg="1"/>
      <p:bldP spid="53" grpId="0" animBg="1"/>
      <p:bldP spid="55" grpId="0" animBg="1"/>
      <p:bldP spid="57" grpId="0" animBg="1"/>
      <p:bldP spid="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6525" y="950828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1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1663" y="4806461"/>
            <a:ext cx="6893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FF00"/>
                </a:solidFill>
              </a:rPr>
              <a:t>解析：</a:t>
            </a:r>
            <a:endParaRPr lang="en-US" altLang="zh-CN" b="1" dirty="0" smtClean="0">
              <a:solidFill>
                <a:srgbClr val="00FF00"/>
              </a:solidFill>
            </a:endParaRPr>
          </a:p>
          <a:p>
            <a:r>
              <a:rPr lang="en-US" altLang="zh-CN" dirty="0">
                <a:solidFill>
                  <a:srgbClr val="00FF00"/>
                </a:solidFill>
              </a:rPr>
              <a:t>	</a:t>
            </a:r>
            <a:r>
              <a:rPr lang="zh-CN" altLang="en-US" dirty="0" smtClean="0">
                <a:solidFill>
                  <a:srgbClr val="00FF00"/>
                </a:solidFill>
              </a:rPr>
              <a:t>前</a:t>
            </a:r>
            <a:r>
              <a:rPr lang="en-US" altLang="zh-CN" dirty="0" smtClean="0">
                <a:solidFill>
                  <a:srgbClr val="00FF00"/>
                </a:solidFill>
              </a:rPr>
              <a:t>16</a:t>
            </a:r>
            <a:r>
              <a:rPr lang="zh-CN" altLang="en-US" dirty="0" smtClean="0">
                <a:solidFill>
                  <a:srgbClr val="00FF00"/>
                </a:solidFill>
              </a:rPr>
              <a:t>个字节是</a:t>
            </a:r>
            <a:r>
              <a:rPr lang="en-US" altLang="zh-CN" dirty="0" smtClean="0">
                <a:solidFill>
                  <a:srgbClr val="00FF00"/>
                </a:solidFill>
              </a:rPr>
              <a:t>IV</a:t>
            </a:r>
            <a:r>
              <a:rPr lang="zh-CN" altLang="en-US" dirty="0" smtClean="0">
                <a:solidFill>
                  <a:srgbClr val="00FF00"/>
                </a:solidFill>
              </a:rPr>
              <a:t>，后</a:t>
            </a:r>
            <a:r>
              <a:rPr lang="en-US" altLang="zh-CN" dirty="0" smtClean="0">
                <a:solidFill>
                  <a:srgbClr val="00FF00"/>
                </a:solidFill>
              </a:rPr>
              <a:t>16</a:t>
            </a:r>
            <a:r>
              <a:rPr lang="zh-CN" altLang="en-US" dirty="0" smtClean="0">
                <a:solidFill>
                  <a:srgbClr val="00FF00"/>
                </a:solidFill>
              </a:rPr>
              <a:t>个字节是密文。只要找到密文</a:t>
            </a:r>
            <a:r>
              <a:rPr lang="en-US" altLang="zh-CN" dirty="0" smtClean="0">
                <a:solidFill>
                  <a:srgbClr val="00FF00"/>
                </a:solidFill>
              </a:rPr>
              <a:t>’1’</a:t>
            </a:r>
            <a:r>
              <a:rPr lang="zh-CN" altLang="en-US" dirty="0" smtClean="0">
                <a:solidFill>
                  <a:srgbClr val="00FF00"/>
                </a:solidFill>
              </a:rPr>
              <a:t>对应的位置，在</a:t>
            </a:r>
            <a:r>
              <a:rPr lang="en-US" altLang="zh-CN" dirty="0" smtClean="0">
                <a:solidFill>
                  <a:srgbClr val="00FF00"/>
                </a:solidFill>
              </a:rPr>
              <a:t>IV</a:t>
            </a:r>
            <a:r>
              <a:rPr lang="zh-CN" altLang="en-US" dirty="0" smtClean="0">
                <a:solidFill>
                  <a:srgbClr val="00FF00"/>
                </a:solidFill>
              </a:rPr>
              <a:t>相应位置进行异或即可。</a:t>
            </a:r>
            <a:endParaRPr lang="zh-CN" altLang="en-US" dirty="0">
              <a:solidFill>
                <a:srgbClr val="00FF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1663" y="1535603"/>
            <a:ext cx="798341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00FF00"/>
                </a:solidFill>
                <a:latin typeface="Calibri" panose="020F0502020204030204" pitchFamily="34" charset="0"/>
              </a:rPr>
              <a:t>An attacker intercepts the following ciphertext (hex encoded): </a:t>
            </a:r>
          </a:p>
          <a:p>
            <a:r>
              <a:rPr lang="en-US" altLang="zh-CN" dirty="0">
                <a:solidFill>
                  <a:srgbClr val="00FF00"/>
                </a:solidFill>
                <a:latin typeface="Calibri" panose="020F0502020204030204" pitchFamily="34" charset="0"/>
              </a:rPr>
              <a:t> </a:t>
            </a:r>
          </a:p>
          <a:p>
            <a:r>
              <a:rPr lang="zh-CN" altLang="zh-CN" dirty="0">
                <a:solidFill>
                  <a:srgbClr val="00FF00"/>
                </a:solidFill>
                <a:latin typeface="Calibri" panose="020F0502020204030204" pitchFamily="34" charset="0"/>
              </a:rPr>
              <a:t>   20814804c1767293b99f1d9cab3bc3e7 ac1e37bfb15599e5f40eef805488281d </a:t>
            </a:r>
          </a:p>
          <a:p>
            <a:r>
              <a:rPr lang="en-US" altLang="zh-CN" dirty="0">
                <a:solidFill>
                  <a:srgbClr val="00FF00"/>
                </a:solidFill>
                <a:latin typeface="Calibri" panose="020F0502020204030204" pitchFamily="34" charset="0"/>
              </a:rPr>
              <a:t> </a:t>
            </a:r>
          </a:p>
          <a:p>
            <a:r>
              <a:rPr lang="zh-CN" altLang="zh-CN" dirty="0">
                <a:solidFill>
                  <a:srgbClr val="00FF00"/>
                </a:solidFill>
                <a:latin typeface="Calibri" panose="020F0502020204030204" pitchFamily="34" charset="0"/>
              </a:rPr>
              <a:t>He knows that the plaintext is the ASCII encoding of the message "Pay Bob 100$" (excluding the quotes). He also knows that the cipher used is CBC encryption with a random IV using AES as the underlying block cipher. Show that the attacker can change the ciphertext so that it will decrypt to "Pay Bob 500$". What is the resulting ciphertext (hex encoded)? This shows that CBC provides no integrity.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059258"/>
              </p:ext>
            </p:extLst>
          </p:nvPr>
        </p:nvGraphicFramePr>
        <p:xfrm>
          <a:off x="7305870" y="5729791"/>
          <a:ext cx="1650561" cy="905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包装程序外壳对象" showAsIcon="1" r:id="rId3" imgW="784440" imgH="430200" progId="Package">
                  <p:embed/>
                </p:oleObj>
              </mc:Choice>
              <mc:Fallback>
                <p:oleObj name="包装程序外壳对象" showAsIcon="1" r:id="rId3" imgW="784440" imgH="430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05870" y="5729791"/>
                        <a:ext cx="1650561" cy="9054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244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6525" y="950828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2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7130" y="5326225"/>
            <a:ext cx="689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FF00"/>
                </a:solidFill>
              </a:rPr>
              <a:t>解析：</a:t>
            </a:r>
            <a:endParaRPr lang="en-US" altLang="zh-CN" b="1" dirty="0" smtClean="0">
              <a:solidFill>
                <a:srgbClr val="00FF00"/>
              </a:solidFill>
            </a:endParaRPr>
          </a:p>
          <a:p>
            <a:r>
              <a:rPr lang="en-US" altLang="zh-CN" dirty="0">
                <a:solidFill>
                  <a:srgbClr val="00FF00"/>
                </a:solidFill>
              </a:rPr>
              <a:t>	</a:t>
            </a:r>
            <a:r>
              <a:rPr lang="zh-CN" altLang="en-US" dirty="0" smtClean="0">
                <a:solidFill>
                  <a:srgbClr val="00FF00"/>
                </a:solidFill>
              </a:rPr>
              <a:t>判断是否具有</a:t>
            </a:r>
            <a:r>
              <a:rPr lang="en-US" altLang="zh-CN" dirty="0" smtClean="0">
                <a:solidFill>
                  <a:srgbClr val="00FF00"/>
                </a:solidFill>
              </a:rPr>
              <a:t>CPA</a:t>
            </a:r>
            <a:r>
              <a:rPr lang="zh-CN" altLang="en-US" dirty="0" smtClean="0">
                <a:solidFill>
                  <a:srgbClr val="00FF00"/>
                </a:solidFill>
              </a:rPr>
              <a:t>安全和密文完整性即可。</a:t>
            </a:r>
            <a:endParaRPr lang="zh-CN" altLang="en-US" dirty="0">
              <a:solidFill>
                <a:srgbClr val="00FF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5" y="1535603"/>
            <a:ext cx="8504486" cy="352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0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6525" y="950828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3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727123"/>
              </p:ext>
            </p:extLst>
          </p:nvPr>
        </p:nvGraphicFramePr>
        <p:xfrm>
          <a:off x="475690" y="2458342"/>
          <a:ext cx="8029451" cy="2976880"/>
        </p:xfrm>
        <a:graphic>
          <a:graphicData uri="http://schemas.openxmlformats.org/drawingml/2006/table">
            <a:tbl>
              <a:tblPr/>
              <a:tblGrid>
                <a:gridCol w="3978874"/>
                <a:gridCol w="1189144"/>
                <a:gridCol w="1189144"/>
                <a:gridCol w="1672289"/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rgbClr val="00FF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Your Answer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FF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rgbClr val="00FF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Score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rgbClr val="00FF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Explanation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use a standard implementation of one of the authenticated encryption modes GCM, CCM, EAX or OCB.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200" smtClean="0">
                          <a:solidFill>
                            <a:srgbClr val="00FF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Correct</a:t>
                      </a:r>
                      <a:endParaRPr lang="zh-CN" sz="1800" kern="1200" dirty="0">
                        <a:solidFill>
                          <a:srgbClr val="00FF00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200" smtClean="0">
                          <a:solidFill>
                            <a:srgbClr val="00FF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1.00</a:t>
                      </a:r>
                      <a:endParaRPr lang="zh-CN" sz="1800" kern="1200">
                        <a:solidFill>
                          <a:srgbClr val="00FF00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smtClean="0">
                          <a:solidFill>
                            <a:srgbClr val="00FF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  <a:endParaRPr lang="en-US" sz="1800" kern="1200" dirty="0">
                        <a:solidFill>
                          <a:srgbClr val="00FF00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rgbClr val="00FF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use a standard implementation of CBC encryption with a random IV.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FF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FF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FF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rgbClr val="00FF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invent your own mode of operation and implement it yourself.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FF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FF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FF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rgbClr val="00FF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implement OCB by yourself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FF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FF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FF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3405" y="1535603"/>
            <a:ext cx="827402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00FF00"/>
                </a:solidFill>
                <a:latin typeface="Calibri" panose="020F0502020204030204" pitchFamily="34" charset="0"/>
              </a:rPr>
              <a:t>If you need to build an application that needs to encrypt multiple messages using a single key, what encryption method should you use? (for now, we ignore the question of key generation and management)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rgbClr val="00FF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3405" y="5556738"/>
            <a:ext cx="7993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FF00"/>
                </a:solidFill>
              </a:rPr>
              <a:t>解析：</a:t>
            </a:r>
            <a:endParaRPr lang="en-US" altLang="zh-CN" b="1" dirty="0" smtClean="0">
              <a:solidFill>
                <a:srgbClr val="00FF00"/>
              </a:solidFill>
            </a:endParaRPr>
          </a:p>
          <a:p>
            <a:r>
              <a:rPr lang="en-US" altLang="zh-CN" dirty="0">
                <a:solidFill>
                  <a:srgbClr val="00FF00"/>
                </a:solidFill>
              </a:rPr>
              <a:t>	</a:t>
            </a:r>
            <a:r>
              <a:rPr lang="zh-CN" altLang="en-US" dirty="0" smtClean="0">
                <a:solidFill>
                  <a:srgbClr val="00FF00"/>
                </a:solidFill>
              </a:rPr>
              <a:t>视频</a:t>
            </a:r>
            <a:r>
              <a:rPr lang="en-US" altLang="zh-CN" dirty="0" smtClean="0">
                <a:solidFill>
                  <a:srgbClr val="00FF00"/>
                </a:solidFill>
              </a:rPr>
              <a:t>7-4</a:t>
            </a:r>
            <a:r>
              <a:rPr lang="zh-CN" altLang="en-US" dirty="0" smtClean="0">
                <a:solidFill>
                  <a:srgbClr val="00FF00"/>
                </a:solidFill>
              </a:rPr>
              <a:t>里面指出</a:t>
            </a:r>
            <a:r>
              <a:rPr lang="zh-CN" altLang="zh-CN" dirty="0">
                <a:solidFill>
                  <a:srgbClr val="00FF00"/>
                </a:solidFill>
              </a:rPr>
              <a:t>不要自己先加密后</a:t>
            </a:r>
            <a:r>
              <a:rPr lang="zh-CN" altLang="zh-CN" dirty="0" smtClean="0">
                <a:solidFill>
                  <a:srgbClr val="00FF00"/>
                </a:solidFill>
              </a:rPr>
              <a:t>MAC</a:t>
            </a:r>
            <a:r>
              <a:rPr lang="zh-CN" altLang="en-US" dirty="0" smtClean="0">
                <a:solidFill>
                  <a:srgbClr val="00FF00"/>
                </a:solidFill>
              </a:rPr>
              <a:t>（实现认证加密系统）</a:t>
            </a:r>
            <a:r>
              <a:rPr lang="zh-CN" altLang="zh-CN" dirty="0" smtClean="0">
                <a:solidFill>
                  <a:srgbClr val="00FF00"/>
                </a:solidFill>
              </a:rPr>
              <a:t>，</a:t>
            </a:r>
            <a:r>
              <a:rPr lang="zh-CN" altLang="zh-CN" dirty="0">
                <a:solidFill>
                  <a:srgbClr val="00FF00"/>
                </a:solidFill>
              </a:rPr>
              <a:t>就</a:t>
            </a:r>
            <a:r>
              <a:rPr lang="zh-CN" altLang="zh-CN" dirty="0" smtClean="0">
                <a:solidFill>
                  <a:srgbClr val="00FF00"/>
                </a:solidFill>
              </a:rPr>
              <a:t>使用标准</a:t>
            </a:r>
            <a:r>
              <a:rPr lang="zh-CN" altLang="zh-CN" dirty="0">
                <a:solidFill>
                  <a:srgbClr val="00FF00"/>
                </a:solidFill>
              </a:rPr>
              <a:t>中的一个。</a:t>
            </a:r>
            <a:endParaRPr lang="zh-CN" altLang="en-US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73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316525" y="807899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4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6525" y="5306801"/>
            <a:ext cx="8253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FF00"/>
                </a:solidFill>
              </a:rPr>
              <a:t>解析：</a:t>
            </a:r>
            <a:endParaRPr lang="en-US" altLang="zh-CN" b="1" dirty="0" smtClean="0">
              <a:solidFill>
                <a:srgbClr val="00FF00"/>
              </a:solidFill>
            </a:endParaRPr>
          </a:p>
          <a:p>
            <a:r>
              <a:rPr lang="en-US" altLang="zh-CN" dirty="0">
                <a:solidFill>
                  <a:srgbClr val="00FF00"/>
                </a:solidFill>
              </a:rPr>
              <a:t>	</a:t>
            </a:r>
            <a:r>
              <a:rPr lang="en-US" altLang="zh-CN" dirty="0" smtClean="0">
                <a:solidFill>
                  <a:srgbClr val="00FF00"/>
                </a:solidFill>
              </a:rPr>
              <a:t>MAC</a:t>
            </a:r>
            <a:r>
              <a:rPr lang="zh-CN" altLang="en-US" dirty="0" smtClean="0">
                <a:solidFill>
                  <a:srgbClr val="00FF00"/>
                </a:solidFill>
              </a:rPr>
              <a:t>安全的要求是攻击者不</a:t>
            </a:r>
            <a:r>
              <a:rPr lang="zh-CN" altLang="en-US" dirty="0">
                <a:solidFill>
                  <a:srgbClr val="00FF00"/>
                </a:solidFill>
              </a:rPr>
              <a:t>能够</a:t>
            </a:r>
            <a:r>
              <a:rPr lang="zh-CN" altLang="zh-CN" dirty="0">
                <a:solidFill>
                  <a:srgbClr val="00FF00"/>
                </a:solidFill>
              </a:rPr>
              <a:t>做一种</a:t>
            </a:r>
            <a:r>
              <a:rPr lang="zh-CN" altLang="zh-CN" dirty="0" smtClean="0">
                <a:solidFill>
                  <a:srgbClr val="00FF00"/>
                </a:solidFill>
              </a:rPr>
              <a:t>“存在伪造”</a:t>
            </a:r>
            <a:r>
              <a:rPr lang="zh-CN" altLang="en-US" dirty="0" smtClean="0">
                <a:solidFill>
                  <a:srgbClr val="00FF00"/>
                </a:solidFill>
              </a:rPr>
              <a:t>，</a:t>
            </a:r>
            <a:r>
              <a:rPr lang="en-US" altLang="zh-CN" dirty="0" smtClean="0">
                <a:solidFill>
                  <a:srgbClr val="00FF00"/>
                </a:solidFill>
              </a:rPr>
              <a:t>chosen message attack</a:t>
            </a:r>
            <a:r>
              <a:rPr lang="zh-CN" altLang="en-US" dirty="0" smtClean="0">
                <a:solidFill>
                  <a:srgbClr val="00FF00"/>
                </a:solidFill>
              </a:rPr>
              <a:t>。只有认证加密能够保证（密文完整性提供了这种保证）</a:t>
            </a:r>
            <a:endParaRPr lang="zh-CN" altLang="en-US" dirty="0">
              <a:solidFill>
                <a:srgbClr val="00FF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25" y="1392674"/>
            <a:ext cx="8783413" cy="379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4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16525" y="679181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5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-225370"/>
            <a:ext cx="3053080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</a:t>
            </a:r>
            <a:r>
              <a:rPr kumimoji="0" lang="zh-CN" altLang="zh-CN" sz="4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                                                                          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思路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25" y="1263956"/>
            <a:ext cx="8522675" cy="45910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6525" y="5934670"/>
            <a:ext cx="8253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FF00"/>
                </a:solidFill>
              </a:rPr>
              <a:t>解析：</a:t>
            </a:r>
            <a:endParaRPr lang="en-US" altLang="zh-CN" b="1" dirty="0" smtClean="0">
              <a:solidFill>
                <a:srgbClr val="00FF00"/>
              </a:solidFill>
            </a:endParaRPr>
          </a:p>
          <a:p>
            <a:r>
              <a:rPr lang="en-US" altLang="zh-CN" dirty="0">
                <a:solidFill>
                  <a:srgbClr val="00FF00"/>
                </a:solidFill>
              </a:rPr>
              <a:t>	</a:t>
            </a:r>
            <a:r>
              <a:rPr lang="zh-CN" altLang="en-US" dirty="0" smtClean="0">
                <a:solidFill>
                  <a:srgbClr val="00FF00"/>
                </a:solidFill>
              </a:rPr>
              <a:t>这道题的不均分分布的</a:t>
            </a:r>
            <a:r>
              <a:rPr lang="en-US" altLang="zh-CN" dirty="0" smtClean="0">
                <a:solidFill>
                  <a:srgbClr val="00FF00"/>
                </a:solidFill>
              </a:rPr>
              <a:t>k</a:t>
            </a:r>
            <a:r>
              <a:rPr lang="zh-CN" altLang="en-US" dirty="0" smtClean="0">
                <a:solidFill>
                  <a:srgbClr val="00FF00"/>
                </a:solidFill>
              </a:rPr>
              <a:t>是前</a:t>
            </a:r>
            <a:r>
              <a:rPr lang="en-US" altLang="zh-CN" dirty="0" smtClean="0">
                <a:solidFill>
                  <a:srgbClr val="00FF00"/>
                </a:solidFill>
              </a:rPr>
              <a:t>128</a:t>
            </a:r>
            <a:r>
              <a:rPr lang="zh-CN" altLang="en-US" dirty="0" smtClean="0">
                <a:solidFill>
                  <a:srgbClr val="00FF00"/>
                </a:solidFill>
              </a:rPr>
              <a:t>位全是</a:t>
            </a:r>
            <a:r>
              <a:rPr lang="en-US" altLang="zh-CN" dirty="0" smtClean="0">
                <a:solidFill>
                  <a:srgbClr val="00FF00"/>
                </a:solidFill>
              </a:rPr>
              <a:t>0</a:t>
            </a:r>
            <a:r>
              <a:rPr lang="zh-CN" altLang="en-US" dirty="0" smtClean="0">
                <a:solidFill>
                  <a:srgbClr val="00FF00"/>
                </a:solidFill>
              </a:rPr>
              <a:t>，要求此时不是一个安全的</a:t>
            </a:r>
            <a:r>
              <a:rPr lang="en-US" altLang="zh-CN" dirty="0" smtClean="0">
                <a:solidFill>
                  <a:srgbClr val="00FF00"/>
                </a:solidFill>
              </a:rPr>
              <a:t>PRF</a:t>
            </a:r>
            <a:r>
              <a:rPr lang="zh-CN" altLang="en-US" dirty="0" smtClean="0">
                <a:solidFill>
                  <a:srgbClr val="00FF00"/>
                </a:solidFill>
              </a:rPr>
              <a:t>。而对于均匀的</a:t>
            </a:r>
            <a:r>
              <a:rPr lang="en-US" altLang="zh-CN" dirty="0" smtClean="0">
                <a:solidFill>
                  <a:srgbClr val="00FF00"/>
                </a:solidFill>
              </a:rPr>
              <a:t>k</a:t>
            </a:r>
            <a:r>
              <a:rPr lang="zh-CN" altLang="en-US" dirty="0" smtClean="0">
                <a:solidFill>
                  <a:srgbClr val="00FF00"/>
                </a:solidFill>
              </a:rPr>
              <a:t>要求此时为安全的</a:t>
            </a:r>
            <a:r>
              <a:rPr lang="en-US" altLang="zh-CN" dirty="0" smtClean="0">
                <a:solidFill>
                  <a:srgbClr val="00FF00"/>
                </a:solidFill>
              </a:rPr>
              <a:t>PRF</a:t>
            </a:r>
            <a:r>
              <a:rPr lang="zh-CN" altLang="en-US" dirty="0" smtClean="0">
                <a:solidFill>
                  <a:srgbClr val="00FF00"/>
                </a:solidFill>
              </a:rPr>
              <a:t>。</a:t>
            </a:r>
            <a:endParaRPr lang="zh-CN" altLang="en-US" dirty="0">
              <a:solidFill>
                <a:srgbClr val="00FF00"/>
              </a:solidFill>
            </a:endParaRPr>
          </a:p>
        </p:txBody>
      </p:sp>
      <p:sp>
        <p:nvSpPr>
          <p:cNvPr id="3" name="下箭头 2"/>
          <p:cNvSpPr/>
          <p:nvPr/>
        </p:nvSpPr>
        <p:spPr>
          <a:xfrm rot="13835834">
            <a:off x="2829346" y="4118167"/>
            <a:ext cx="156219" cy="1339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474655" y="3812501"/>
            <a:ext cx="4806461" cy="820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均匀分布的</a:t>
            </a:r>
            <a:r>
              <a:rPr lang="en-US" altLang="zh-CN" dirty="0" smtClean="0">
                <a:solidFill>
                  <a:srgbClr val="FF0000"/>
                </a:solidFill>
              </a:rPr>
              <a:t>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99.9999%</a:t>
            </a:r>
            <a:r>
              <a:rPr lang="zh-CN" altLang="en-US" dirty="0" smtClean="0"/>
              <a:t>以上输出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k,x</a:t>
            </a:r>
            <a:r>
              <a:rPr lang="en-US" altLang="zh-CN" dirty="0" smtClean="0"/>
              <a:t>),</a:t>
            </a:r>
            <a:r>
              <a:rPr lang="zh-CN" altLang="en-US" dirty="0" smtClean="0"/>
              <a:t>而</a:t>
            </a:r>
            <a:r>
              <a:rPr lang="en-US" altLang="zh-CN" dirty="0" smtClean="0"/>
              <a:t>F</a:t>
            </a:r>
            <a:r>
              <a:rPr lang="zh-CN" altLang="en-US" dirty="0" smtClean="0"/>
              <a:t>是一个安全的</a:t>
            </a:r>
            <a:r>
              <a:rPr lang="en-US" altLang="zh-CN" dirty="0" smtClean="0"/>
              <a:t>PRF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不均分分布的</a:t>
            </a:r>
            <a:r>
              <a:rPr lang="en-US" altLang="zh-CN" dirty="0" smtClean="0">
                <a:solidFill>
                  <a:srgbClr val="FF0000"/>
                </a:solidFill>
              </a:rPr>
              <a:t>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1</a:t>
            </a:r>
          </a:p>
        </p:txBody>
      </p:sp>
      <p:sp>
        <p:nvSpPr>
          <p:cNvPr id="11" name="矩形 10"/>
          <p:cNvSpPr/>
          <p:nvPr/>
        </p:nvSpPr>
        <p:spPr>
          <a:xfrm>
            <a:off x="3716215" y="2450123"/>
            <a:ext cx="4302370" cy="56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题目问哪个</a:t>
            </a:r>
            <a:r>
              <a:rPr lang="en-US" altLang="zh-CN" dirty="0" smtClean="0"/>
              <a:t>PRF</a:t>
            </a:r>
            <a:r>
              <a:rPr lang="zh-CN" altLang="en-US" dirty="0" smtClean="0"/>
              <a:t>是：随机密钥时安全，不是随机密钥时不安全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56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6525" y="797798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6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6524" y="5470172"/>
            <a:ext cx="8499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FF00"/>
                </a:solidFill>
              </a:rPr>
              <a:t>解析：</a:t>
            </a:r>
            <a:endParaRPr lang="en-US" altLang="zh-CN" b="1" dirty="0" smtClean="0">
              <a:solidFill>
                <a:srgbClr val="00FF00"/>
              </a:solidFill>
            </a:endParaRPr>
          </a:p>
          <a:p>
            <a:r>
              <a:rPr lang="en-US" altLang="zh-CN" dirty="0">
                <a:solidFill>
                  <a:srgbClr val="00FF00"/>
                </a:solidFill>
              </a:rPr>
              <a:t>	</a:t>
            </a:r>
            <a:r>
              <a:rPr lang="zh-CN" altLang="en-US" dirty="0" smtClean="0">
                <a:solidFill>
                  <a:srgbClr val="00FF00"/>
                </a:solidFill>
              </a:rPr>
              <a:t>确定性</a:t>
            </a:r>
            <a:r>
              <a:rPr lang="en-US" altLang="zh-CN" dirty="0" smtClean="0">
                <a:solidFill>
                  <a:srgbClr val="00FF00"/>
                </a:solidFill>
              </a:rPr>
              <a:t>CPA</a:t>
            </a:r>
            <a:r>
              <a:rPr lang="zh-CN" altLang="en-US" dirty="0" smtClean="0">
                <a:solidFill>
                  <a:srgbClr val="00FF00"/>
                </a:solidFill>
              </a:rPr>
              <a:t>安全要求密钥，信息对不重复出现。第一个选项中密钥信息对只出现一次，满足要求。</a:t>
            </a:r>
            <a:endParaRPr lang="zh-CN" altLang="en-US" dirty="0">
              <a:solidFill>
                <a:srgbClr val="00FF0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507663"/>
              </p:ext>
            </p:extLst>
          </p:nvPr>
        </p:nvGraphicFramePr>
        <p:xfrm>
          <a:off x="488910" y="1878343"/>
          <a:ext cx="7503931" cy="3525520"/>
        </p:xfrm>
        <a:graphic>
          <a:graphicData uri="http://schemas.openxmlformats.org/drawingml/2006/table">
            <a:tbl>
              <a:tblPr/>
              <a:tblGrid>
                <a:gridCol w="3857598"/>
                <a:gridCol w="3646333"/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rgbClr val="00FF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Your Answer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rgbClr val="00FF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Explanation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when the encryption key is used to encrypt only one message.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rgbClr val="00FF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Deterministic encryption is safe to use when the message/key pair is never used more than once.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200">
                          <a:solidFill>
                            <a:srgbClr val="00FF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when a fixed message is repeatedly encrypted using a single key.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rgbClr val="00FF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 individually encrypt many packets in a voice conversation with a single key.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rgbClr val="00FF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 encrypt many records in a database with a single key when the same record may repeat multiple times.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44772" y="1382573"/>
            <a:ext cx="88714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00FF00"/>
                </a:solidFill>
                <a:latin typeface="Calibri" panose="020F0502020204030204" pitchFamily="34" charset="0"/>
              </a:rPr>
              <a:t>In what settings is it acceptable to use </a:t>
            </a:r>
            <a:r>
              <a:rPr lang="en-US" altLang="zh-CN" dirty="0">
                <a:solidFill>
                  <a:srgbClr val="00FF00"/>
                </a:solidFill>
                <a:latin typeface="Calibri" panose="020F0502020204030204" pitchFamily="34" charset="0"/>
              </a:rPr>
              <a:t>deterministic authenticated encryption (DAE) like SIV?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00FF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040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16525" y="950828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7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6525" y="4178271"/>
            <a:ext cx="38451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FF00"/>
                </a:solidFill>
              </a:rPr>
              <a:t>解析：</a:t>
            </a:r>
            <a:endParaRPr lang="en-US" altLang="zh-CN" b="1" dirty="0" smtClean="0">
              <a:solidFill>
                <a:srgbClr val="00FF00"/>
              </a:solidFill>
            </a:endParaRPr>
          </a:p>
          <a:p>
            <a:r>
              <a:rPr lang="en-US" altLang="zh-CN" dirty="0" smtClean="0">
                <a:solidFill>
                  <a:srgbClr val="00FF00"/>
                </a:solidFill>
                <a:latin typeface="Calibri" panose="020F0502020204030204" pitchFamily="34" charset="0"/>
              </a:rPr>
              <a:t>a</a:t>
            </a:r>
            <a:r>
              <a:rPr lang="en-US" altLang="zh-CN" dirty="0">
                <a:solidFill>
                  <a:srgbClr val="00FF00"/>
                </a:solidFill>
                <a:latin typeface="Calibri" panose="020F0502020204030204" pitchFamily="34" charset="0"/>
              </a:rPr>
              <a:t>. [0](m1)     -&gt;      E(k1,m1) </a:t>
            </a:r>
            <a:r>
              <a:rPr lang="en-US" altLang="zh-CN" dirty="0" err="1">
                <a:solidFill>
                  <a:srgbClr val="00FF00"/>
                </a:solidFill>
                <a:latin typeface="Calibri" panose="020F0502020204030204" pitchFamily="34" charset="0"/>
              </a:rPr>
              <a:t>xor</a:t>
            </a:r>
            <a:r>
              <a:rPr lang="en-US" altLang="zh-CN" dirty="0">
                <a:solidFill>
                  <a:srgbClr val="00FF00"/>
                </a:solidFill>
                <a:latin typeface="Calibri" panose="020F0502020204030204" pitchFamily="34" charset="0"/>
              </a:rPr>
              <a:t> E(k2,0)</a:t>
            </a:r>
          </a:p>
          <a:p>
            <a:r>
              <a:rPr lang="en-US" altLang="zh-CN" dirty="0">
                <a:solidFill>
                  <a:srgbClr val="00FF00"/>
                </a:solidFill>
                <a:latin typeface="Calibri" panose="020F0502020204030204" pitchFamily="34" charset="0"/>
              </a:rPr>
              <a:t>b. [1](m1)     -&gt;      E(k1,m1) </a:t>
            </a:r>
            <a:r>
              <a:rPr lang="en-US" altLang="zh-CN" dirty="0" err="1">
                <a:solidFill>
                  <a:srgbClr val="00FF00"/>
                </a:solidFill>
                <a:latin typeface="Calibri" panose="020F0502020204030204" pitchFamily="34" charset="0"/>
              </a:rPr>
              <a:t>xor</a:t>
            </a:r>
            <a:r>
              <a:rPr lang="en-US" altLang="zh-CN" dirty="0">
                <a:solidFill>
                  <a:srgbClr val="00FF00"/>
                </a:solidFill>
                <a:latin typeface="Calibri" panose="020F0502020204030204" pitchFamily="34" charset="0"/>
              </a:rPr>
              <a:t> E(k2,1)</a:t>
            </a:r>
          </a:p>
          <a:p>
            <a:r>
              <a:rPr lang="en-US" altLang="zh-CN" dirty="0">
                <a:solidFill>
                  <a:srgbClr val="00FF00"/>
                </a:solidFill>
                <a:latin typeface="Calibri" panose="020F0502020204030204" pitchFamily="34" charset="0"/>
              </a:rPr>
              <a:t>c. [0](m2)     -&gt;      E(k1,m2) </a:t>
            </a:r>
            <a:r>
              <a:rPr lang="en-US" altLang="zh-CN" dirty="0" err="1">
                <a:solidFill>
                  <a:srgbClr val="00FF00"/>
                </a:solidFill>
                <a:latin typeface="Calibri" panose="020F0502020204030204" pitchFamily="34" charset="0"/>
              </a:rPr>
              <a:t>xor</a:t>
            </a:r>
            <a:r>
              <a:rPr lang="en-US" altLang="zh-CN" dirty="0">
                <a:solidFill>
                  <a:srgbClr val="00FF00"/>
                </a:solidFill>
                <a:latin typeface="Calibri" panose="020F0502020204030204" pitchFamily="34" charset="0"/>
              </a:rPr>
              <a:t> E(k2,0)</a:t>
            </a:r>
          </a:p>
          <a:p>
            <a:r>
              <a:rPr lang="en-US" altLang="zh-CN" dirty="0">
                <a:solidFill>
                  <a:srgbClr val="00FF00"/>
                </a:solidFill>
                <a:latin typeface="Calibri" panose="020F0502020204030204" pitchFamily="34" charset="0"/>
              </a:rPr>
              <a:t>d. [1](m2)     -&gt;      E(k1,m2) </a:t>
            </a:r>
            <a:r>
              <a:rPr lang="en-US" altLang="zh-CN" dirty="0" err="1">
                <a:solidFill>
                  <a:srgbClr val="00FF00"/>
                </a:solidFill>
                <a:latin typeface="Calibri" panose="020F0502020204030204" pitchFamily="34" charset="0"/>
              </a:rPr>
              <a:t>xor</a:t>
            </a:r>
            <a:r>
              <a:rPr lang="en-US" altLang="zh-CN" dirty="0">
                <a:solidFill>
                  <a:srgbClr val="00FF00"/>
                </a:solidFill>
                <a:latin typeface="Calibri" panose="020F0502020204030204" pitchFamily="34" charset="0"/>
              </a:rPr>
              <a:t> E(k2,1)</a:t>
            </a:r>
          </a:p>
          <a:p>
            <a:r>
              <a:rPr lang="en-US" altLang="zh-CN" dirty="0">
                <a:solidFill>
                  <a:srgbClr val="00FF00"/>
                </a:solidFill>
                <a:latin typeface="Calibri" panose="020F0502020204030204" pitchFamily="34" charset="0"/>
              </a:rPr>
              <a:t> </a:t>
            </a:r>
          </a:p>
          <a:p>
            <a:r>
              <a:rPr lang="en-US" altLang="zh-CN" dirty="0">
                <a:solidFill>
                  <a:srgbClr val="00FF00"/>
                </a:solidFill>
                <a:latin typeface="Calibri" panose="020F0502020204030204" pitchFamily="34" charset="0"/>
              </a:rPr>
              <a:t>He then computes</a:t>
            </a:r>
          </a:p>
          <a:p>
            <a:r>
              <a:rPr lang="en-US" altLang="zh-CN" dirty="0" smtClean="0">
                <a:solidFill>
                  <a:srgbClr val="00FF00"/>
                </a:solidFill>
                <a:latin typeface="Calibri" panose="020F0502020204030204" pitchFamily="34" charset="0"/>
              </a:rPr>
              <a:t>a </a:t>
            </a:r>
            <a:r>
              <a:rPr lang="en-US" altLang="zh-CN" dirty="0">
                <a:solidFill>
                  <a:srgbClr val="00FF00"/>
                </a:solidFill>
                <a:latin typeface="Calibri" panose="020F0502020204030204" pitchFamily="34" charset="0"/>
              </a:rPr>
              <a:t>^ b = E(k2,0) ^ E(k2,1)</a:t>
            </a:r>
          </a:p>
          <a:p>
            <a:r>
              <a:rPr lang="en-US" altLang="zh-CN" dirty="0">
                <a:solidFill>
                  <a:srgbClr val="00FF00"/>
                </a:solidFill>
                <a:latin typeface="Calibri" panose="020F0502020204030204" pitchFamily="34" charset="0"/>
              </a:rPr>
              <a:t>c ^ d = E(k2,0) ^ E(k2,1)</a:t>
            </a:r>
          </a:p>
          <a:p>
            <a:r>
              <a:rPr lang="en-US" altLang="zh-CN" dirty="0">
                <a:solidFill>
                  <a:srgbClr val="00FF00"/>
                </a:solidFill>
                <a:latin typeface="Calibri" panose="020F0502020204030204" pitchFamily="34" charset="0"/>
              </a:rPr>
              <a:t> 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63" y="1579991"/>
            <a:ext cx="6029325" cy="14001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25" y="2951965"/>
            <a:ext cx="5172797" cy="33342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6679" y="3266029"/>
            <a:ext cx="5096586" cy="28579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525" y="3571250"/>
            <a:ext cx="5077534" cy="32389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525" y="3900431"/>
            <a:ext cx="5182323" cy="266737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4434988" y="462468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FF00"/>
                </a:solidFill>
                <a:latin typeface="Calibri" panose="020F0502020204030204" pitchFamily="34" charset="0"/>
              </a:rPr>
              <a:t>The attacker checks that </a:t>
            </a:r>
            <a:r>
              <a:rPr lang="en-US" altLang="zh-CN" dirty="0" err="1">
                <a:solidFill>
                  <a:srgbClr val="00FF00"/>
                </a:solidFill>
                <a:latin typeface="Calibri" panose="020F0502020204030204" pitchFamily="34" charset="0"/>
              </a:rPr>
              <a:t>a^b</a:t>
            </a:r>
            <a:r>
              <a:rPr lang="en-US" altLang="zh-CN" dirty="0">
                <a:solidFill>
                  <a:srgbClr val="00FF00"/>
                </a:solidFill>
                <a:latin typeface="Calibri" panose="020F0502020204030204" pitchFamily="34" charset="0"/>
              </a:rPr>
              <a:t>==</a:t>
            </a:r>
            <a:r>
              <a:rPr lang="en-US" altLang="zh-CN" dirty="0" err="1">
                <a:solidFill>
                  <a:srgbClr val="00FF00"/>
                </a:solidFill>
                <a:latin typeface="Calibri" panose="020F0502020204030204" pitchFamily="34" charset="0"/>
              </a:rPr>
              <a:t>c^d</a:t>
            </a:r>
            <a:r>
              <a:rPr lang="en-US" altLang="zh-CN" dirty="0">
                <a:solidFill>
                  <a:srgbClr val="00FF00"/>
                </a:solidFill>
                <a:latin typeface="Calibri" panose="020F0502020204030204" pitchFamily="34" charset="0"/>
              </a:rPr>
              <a:t>.  With very high probability, he will</a:t>
            </a:r>
          </a:p>
          <a:p>
            <a:r>
              <a:rPr lang="en-US" altLang="zh-CN" dirty="0">
                <a:solidFill>
                  <a:srgbClr val="00FF00"/>
                </a:solidFill>
                <a:latin typeface="Calibri" panose="020F0502020204030204" pitchFamily="34" charset="0"/>
              </a:rPr>
              <a:t>determine whether or not the challenger is using E'.  Therefore his advantage</a:t>
            </a:r>
          </a:p>
          <a:p>
            <a:r>
              <a:rPr lang="en-US" altLang="zh-CN" dirty="0">
                <a:solidFill>
                  <a:srgbClr val="00FF00"/>
                </a:solidFill>
                <a:latin typeface="Calibri" panose="020F0502020204030204" pitchFamily="34" charset="0"/>
              </a:rPr>
              <a:t>in the </a:t>
            </a:r>
            <a:r>
              <a:rPr lang="en-US" altLang="zh-CN" dirty="0" err="1">
                <a:solidFill>
                  <a:srgbClr val="00FF00"/>
                </a:solidFill>
                <a:latin typeface="Calibri" panose="020F0502020204030204" pitchFamily="34" charset="0"/>
              </a:rPr>
              <a:t>tweakable</a:t>
            </a:r>
            <a:r>
              <a:rPr lang="en-US" altLang="zh-CN" dirty="0">
                <a:solidFill>
                  <a:srgbClr val="00FF00"/>
                </a:solidFill>
                <a:latin typeface="Calibri" panose="020F0502020204030204" pitchFamily="34" charset="0"/>
              </a:rPr>
              <a:t> CPA game is ~1 and E' is not secure.</a:t>
            </a:r>
          </a:p>
        </p:txBody>
      </p:sp>
      <p:sp>
        <p:nvSpPr>
          <p:cNvPr id="19" name="矩形 18"/>
          <p:cNvSpPr/>
          <p:nvPr/>
        </p:nvSpPr>
        <p:spPr>
          <a:xfrm>
            <a:off x="2340256" y="3213117"/>
            <a:ext cx="5326636" cy="38209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20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16525" y="950828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8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2408" y="4550183"/>
            <a:ext cx="83351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FF00"/>
                </a:solidFill>
              </a:rPr>
              <a:t>解析：</a:t>
            </a:r>
            <a:endParaRPr lang="en-US" altLang="zh-CN" b="1" dirty="0" smtClean="0">
              <a:solidFill>
                <a:srgbClr val="00FF00"/>
              </a:solidFill>
            </a:endParaRPr>
          </a:p>
          <a:p>
            <a:r>
              <a:rPr lang="en-US" altLang="zh-CN" dirty="0">
                <a:solidFill>
                  <a:srgbClr val="00FF00"/>
                </a:solidFill>
                <a:latin typeface="Calibri" panose="020F0502020204030204" pitchFamily="34" charset="0"/>
              </a:rPr>
              <a:t>	Each iteration is an independent, identically distributed </a:t>
            </a:r>
            <a:r>
              <a:rPr lang="en-US" altLang="zh-CN" dirty="0" err="1">
                <a:solidFill>
                  <a:srgbClr val="00FF00"/>
                </a:solidFill>
                <a:latin typeface="Calibri" panose="020F0502020204030204" pitchFamily="34" charset="0"/>
              </a:rPr>
              <a:t>bernoulli</a:t>
            </a:r>
            <a:r>
              <a:rPr lang="en-US" altLang="zh-CN" dirty="0">
                <a:solidFill>
                  <a:srgbClr val="00FF00"/>
                </a:solidFill>
                <a:latin typeface="Calibri" panose="020F0502020204030204" pitchFamily="34" charset="0"/>
              </a:rPr>
              <a:t> random</a:t>
            </a:r>
          </a:p>
          <a:p>
            <a:r>
              <a:rPr lang="en-US" altLang="zh-CN" dirty="0">
                <a:solidFill>
                  <a:srgbClr val="00FF00"/>
                </a:solidFill>
                <a:latin typeface="Calibri" panose="020F0502020204030204" pitchFamily="34" charset="0"/>
              </a:rPr>
              <a:t>variable, so the number of steps in the whole algorithm is a geometric random</a:t>
            </a:r>
          </a:p>
          <a:p>
            <a:r>
              <a:rPr lang="en-US" altLang="zh-CN" dirty="0">
                <a:solidFill>
                  <a:srgbClr val="00FF00"/>
                </a:solidFill>
                <a:latin typeface="Calibri" panose="020F0502020204030204" pitchFamily="34" charset="0"/>
              </a:rPr>
              <a:t>variable.  The probability of "success" for each trial is p = 10^16/2^128, so</a:t>
            </a:r>
          </a:p>
          <a:p>
            <a:r>
              <a:rPr lang="en-US" altLang="zh-CN" dirty="0">
                <a:solidFill>
                  <a:srgbClr val="00FF00"/>
                </a:solidFill>
                <a:latin typeface="Calibri" panose="020F0502020204030204" pitchFamily="34" charset="0"/>
              </a:rPr>
              <a:t>the expected number of trials is 1/p = _2^128/10^16_.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25" y="1688003"/>
            <a:ext cx="8415010" cy="270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7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429</Words>
  <Application>Microsoft Office PowerPoint</Application>
  <PresentationFormat>全屏显示(4:3)</PresentationFormat>
  <Paragraphs>106</Paragraphs>
  <Slides>12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Helvetica Neue</vt:lpstr>
      <vt:lpstr>时尚中黑简体</vt:lpstr>
      <vt:lpstr>宋体</vt:lpstr>
      <vt:lpstr>Arial</vt:lpstr>
      <vt:lpstr>Calibri</vt:lpstr>
      <vt:lpstr>Calibri Light</vt:lpstr>
      <vt:lpstr>Office 主题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</dc:creator>
  <cp:lastModifiedBy>Windows User</cp:lastModifiedBy>
  <cp:revision>352</cp:revision>
  <dcterms:created xsi:type="dcterms:W3CDTF">2015-07-09T06:01:19Z</dcterms:created>
  <dcterms:modified xsi:type="dcterms:W3CDTF">2015-10-26T00:41:20Z</dcterms:modified>
</cp:coreProperties>
</file>