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70" r:id="rId4"/>
    <p:sldId id="272" r:id="rId5"/>
    <p:sldId id="274" r:id="rId6"/>
    <p:sldId id="273" r:id="rId7"/>
    <p:sldId id="291" r:id="rId8"/>
    <p:sldId id="275" r:id="rId9"/>
    <p:sldId id="282" r:id="rId10"/>
    <p:sldId id="306" r:id="rId11"/>
    <p:sldId id="307" r:id="rId12"/>
    <p:sldId id="285" r:id="rId13"/>
    <p:sldId id="297" r:id="rId14"/>
    <p:sldId id="298" r:id="rId15"/>
    <p:sldId id="299" r:id="rId16"/>
    <p:sldId id="293" r:id="rId17"/>
    <p:sldId id="289" r:id="rId18"/>
    <p:sldId id="308" r:id="rId19"/>
    <p:sldId id="303" r:id="rId20"/>
    <p:sldId id="276" r:id="rId21"/>
    <p:sldId id="280" r:id="rId22"/>
    <p:sldId id="281" r:id="rId23"/>
    <p:sldId id="277" r:id="rId24"/>
    <p:sldId id="279" r:id="rId25"/>
    <p:sldId id="283" r:id="rId26"/>
    <p:sldId id="284" r:id="rId27"/>
    <p:sldId id="292"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18" autoAdjust="0"/>
  </p:normalViewPr>
  <p:slideViewPr>
    <p:cSldViewPr>
      <p:cViewPr varScale="1">
        <p:scale>
          <a:sx n="68" d="100"/>
          <a:sy n="68" d="100"/>
        </p:scale>
        <p:origin x="181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2018/4/16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2018</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t>2018/4/16</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395ABD29-FB4B-4289-A3C4-B5B125FED8F8}" type="datetime1">
              <a:rPr lang="zh-CN" altLang="en-US" smtClean="0"/>
              <a:t>2018/4/16</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700986B1-7CB0-45A9-A795-BD062051F225}" type="datetime1">
              <a:rPr lang="zh-CN" altLang="en-US" smtClean="0"/>
              <a:t>2018/4/16</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4E66CA4B-62FD-4F41-A273-D0CE20CE9D2C}" type="datetime1">
              <a:rPr lang="zh-CN" altLang="en-US" smtClean="0"/>
              <a:t>2018/4/16</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8A217C72-D1A8-4AAF-85C3-457A1C629658}" type="datetime1">
              <a:rPr lang="zh-CN" altLang="en-US" smtClean="0"/>
              <a:t>2018/4/16</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6C342930-584E-419B-A671-37EC0C92F8ED}" type="datetime1">
              <a:rPr lang="zh-CN" altLang="en-US" smtClean="0"/>
              <a:t>2018/4/16</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D7878769-730F-4726-87BF-0F749A8E2638}" type="datetime1">
              <a:rPr lang="zh-CN" altLang="en-US" smtClean="0"/>
              <a:t>2018/4/16</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AE05D7DB-7C00-402E-8967-4E9C7E66E963}" type="datetime1">
              <a:rPr lang="zh-CN" altLang="en-US" smtClean="0"/>
              <a:t>2018/4/16</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3672CB05-5C36-4C31-8CAB-AE0023A1B9C8}" type="datetime1">
              <a:rPr lang="zh-CN" altLang="en-US" smtClean="0"/>
              <a:t>2018/4/16</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F3976007-893A-457C-BBD7-A094EFDA5302}" type="datetime1">
              <a:rPr lang="zh-CN" altLang="en-US" smtClean="0"/>
              <a:t>2018/4/16</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D4D89B0E-6E50-4259-B190-49097CC19A41}" type="datetime1">
              <a:rPr lang="zh-CN" altLang="en-US" smtClean="0"/>
              <a:t>2018/4/16</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C08E68A2-AD48-4974-B9F0-FEADD0E590E4}" type="datetime1">
              <a:rPr lang="zh-CN" altLang="en-US" smtClean="0"/>
              <a:t>2018/4/16</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t>2018/4/16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extLst>
      <p:ext uri="{BB962C8B-B14F-4D97-AF65-F5344CB8AC3E}">
        <p14:creationId xmlns:p14="http://schemas.microsoft.com/office/powerpoint/2010/main" val="6489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4DD9-C66D-4BFF-94F7-2641430E2644}"/>
              </a:ext>
            </a:extLst>
          </p:cNvPr>
          <p:cNvSpPr>
            <a:spLocks noGrp="1"/>
          </p:cNvSpPr>
          <p:nvPr>
            <p:ph type="title"/>
          </p:nvPr>
        </p:nvSpPr>
        <p:spPr/>
        <p:txBody>
          <a:bodyPr/>
          <a:lstStyle/>
          <a:p>
            <a:r>
              <a:rPr lang="zh-CN" altLang="en-US" dirty="0"/>
              <a:t>生成树机制 </a:t>
            </a:r>
            <a:r>
              <a:rPr lang="en-US" altLang="zh-CN" dirty="0"/>
              <a:t>– </a:t>
            </a:r>
            <a:r>
              <a:rPr lang="zh-CN" altLang="en-US" dirty="0"/>
              <a:t>基本结构</a:t>
            </a:r>
            <a:r>
              <a:rPr lang="en-US" altLang="zh-CN" dirty="0"/>
              <a:t>(2)</a:t>
            </a:r>
            <a:endParaRPr lang="zh-CN" altLang="en-US" dirty="0"/>
          </a:p>
        </p:txBody>
      </p:sp>
      <p:sp>
        <p:nvSpPr>
          <p:cNvPr id="3" name="内容占位符 2">
            <a:extLst>
              <a:ext uri="{FF2B5EF4-FFF2-40B4-BE49-F238E27FC236}">
                <a16:creationId xmlns:a16="http://schemas.microsoft.com/office/drawing/2014/main" id="{063EBCBF-C982-4AF7-A23C-AB5FD1B120E4}"/>
              </a:ext>
            </a:extLst>
          </p:cNvPr>
          <p:cNvSpPr>
            <a:spLocks noGrp="1"/>
          </p:cNvSpPr>
          <p:nvPr>
            <p:ph idx="1"/>
          </p:nvPr>
        </p:nvSpPr>
        <p:spPr/>
        <p:txBody>
          <a:bodyPr/>
          <a:lstStyle/>
          <a:p>
            <a:r>
              <a:rPr lang="zh-CN" altLang="en-US" dirty="0"/>
              <a:t>每个节点记录本节点到根节点的最小代价路径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到根节点的路径代价</a:t>
            </a:r>
            <a:r>
              <a:rPr lang="en-US" altLang="zh-CN" dirty="0"/>
              <a:t>	</a:t>
            </a:r>
            <a:r>
              <a:rPr lang="en-US" altLang="zh-CN" dirty="0" err="1"/>
              <a:t>root_path_cost</a:t>
            </a:r>
            <a:endParaRPr lang="en-US" altLang="zh-CN" dirty="0"/>
          </a:p>
          <a:p>
            <a:endParaRPr lang="en-US" altLang="zh-CN" dirty="0"/>
          </a:p>
          <a:p>
            <a:r>
              <a:rPr lang="zh-CN" altLang="en-US" dirty="0"/>
              <a:t>节点到根节点的路径代价等于根端口所在网段到根节点的路径代价与根端口所在网段的通过代价之和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a:extLst>
              <a:ext uri="{FF2B5EF4-FFF2-40B4-BE49-F238E27FC236}">
                <a16:creationId xmlns:a16="http://schemas.microsoft.com/office/drawing/2014/main" id="{396E59D8-6E22-4C7E-89CF-F4FCD26FAC96}"/>
              </a:ext>
            </a:extLst>
          </p:cNvPr>
          <p:cNvSpPr>
            <a:spLocks noGrp="1"/>
          </p:cNvSpPr>
          <p:nvPr>
            <p:ph type="sldNum" sz="quarter" idx="11"/>
          </p:nvPr>
        </p:nvSpPr>
        <p:spPr/>
        <p:txBody>
          <a:bodyPr/>
          <a:lstStyle/>
          <a:p>
            <a:fld id="{C2EED88A-182A-4877-BD12-0DE2FB9B90B1}" type="slidenum">
              <a:rPr lang="zh-CN" altLang="en-US" smtClean="0"/>
              <a:t>10</a:t>
            </a:fld>
            <a:endParaRPr lang="zh-CN" altLang="en-US"/>
          </a:p>
        </p:txBody>
      </p:sp>
    </p:spTree>
    <p:extLst>
      <p:ext uri="{BB962C8B-B14F-4D97-AF65-F5344CB8AC3E}">
        <p14:creationId xmlns:p14="http://schemas.microsoft.com/office/powerpoint/2010/main" val="244743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2C9-0190-44C9-8526-C7BCFE5157A4}"/>
              </a:ext>
            </a:extLst>
          </p:cNvPr>
          <p:cNvSpPr>
            <a:spLocks noGrp="1"/>
          </p:cNvSpPr>
          <p:nvPr>
            <p:ph type="title"/>
          </p:nvPr>
        </p:nvSpPr>
        <p:spPr/>
        <p:txBody>
          <a:bodyPr/>
          <a:lstStyle/>
          <a:p>
            <a:r>
              <a:rPr lang="zh-CN" altLang="en-US" dirty="0"/>
              <a:t>生成树机制 </a:t>
            </a:r>
            <a:r>
              <a:rPr lang="en-US" altLang="zh-CN" dirty="0"/>
              <a:t>– </a:t>
            </a:r>
            <a:r>
              <a:rPr lang="zh-CN" altLang="en-US" dirty="0"/>
              <a:t>初始化</a:t>
            </a:r>
          </a:p>
        </p:txBody>
      </p:sp>
      <p:sp>
        <p:nvSpPr>
          <p:cNvPr id="3" name="内容占位符 2">
            <a:extLst>
              <a:ext uri="{FF2B5EF4-FFF2-40B4-BE49-F238E27FC236}">
                <a16:creationId xmlns:a16="http://schemas.microsoft.com/office/drawing/2014/main" id="{03BF5AE1-0623-41C4-9D3A-1156AB32ABFC}"/>
              </a:ext>
            </a:extLst>
          </p:cNvPr>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04C073D-F3FF-429A-A9BC-F60FCE6D1A6E}"/>
              </a:ext>
            </a:extLst>
          </p:cNvPr>
          <p:cNvSpPr>
            <a:spLocks noGrp="1"/>
          </p:cNvSpPr>
          <p:nvPr>
            <p:ph type="sldNum" sz="quarter" idx="11"/>
          </p:nvPr>
        </p:nvSpPr>
        <p:spPr/>
        <p:txBody>
          <a:bodyPr/>
          <a:lstStyle/>
          <a:p>
            <a:fld id="{C2EED88A-182A-4877-BD12-0DE2FB9B90B1}" type="slidenum">
              <a:rPr lang="zh-CN" altLang="en-US" smtClean="0"/>
              <a:t>11</a:t>
            </a:fld>
            <a:endParaRPr lang="zh-CN" altLang="en-US"/>
          </a:p>
        </p:txBody>
      </p:sp>
    </p:spTree>
    <p:extLst>
      <p:ext uri="{BB962C8B-B14F-4D97-AF65-F5344CB8AC3E}">
        <p14:creationId xmlns:p14="http://schemas.microsoft.com/office/powerpoint/2010/main" val="46799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4202-3EF6-4B76-B1E1-EEF207822A35}"/>
              </a:ext>
            </a:extLst>
          </p:cNvPr>
          <p:cNvSpPr>
            <a:spLocks noGrp="1"/>
          </p:cNvSpPr>
          <p:nvPr>
            <p:ph type="title"/>
          </p:nvPr>
        </p:nvSpPr>
        <p:spPr/>
        <p:txBody>
          <a:bodyPr/>
          <a:lstStyle/>
          <a:p>
            <a:r>
              <a:rPr lang="zh-CN" altLang="en-US" dirty="0"/>
              <a:t>生成树机制 </a:t>
            </a:r>
            <a:r>
              <a:rPr lang="en-US" altLang="zh-CN" dirty="0"/>
              <a:t>– </a:t>
            </a:r>
            <a:r>
              <a:rPr lang="zh-CN" altLang="en-US" dirty="0"/>
              <a:t>节点主动发送</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E7BBD4E8-1501-43FC-940F-D70EF01AC1FE}"/>
              </a:ext>
            </a:extLst>
          </p:cNvPr>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节点通过启动</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定期发送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C1262FE-AB6D-4B21-9EFD-B924740188BD}"/>
              </a:ext>
            </a:extLst>
          </p:cNvPr>
          <p:cNvSpPr>
            <a:spLocks noGrp="1"/>
          </p:cNvSpPr>
          <p:nvPr>
            <p:ph type="sldNum" sz="quarter" idx="11"/>
          </p:nvPr>
        </p:nvSpPr>
        <p:spPr/>
        <p:txBody>
          <a:bodyPr/>
          <a:lstStyle/>
          <a:p>
            <a:fld id="{C2EED88A-182A-4877-BD12-0DE2FB9B90B1}" type="slidenum">
              <a:rPr lang="zh-CN" altLang="en-US" smtClean="0"/>
              <a:t>12</a:t>
            </a:fld>
            <a:endParaRPr lang="zh-CN" altLang="en-US"/>
          </a:p>
        </p:txBody>
      </p:sp>
      <p:grpSp>
        <p:nvGrpSpPr>
          <p:cNvPr id="5" name="组合 4">
            <a:extLst>
              <a:ext uri="{FF2B5EF4-FFF2-40B4-BE49-F238E27FC236}">
                <a16:creationId xmlns:a16="http://schemas.microsoft.com/office/drawing/2014/main" id="{E476A3AB-D5CD-4277-B891-2129EFCA5B3B}"/>
              </a:ext>
            </a:extLst>
          </p:cNvPr>
          <p:cNvGrpSpPr/>
          <p:nvPr/>
        </p:nvGrpSpPr>
        <p:grpSpPr>
          <a:xfrm>
            <a:off x="2987824" y="2924944"/>
            <a:ext cx="3508700" cy="1631690"/>
            <a:chOff x="432097" y="2371708"/>
            <a:chExt cx="3508700" cy="1631690"/>
          </a:xfrm>
        </p:grpSpPr>
        <p:sp>
          <p:nvSpPr>
            <p:cNvPr id="7" name="椭圆 6">
              <a:extLst>
                <a:ext uri="{FF2B5EF4-FFF2-40B4-BE49-F238E27FC236}">
                  <a16:creationId xmlns:a16="http://schemas.microsoft.com/office/drawing/2014/main" id="{FE16026A-8D59-474E-875E-0F97B4162874}"/>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a:extLst>
                <a:ext uri="{FF2B5EF4-FFF2-40B4-BE49-F238E27FC236}">
                  <a16:creationId xmlns:a16="http://schemas.microsoft.com/office/drawing/2014/main" id="{7226179D-892E-4891-A23A-3539C31B97C8}"/>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a:extLst>
                <a:ext uri="{FF2B5EF4-FFF2-40B4-BE49-F238E27FC236}">
                  <a16:creationId xmlns:a16="http://schemas.microsoft.com/office/drawing/2014/main" id="{B8CADC68-42C8-428A-8008-22BF145DB9A1}"/>
                </a:ext>
              </a:extLst>
            </p:cNvPr>
            <p:cNvCxnSpPr>
              <a:cxnSpLocks/>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3912EC8-26FB-4E7F-9258-54DD400F2F31}"/>
                </a:ext>
              </a:extLst>
            </p:cNvPr>
            <p:cNvCxnSpPr>
              <a:cxnSpLocks/>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8253935-7EAD-4147-A28A-EBED0FC45769}"/>
                </a:ext>
              </a:extLst>
            </p:cNvPr>
            <p:cNvCxnSpPr>
              <a:cxnSpLocks/>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6680A0C5-C02D-44B2-8CCF-F495CF5138C4}"/>
              </a:ext>
            </a:extLst>
          </p:cNvPr>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6FA3CEB3-4C45-47EE-9EBC-21C30E0A7117}"/>
              </a:ext>
            </a:extLst>
          </p:cNvPr>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a:extLst>
              <a:ext uri="{FF2B5EF4-FFF2-40B4-BE49-F238E27FC236}">
                <a16:creationId xmlns:a16="http://schemas.microsoft.com/office/drawing/2014/main" id="{1B910F31-B573-4091-98EE-093300F2D8BD}"/>
              </a:ext>
            </a:extLst>
          </p:cNvPr>
          <p:cNvCxnSpPr>
            <a:cxnSpLocks/>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0CBB9E4-50A2-4CA2-AF03-ECCB670856C8}"/>
              </a:ext>
            </a:extLst>
          </p:cNvPr>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a:extLst>
              <a:ext uri="{FF2B5EF4-FFF2-40B4-BE49-F238E27FC236}">
                <a16:creationId xmlns:a16="http://schemas.microsoft.com/office/drawing/2014/main" id="{87D868CE-C6AA-40DD-95D5-AAD5C2F76293}"/>
              </a:ext>
            </a:extLst>
          </p:cNvPr>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a:extLst>
              <a:ext uri="{FF2B5EF4-FFF2-40B4-BE49-F238E27FC236}">
                <a16:creationId xmlns:a16="http://schemas.microsoft.com/office/drawing/2014/main" id="{A5912FD7-8636-4D20-8E4E-CFE26E62E718}"/>
              </a:ext>
            </a:extLst>
          </p:cNvPr>
          <p:cNvCxnSpPr>
            <a:cxnSpLocks/>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1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859C-312F-45A3-9FB5-C6110F129B62}"/>
              </a:ext>
            </a:extLst>
          </p:cNvPr>
          <p:cNvSpPr>
            <a:spLocks noGrp="1"/>
          </p:cNvSpPr>
          <p:nvPr>
            <p:ph type="title"/>
          </p:nvPr>
        </p:nvSpPr>
        <p:spPr/>
        <p:txBody>
          <a:bodyPr/>
          <a:lstStyle/>
          <a:p>
            <a:r>
              <a:rPr lang="zh-CN" altLang="en-US" dirty="0"/>
              <a:t>生成树机制 </a:t>
            </a:r>
            <a:r>
              <a:rPr lang="en-US" altLang="zh-CN" dirty="0"/>
              <a:t>– </a:t>
            </a:r>
            <a:r>
              <a:rPr lang="zh-CN" altLang="en-US" dirty="0"/>
              <a:t>处理</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50DAEFDD-ED87-4010-B786-2059AD443F12}"/>
              </a:ext>
            </a:extLst>
          </p:cNvPr>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比较本端口</a:t>
            </a:r>
            <a:r>
              <a:rPr lang="en-US" altLang="zh-CN" dirty="0">
                <a:solidFill>
                  <a:srgbClr val="FF0000"/>
                </a:solidFill>
              </a:rPr>
              <a:t>Config</a:t>
            </a:r>
            <a:r>
              <a:rPr lang="zh-CN" altLang="en-US" dirty="0">
                <a:solidFill>
                  <a:srgbClr val="FF0000"/>
                </a:solidFill>
              </a:rPr>
              <a:t>与</a:t>
            </a:r>
            <a:r>
              <a:rPr lang="en-US" altLang="zh-CN" dirty="0">
                <a:solidFill>
                  <a:srgbClr val="FF0000"/>
                </a:solidFill>
              </a:rPr>
              <a:t>Config</a:t>
            </a:r>
            <a:r>
              <a:rPr lang="zh-CN" altLang="en-US" dirty="0">
                <a:solidFill>
                  <a:srgbClr val="FF0000"/>
                </a:solidFill>
              </a:rPr>
              <a:t>消息 </a:t>
            </a:r>
            <a:r>
              <a:rPr lang="en-US" altLang="zh-CN" dirty="0">
                <a:solidFill>
                  <a:srgbClr val="FF0000"/>
                </a:solidFill>
              </a:rPr>
              <a:t>(①)</a:t>
            </a:r>
          </a:p>
          <a:p>
            <a:r>
              <a:rPr lang="zh-CN" altLang="en-US" dirty="0"/>
              <a:t>如果收到的</a:t>
            </a:r>
            <a:r>
              <a:rPr lang="en-US" altLang="zh-CN" dirty="0"/>
              <a:t>Config</a:t>
            </a:r>
            <a:r>
              <a:rPr lang="zh-CN" altLang="en-US" dirty="0"/>
              <a:t>优先级高，说明该网段通过对方端口连接根节点代价更小</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否则，说明该网段通过本端口连接根节点代价更小</a:t>
            </a:r>
            <a:endParaRPr lang="en-US" altLang="zh-CN" dirty="0"/>
          </a:p>
          <a:p>
            <a:pPr lvl="1"/>
            <a:r>
              <a:rPr lang="zh-CN" altLang="en-US" dirty="0"/>
              <a:t>该端口是指定端口</a:t>
            </a:r>
            <a:endParaRPr lang="en-US" altLang="zh-CN" dirty="0"/>
          </a:p>
          <a:p>
            <a:pPr lvl="1"/>
            <a:r>
              <a:rPr lang="zh-CN" altLang="en-US" dirty="0"/>
              <a:t>从该端口发送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4" name="灯片编号占位符 3">
            <a:extLst>
              <a:ext uri="{FF2B5EF4-FFF2-40B4-BE49-F238E27FC236}">
                <a16:creationId xmlns:a16="http://schemas.microsoft.com/office/drawing/2014/main" id="{0AFACA09-94D2-4F3D-BDC4-F6CC4D2DC7F3}"/>
              </a:ext>
            </a:extLst>
          </p:cNvPr>
          <p:cNvSpPr>
            <a:spLocks noGrp="1"/>
          </p:cNvSpPr>
          <p:nvPr>
            <p:ph type="sldNum" sz="quarter" idx="11"/>
          </p:nvPr>
        </p:nvSpPr>
        <p:spPr/>
        <p:txBody>
          <a:bodyPr/>
          <a:lstStyle/>
          <a:p>
            <a:fld id="{C2EED88A-182A-4877-BD12-0DE2FB9B90B1}" type="slidenum">
              <a:rPr lang="zh-CN" altLang="en-US" smtClean="0"/>
              <a:t>13</a:t>
            </a:fld>
            <a:endParaRPr lang="zh-CN" altLang="en-US"/>
          </a:p>
        </p:txBody>
      </p:sp>
    </p:spTree>
    <p:extLst>
      <p:ext uri="{BB962C8B-B14F-4D97-AF65-F5344CB8AC3E}">
        <p14:creationId xmlns:p14="http://schemas.microsoft.com/office/powerpoint/2010/main" val="189519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C550-DE2F-4824-8231-16DEC6B1DE3B}"/>
              </a:ext>
            </a:extLst>
          </p:cNvPr>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a:extLst>
              <a:ext uri="{FF2B5EF4-FFF2-40B4-BE49-F238E27FC236}">
                <a16:creationId xmlns:a16="http://schemas.microsoft.com/office/drawing/2014/main" id="{C45EDBBA-FEBD-4EE3-AD0F-9B88AF44F012}"/>
              </a:ext>
            </a:extLst>
          </p:cNvPr>
          <p:cNvSpPr>
            <a:spLocks noGrp="1"/>
          </p:cNvSpPr>
          <p:nvPr>
            <p:ph type="sldNum" sz="quarter" idx="11"/>
          </p:nvPr>
        </p:nvSpPr>
        <p:spPr/>
        <p:txBody>
          <a:bodyPr/>
          <a:lstStyle/>
          <a:p>
            <a:fld id="{C2EED88A-182A-4877-BD12-0DE2FB9B90B1}" type="slidenum">
              <a:rPr lang="zh-CN" altLang="en-US" smtClean="0"/>
              <a:t>14</a:t>
            </a:fld>
            <a:endParaRPr lang="zh-CN" altLang="en-US"/>
          </a:p>
        </p:txBody>
      </p:sp>
      <p:grpSp>
        <p:nvGrpSpPr>
          <p:cNvPr id="6" name="组合 5">
            <a:extLst>
              <a:ext uri="{FF2B5EF4-FFF2-40B4-BE49-F238E27FC236}">
                <a16:creationId xmlns:a16="http://schemas.microsoft.com/office/drawing/2014/main" id="{DBE12B88-FAD7-4C55-91EB-242879D9499B}"/>
              </a:ext>
            </a:extLst>
          </p:cNvPr>
          <p:cNvGrpSpPr/>
          <p:nvPr/>
        </p:nvGrpSpPr>
        <p:grpSpPr>
          <a:xfrm>
            <a:off x="5286002" y="1377452"/>
            <a:ext cx="3508700" cy="1275121"/>
            <a:chOff x="432097" y="2728277"/>
            <a:chExt cx="3508700" cy="1275121"/>
          </a:xfrm>
        </p:grpSpPr>
        <p:sp>
          <p:nvSpPr>
            <p:cNvPr id="8" name="椭圆 7">
              <a:extLst>
                <a:ext uri="{FF2B5EF4-FFF2-40B4-BE49-F238E27FC236}">
                  <a16:creationId xmlns:a16="http://schemas.microsoft.com/office/drawing/2014/main" id="{5B0AA637-79E1-445B-B276-70396C3FA08C}"/>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a:extLst>
                <a:ext uri="{FF2B5EF4-FFF2-40B4-BE49-F238E27FC236}">
                  <a16:creationId xmlns:a16="http://schemas.microsoft.com/office/drawing/2014/main" id="{8F2C1D02-FA25-4822-AD6A-6F9F0588EA61}"/>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a:extLst>
                <a:ext uri="{FF2B5EF4-FFF2-40B4-BE49-F238E27FC236}">
                  <a16:creationId xmlns:a16="http://schemas.microsoft.com/office/drawing/2014/main" id="{FDA776C9-4A10-4430-A52F-87AFAF48E559}"/>
                </a:ext>
              </a:extLst>
            </p:cNvPr>
            <p:cNvCxnSpPr>
              <a:cxnSpLocks/>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934CAA-7838-40AD-852C-7E204DF6D965}"/>
                </a:ext>
              </a:extLst>
            </p:cNvPr>
            <p:cNvCxnSpPr>
              <a:cxnSpLocks/>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0E37D7-73B6-4A3C-B4F7-D19D6C414F6D}"/>
                </a:ext>
              </a:extLst>
            </p:cNvPr>
            <p:cNvCxnSpPr>
              <a:cxnSpLocks/>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DC0BD72-B761-47D5-A99E-F522F5CB4B91}"/>
              </a:ext>
            </a:extLst>
          </p:cNvPr>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F26D0F0D-077A-41B1-9B8D-60DCDF56D6FB}"/>
              </a:ext>
            </a:extLst>
          </p:cNvPr>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a:extLst>
              <a:ext uri="{FF2B5EF4-FFF2-40B4-BE49-F238E27FC236}">
                <a16:creationId xmlns:a16="http://schemas.microsoft.com/office/drawing/2014/main" id="{5E5126B6-2762-4907-AADA-441C4C491577}"/>
              </a:ext>
            </a:extLst>
          </p:cNvPr>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t>PortID</a:t>
            </a:r>
            <a:r>
              <a:rPr lang="en-US" altLang="zh-CN" dirty="0"/>
              <a:t>: 0x01</a:t>
            </a:r>
            <a:endParaRPr lang="zh-CN" altLang="en-US" dirty="0"/>
          </a:p>
        </p:txBody>
      </p:sp>
      <p:cxnSp>
        <p:nvCxnSpPr>
          <p:cNvPr id="19" name="直接箭头连接符 18">
            <a:extLst>
              <a:ext uri="{FF2B5EF4-FFF2-40B4-BE49-F238E27FC236}">
                <a16:creationId xmlns:a16="http://schemas.microsoft.com/office/drawing/2014/main" id="{B058A33F-6478-4CD5-9DF6-F92EEAA30B89}"/>
              </a:ext>
            </a:extLst>
          </p:cNvPr>
          <p:cNvCxnSpPr>
            <a:cxnSpLocks/>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AA60E-5153-44C5-8F00-299B03C3772F}"/>
              </a:ext>
            </a:extLst>
          </p:cNvPr>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a:extLst>
              <a:ext uri="{FF2B5EF4-FFF2-40B4-BE49-F238E27FC236}">
                <a16:creationId xmlns:a16="http://schemas.microsoft.com/office/drawing/2014/main" id="{9110D90D-94A6-4790-A801-B42E2A0C245B}"/>
              </a:ext>
            </a:extLst>
          </p:cNvPr>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7BCF61F-E546-49B0-B3FA-A76ABC8DACC2}"/>
              </a:ext>
            </a:extLst>
          </p:cNvPr>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为根节点，更新路径代价，选择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a:extLst>
              <a:ext uri="{FF2B5EF4-FFF2-40B4-BE49-F238E27FC236}">
                <a16:creationId xmlns:a16="http://schemas.microsoft.com/office/drawing/2014/main" id="{D5FA05FA-5380-43DB-8751-6E1958D50F5C}"/>
              </a:ext>
            </a:extLst>
          </p:cNvPr>
          <p:cNvGrpSpPr/>
          <p:nvPr/>
        </p:nvGrpSpPr>
        <p:grpSpPr>
          <a:xfrm>
            <a:off x="436637" y="1305444"/>
            <a:ext cx="3508700" cy="1369830"/>
            <a:chOff x="432097" y="2633568"/>
            <a:chExt cx="3508700" cy="1369830"/>
          </a:xfrm>
        </p:grpSpPr>
        <p:sp>
          <p:nvSpPr>
            <p:cNvPr id="53" name="椭圆 52">
              <a:extLst>
                <a:ext uri="{FF2B5EF4-FFF2-40B4-BE49-F238E27FC236}">
                  <a16:creationId xmlns:a16="http://schemas.microsoft.com/office/drawing/2014/main" id="{EC1139D8-783C-4531-8424-5F13F9FAF1B6}"/>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a:extLst>
                <a:ext uri="{FF2B5EF4-FFF2-40B4-BE49-F238E27FC236}">
                  <a16:creationId xmlns:a16="http://schemas.microsoft.com/office/drawing/2014/main" id="{CBDE60DB-E2EC-4A74-83AD-494F3D79AE87}"/>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a:extLst>
                <a:ext uri="{FF2B5EF4-FFF2-40B4-BE49-F238E27FC236}">
                  <a16:creationId xmlns:a16="http://schemas.microsoft.com/office/drawing/2014/main" id="{5CD77AF6-86F7-489E-9E0A-9409F1E1D263}"/>
                </a:ext>
              </a:extLst>
            </p:cNvPr>
            <p:cNvCxnSpPr>
              <a:cxnSpLocks/>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53F02D-EAC9-42D6-BAAA-22DEC22AEA4D}"/>
                </a:ext>
              </a:extLst>
            </p:cNvPr>
            <p:cNvCxnSpPr>
              <a:cxnSpLocks/>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BACB1C7-E448-420A-BD71-B49DA28DFDD0}"/>
                </a:ext>
              </a:extLst>
            </p:cNvPr>
            <p:cNvCxnSpPr>
              <a:cxnSpLocks/>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57E765D5-611A-4BFC-A459-D40612574587}"/>
              </a:ext>
            </a:extLst>
          </p:cNvPr>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a:extLst>
              <a:ext uri="{FF2B5EF4-FFF2-40B4-BE49-F238E27FC236}">
                <a16:creationId xmlns:a16="http://schemas.microsoft.com/office/drawing/2014/main" id="{BBE0C72B-B32B-4366-8718-235B5BCB1A03}"/>
              </a:ext>
            </a:extLst>
          </p:cNvPr>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a:extLst>
              <a:ext uri="{FF2B5EF4-FFF2-40B4-BE49-F238E27FC236}">
                <a16:creationId xmlns:a16="http://schemas.microsoft.com/office/drawing/2014/main" id="{7DAEEF97-E047-4E15-B462-CAC7966029FD}"/>
              </a:ext>
            </a:extLst>
          </p:cNvPr>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p>
          <a:p>
            <a:r>
              <a:rPr lang="en-US" altLang="zh-CN" dirty="0" err="1"/>
              <a:t>PathCost</a:t>
            </a:r>
            <a:r>
              <a:rPr lang="en-US" altLang="zh-CN" dirty="0"/>
              <a:t>: 0</a:t>
            </a:r>
          </a:p>
          <a:p>
            <a:r>
              <a:rPr lang="en-US" altLang="zh-CN" dirty="0" err="1"/>
              <a:t>SwitchID</a:t>
            </a:r>
            <a:r>
              <a:rPr lang="en-US" altLang="zh-CN" dirty="0"/>
              <a:t>: 0x0201</a:t>
            </a:r>
          </a:p>
          <a:p>
            <a:r>
              <a:rPr lang="en-US" altLang="zh-CN" dirty="0" err="1"/>
              <a:t>PortID</a:t>
            </a:r>
            <a:r>
              <a:rPr lang="en-US" altLang="zh-CN" dirty="0"/>
              <a:t>: 0x01</a:t>
            </a:r>
            <a:endParaRPr lang="zh-CN" altLang="en-US" dirty="0"/>
          </a:p>
        </p:txBody>
      </p:sp>
      <p:cxnSp>
        <p:nvCxnSpPr>
          <p:cNvPr id="61" name="直接箭头连接符 60">
            <a:extLst>
              <a:ext uri="{FF2B5EF4-FFF2-40B4-BE49-F238E27FC236}">
                <a16:creationId xmlns:a16="http://schemas.microsoft.com/office/drawing/2014/main" id="{7F4F3FE2-8F5A-4CC4-867F-0F2A73C8854F}"/>
              </a:ext>
            </a:extLst>
          </p:cNvPr>
          <p:cNvCxnSpPr>
            <a:cxnSpLocks/>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a:extLst>
              <a:ext uri="{FF2B5EF4-FFF2-40B4-BE49-F238E27FC236}">
                <a16:creationId xmlns:a16="http://schemas.microsoft.com/office/drawing/2014/main" id="{8F25DD98-00FC-4FCB-9A12-C079D213501E}"/>
              </a:ext>
            </a:extLst>
          </p:cNvPr>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A6EE47FD-C7F8-49F0-A499-5AC6F096995C}"/>
              </a:ext>
            </a:extLst>
          </p:cNvPr>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a:extLst>
              <a:ext uri="{FF2B5EF4-FFF2-40B4-BE49-F238E27FC236}">
                <a16:creationId xmlns:a16="http://schemas.microsoft.com/office/drawing/2014/main" id="{3C1E8D41-97E2-4703-8D2C-5531D7DA0E62}"/>
              </a:ext>
            </a:extLst>
          </p:cNvPr>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a:extLst>
              <a:ext uri="{FF2B5EF4-FFF2-40B4-BE49-F238E27FC236}">
                <a16:creationId xmlns:a16="http://schemas.microsoft.com/office/drawing/2014/main" id="{59CAB976-C6A9-4F9A-A937-3E8C7063E562}"/>
              </a:ext>
            </a:extLst>
          </p:cNvPr>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a:extLst>
              <a:ext uri="{FF2B5EF4-FFF2-40B4-BE49-F238E27FC236}">
                <a16:creationId xmlns:a16="http://schemas.microsoft.com/office/drawing/2014/main" id="{91FD4D61-732A-4BAF-924C-DDFBAD74FBBD}"/>
              </a:ext>
            </a:extLst>
          </p:cNvPr>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extLst>
      <p:ext uri="{BB962C8B-B14F-4D97-AF65-F5344CB8AC3E}">
        <p14:creationId xmlns:p14="http://schemas.microsoft.com/office/powerpoint/2010/main" val="98585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D756-A2D0-47FC-A5C3-7CFF94A14490}"/>
              </a:ext>
            </a:extLst>
          </p:cNvPr>
          <p:cNvSpPr>
            <a:spLocks noGrp="1"/>
          </p:cNvSpPr>
          <p:nvPr>
            <p:ph type="title"/>
          </p:nvPr>
        </p:nvSpPr>
        <p:spPr/>
        <p:txBody>
          <a:bodyPr/>
          <a:lstStyle/>
          <a:p>
            <a:r>
              <a:rPr lang="zh-CN" altLang="en-US" dirty="0"/>
              <a:t>一、</a:t>
            </a:r>
            <a:r>
              <a:rPr lang="en-US" altLang="zh-CN" dirty="0"/>
              <a:t>Config</a:t>
            </a:r>
            <a:r>
              <a:rPr lang="zh-CN" altLang="en-US" dirty="0"/>
              <a:t>之间的优先级比较</a:t>
            </a:r>
          </a:p>
        </p:txBody>
      </p:sp>
      <p:sp>
        <p:nvSpPr>
          <p:cNvPr id="4" name="灯片编号占位符 3">
            <a:extLst>
              <a:ext uri="{FF2B5EF4-FFF2-40B4-BE49-F238E27FC236}">
                <a16:creationId xmlns:a16="http://schemas.microsoft.com/office/drawing/2014/main" id="{830D0F1D-6FCB-40BF-983A-A52CD41222AE}"/>
              </a:ext>
            </a:extLst>
          </p:cNvPr>
          <p:cNvSpPr>
            <a:spLocks noGrp="1"/>
          </p:cNvSpPr>
          <p:nvPr>
            <p:ph type="sldNum" sz="quarter" idx="11"/>
          </p:nvPr>
        </p:nvSpPr>
        <p:spPr/>
        <p:txBody>
          <a:bodyPr/>
          <a:lstStyle/>
          <a:p>
            <a:fld id="{C2EED88A-182A-4877-BD12-0DE2FB9B90B1}" type="slidenum">
              <a:rPr lang="zh-CN" altLang="en-US" smtClean="0"/>
              <a:t>15</a:t>
            </a:fld>
            <a:endParaRPr lang="zh-CN" altLang="en-US"/>
          </a:p>
        </p:txBody>
      </p:sp>
      <p:sp>
        <p:nvSpPr>
          <p:cNvPr id="5" name="矩形 4">
            <a:extLst>
              <a:ext uri="{FF2B5EF4-FFF2-40B4-BE49-F238E27FC236}">
                <a16:creationId xmlns:a16="http://schemas.microsoft.com/office/drawing/2014/main" id="{E7BBB558-5C84-42BB-93BB-C666C2026DC5}"/>
              </a:ext>
            </a:extLst>
          </p:cNvPr>
          <p:cNvSpPr/>
          <p:nvPr/>
        </p:nvSpPr>
        <p:spPr>
          <a:xfrm>
            <a:off x="1083946" y="3135349"/>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a:extLst>
              <a:ext uri="{FF2B5EF4-FFF2-40B4-BE49-F238E27FC236}">
                <a16:creationId xmlns:a16="http://schemas.microsoft.com/office/drawing/2014/main" id="{FD918DAE-E353-4AFF-9938-1F2F34A084E4}"/>
              </a:ext>
            </a:extLst>
          </p:cNvPr>
          <p:cNvSpPr/>
          <p:nvPr/>
        </p:nvSpPr>
        <p:spPr>
          <a:xfrm>
            <a:off x="1589449" y="4066916"/>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如果两者到根节点的代价不同</a:t>
            </a:r>
            <a:endParaRPr lang="en-US" altLang="zh-CN" sz="2200" dirty="0"/>
          </a:p>
          <a:p>
            <a:pPr marL="800100" lvl="1" indent="-342900">
              <a:lnSpc>
                <a:spcPct val="110000"/>
              </a:lnSpc>
              <a:buFont typeface="Arial" panose="020B0604020202020204" pitchFamily="34" charset="0"/>
              <a:buChar char="•"/>
            </a:pPr>
            <a:r>
              <a:rPr lang="zh-CN" altLang="en-US" sz="2000" dirty="0"/>
              <a:t>则代价小的一方优先级高</a:t>
            </a:r>
            <a:endParaRPr lang="en-US" altLang="zh-CN" sz="2000" dirty="0"/>
          </a:p>
        </p:txBody>
      </p:sp>
      <p:sp>
        <p:nvSpPr>
          <p:cNvPr id="7" name="矩形 6">
            <a:extLst>
              <a:ext uri="{FF2B5EF4-FFF2-40B4-BE49-F238E27FC236}">
                <a16:creationId xmlns:a16="http://schemas.microsoft.com/office/drawing/2014/main" id="{6AC6F36E-93D2-4BF1-AB7F-3E8CCDE2203F}"/>
              </a:ext>
            </a:extLst>
          </p:cNvPr>
          <p:cNvSpPr/>
          <p:nvPr/>
        </p:nvSpPr>
        <p:spPr>
          <a:xfrm>
            <a:off x="2130281" y="4998483"/>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a:extLst>
              <a:ext uri="{FF2B5EF4-FFF2-40B4-BE49-F238E27FC236}">
                <a16:creationId xmlns:a16="http://schemas.microsoft.com/office/drawing/2014/main" id="{EBABD63E-E961-46C7-BEA2-897B16FF318B}"/>
              </a:ext>
            </a:extLst>
          </p:cNvPr>
          <p:cNvSpPr/>
          <p:nvPr/>
        </p:nvSpPr>
        <p:spPr>
          <a:xfrm>
            <a:off x="2627784" y="5930051"/>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a:extLst>
              <a:ext uri="{FF2B5EF4-FFF2-40B4-BE49-F238E27FC236}">
                <a16:creationId xmlns:a16="http://schemas.microsoft.com/office/drawing/2014/main" id="{1C144294-CC59-4A49-A1BE-300A5D977E96}"/>
              </a:ext>
            </a:extLst>
          </p:cNvPr>
          <p:cNvGrpSpPr/>
          <p:nvPr/>
        </p:nvGrpSpPr>
        <p:grpSpPr>
          <a:xfrm>
            <a:off x="221110" y="3511155"/>
            <a:ext cx="1044093" cy="1108553"/>
            <a:chOff x="-144502" y="2327047"/>
            <a:chExt cx="1044093" cy="1080120"/>
          </a:xfrm>
        </p:grpSpPr>
        <p:sp>
          <p:nvSpPr>
            <p:cNvPr id="9" name="箭头: 左弧形 8">
              <a:extLst>
                <a:ext uri="{FF2B5EF4-FFF2-40B4-BE49-F238E27FC236}">
                  <a16:creationId xmlns:a16="http://schemas.microsoft.com/office/drawing/2014/main" id="{4AC6956A-8D01-4670-B6DE-6C3596CE7F77}"/>
                </a:ext>
              </a:extLst>
            </p:cNvPr>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a:extLst>
                <a:ext uri="{FF2B5EF4-FFF2-40B4-BE49-F238E27FC236}">
                  <a16:creationId xmlns:a16="http://schemas.microsoft.com/office/drawing/2014/main" id="{5C9FEBD3-1B41-4CB6-B1E3-267F8C4BB4AC}"/>
                </a:ext>
              </a:extLst>
            </p:cNvPr>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sp>
        <p:nvSpPr>
          <p:cNvPr id="19" name="内容占位符 2">
            <a:extLst>
              <a:ext uri="{FF2B5EF4-FFF2-40B4-BE49-F238E27FC236}">
                <a16:creationId xmlns:a16="http://schemas.microsoft.com/office/drawing/2014/main" id="{D96D050C-65D6-4ED4-801C-824E6FC0F918}"/>
              </a:ext>
            </a:extLst>
          </p:cNvPr>
          <p:cNvSpPr>
            <a:spLocks noGrp="1"/>
          </p:cNvSpPr>
          <p:nvPr>
            <p:ph idx="1"/>
          </p:nvPr>
        </p:nvSpPr>
        <p:spPr>
          <a:xfrm>
            <a:off x="457200" y="1444979"/>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grpSp>
        <p:nvGrpSpPr>
          <p:cNvPr id="24" name="组合 23">
            <a:extLst>
              <a:ext uri="{FF2B5EF4-FFF2-40B4-BE49-F238E27FC236}">
                <a16:creationId xmlns:a16="http://schemas.microsoft.com/office/drawing/2014/main" id="{ED2BB31A-B0F6-478E-88B9-2FF7FEF3D56F}"/>
              </a:ext>
            </a:extLst>
          </p:cNvPr>
          <p:cNvGrpSpPr/>
          <p:nvPr/>
        </p:nvGrpSpPr>
        <p:grpSpPr>
          <a:xfrm>
            <a:off x="724463" y="4515456"/>
            <a:ext cx="1044093" cy="1108553"/>
            <a:chOff x="724463" y="4515456"/>
            <a:chExt cx="1044093" cy="1108553"/>
          </a:xfrm>
        </p:grpSpPr>
        <p:sp>
          <p:nvSpPr>
            <p:cNvPr id="20" name="箭头: 左弧形 19">
              <a:extLst>
                <a:ext uri="{FF2B5EF4-FFF2-40B4-BE49-F238E27FC236}">
                  <a16:creationId xmlns:a16="http://schemas.microsoft.com/office/drawing/2014/main" id="{E06CB768-37AE-4316-8936-879CF09E20D4}"/>
                </a:ext>
              </a:extLst>
            </p:cNvPr>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1A4577D8-FBBC-47C1-A4DA-279FC6E543BA}"/>
                </a:ext>
              </a:extLst>
            </p:cNvPr>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a:extLst>
              <a:ext uri="{FF2B5EF4-FFF2-40B4-BE49-F238E27FC236}">
                <a16:creationId xmlns:a16="http://schemas.microsoft.com/office/drawing/2014/main" id="{13D847A6-1E8A-463E-8553-C9F0E5416FDF}"/>
              </a:ext>
            </a:extLst>
          </p:cNvPr>
          <p:cNvGrpSpPr/>
          <p:nvPr/>
        </p:nvGrpSpPr>
        <p:grpSpPr>
          <a:xfrm>
            <a:off x="1245728" y="5494244"/>
            <a:ext cx="1060454" cy="1108553"/>
            <a:chOff x="1245728" y="5494244"/>
            <a:chExt cx="1060454" cy="1108553"/>
          </a:xfrm>
        </p:grpSpPr>
        <p:sp>
          <p:nvSpPr>
            <p:cNvPr id="22" name="箭头: 左弧形 21">
              <a:extLst>
                <a:ext uri="{FF2B5EF4-FFF2-40B4-BE49-F238E27FC236}">
                  <a16:creationId xmlns:a16="http://schemas.microsoft.com/office/drawing/2014/main" id="{A56909A0-0AD7-42A0-8259-BFBE1BE8EB51}"/>
                </a:ext>
              </a:extLst>
            </p:cNvPr>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a:extLst>
                <a:ext uri="{FF2B5EF4-FFF2-40B4-BE49-F238E27FC236}">
                  <a16:creationId xmlns:a16="http://schemas.microsoft.com/office/drawing/2014/main" id="{BE07C715-9DE6-42DD-B08D-9875B3CB1E3E}"/>
                </a:ext>
              </a:extLst>
            </p:cNvPr>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Tree>
    <p:extLst>
      <p:ext uri="{BB962C8B-B14F-4D97-AF65-F5344CB8AC3E}">
        <p14:creationId xmlns:p14="http://schemas.microsoft.com/office/powerpoint/2010/main" val="127304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0E7B-2186-48F3-B1BE-D03B32E84962}"/>
              </a:ext>
            </a:extLst>
          </p:cNvPr>
          <p:cNvSpPr>
            <a:spLocks noGrp="1"/>
          </p:cNvSpPr>
          <p:nvPr>
            <p:ph type="title"/>
          </p:nvPr>
        </p:nvSpPr>
        <p:spPr/>
        <p:txBody>
          <a:bodyPr/>
          <a:lstStyle/>
          <a:p>
            <a:r>
              <a:rPr lang="zh-CN" altLang="en-US" dirty="0"/>
              <a:t>二、更新节点状态</a:t>
            </a:r>
          </a:p>
        </p:txBody>
      </p:sp>
      <p:sp>
        <p:nvSpPr>
          <p:cNvPr id="3" name="内容占位符 2">
            <a:extLst>
              <a:ext uri="{FF2B5EF4-FFF2-40B4-BE49-F238E27FC236}">
                <a16:creationId xmlns:a16="http://schemas.microsoft.com/office/drawing/2014/main" id="{3312113C-FC5E-4872-9006-03E7F9A93055}"/>
              </a:ext>
            </a:extLst>
          </p:cNvPr>
          <p:cNvSpPr>
            <a:spLocks noGrp="1"/>
          </p:cNvSpPr>
          <p:nvPr>
            <p:ph idx="1"/>
          </p:nvPr>
        </p:nvSpPr>
        <p:spPr>
          <a:xfrm>
            <a:off x="457200" y="1444978"/>
            <a:ext cx="8795320" cy="5034843"/>
          </a:xfrm>
        </p:spPr>
        <p:txBody>
          <a:bodyPr/>
          <a:lstStyle/>
          <a:p>
            <a:r>
              <a:rPr lang="zh-CN" altLang="en-US" dirty="0"/>
              <a:t>遍历所有端口，找出根端口</a:t>
            </a:r>
            <a:r>
              <a:rPr lang="en-US" altLang="zh-CN" dirty="0"/>
              <a:t>(root port)</a:t>
            </a:r>
            <a:r>
              <a:rPr lang="zh-CN" altLang="en-US" dirty="0"/>
              <a:t>，满足如下条件</a:t>
            </a:r>
            <a:endParaRPr lang="en-US" altLang="zh-CN" dirty="0"/>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p>
          <a:p>
            <a:r>
              <a:rPr lang="zh-CN" altLang="en-US" dirty="0"/>
              <a:t>如果不存在根端口，则该节点为根节点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0</a:t>
            </a:r>
          </a:p>
          <a:p>
            <a:r>
              <a:rPr lang="zh-CN" altLang="en-US" dirty="0"/>
              <a:t>否则，选择通过</a:t>
            </a:r>
            <a:r>
              <a:rPr lang="en-US" altLang="zh-CN" dirty="0" err="1"/>
              <a:t>root_port</a:t>
            </a:r>
            <a:r>
              <a:rPr lang="zh-CN" altLang="en-US" dirty="0"/>
              <a:t>连接到根节点，更新节点状态为：</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6C46598F-9B27-44B0-8650-9EFF585D52B5}"/>
              </a:ext>
            </a:extLst>
          </p:cNvPr>
          <p:cNvSpPr>
            <a:spLocks noGrp="1"/>
          </p:cNvSpPr>
          <p:nvPr>
            <p:ph type="sldNum" sz="quarter" idx="11"/>
          </p:nvPr>
        </p:nvSpPr>
        <p:spPr/>
        <p:txBody>
          <a:bodyPr/>
          <a:lstStyle/>
          <a:p>
            <a:fld id="{C2EED88A-182A-4877-BD12-0DE2FB9B90B1}" type="slidenum">
              <a:rPr lang="zh-CN" altLang="en-US" smtClean="0"/>
              <a:t>16</a:t>
            </a:fld>
            <a:endParaRPr lang="zh-CN" altLang="en-US"/>
          </a:p>
        </p:txBody>
      </p:sp>
    </p:spTree>
    <p:extLst>
      <p:ext uri="{BB962C8B-B14F-4D97-AF65-F5344CB8AC3E}">
        <p14:creationId xmlns:p14="http://schemas.microsoft.com/office/powerpoint/2010/main" val="275519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52A7F-1431-4B0C-8CB7-774BE66CA7CF}"/>
              </a:ext>
            </a:extLst>
          </p:cNvPr>
          <p:cNvSpPr>
            <a:spLocks noGrp="1"/>
          </p:cNvSpPr>
          <p:nvPr>
            <p:ph type="title"/>
          </p:nvPr>
        </p:nvSpPr>
        <p:spPr/>
        <p:txBody>
          <a:bodyPr/>
          <a:lstStyle/>
          <a:p>
            <a:r>
              <a:rPr lang="zh-CN" altLang="en-US" dirty="0"/>
              <a:t>三、更新端口的</a:t>
            </a:r>
            <a:r>
              <a:rPr lang="en-US" altLang="zh-CN" dirty="0"/>
              <a:t>Config</a:t>
            </a:r>
            <a:endParaRPr lang="zh-CN" altLang="en-US" dirty="0"/>
          </a:p>
        </p:txBody>
      </p:sp>
      <p:sp>
        <p:nvSpPr>
          <p:cNvPr id="3" name="内容占位符 2">
            <a:extLst>
              <a:ext uri="{FF2B5EF4-FFF2-40B4-BE49-F238E27FC236}">
                <a16:creationId xmlns:a16="http://schemas.microsoft.com/office/drawing/2014/main" id="{71810252-90D3-4CEC-A450-5DDBC03AFD6F}"/>
              </a:ext>
            </a:extLst>
          </p:cNvPr>
          <p:cNvSpPr>
            <a:spLocks noGrp="1"/>
          </p:cNvSpPr>
          <p:nvPr>
            <p:ph idx="1"/>
          </p:nvPr>
        </p:nvSpPr>
        <p:spPr/>
        <p:txBody>
          <a:bodyPr/>
          <a:lstStyle/>
          <a:p>
            <a:r>
              <a:rPr lang="zh-CN" altLang="en-US" dirty="0"/>
              <a:t>节点在更新自己的状态后，需要更新哪些端口的</a:t>
            </a:r>
            <a:r>
              <a:rPr lang="en-US" altLang="zh-CN" dirty="0"/>
              <a:t>Config</a:t>
            </a:r>
            <a:r>
              <a:rPr lang="zh-CN" altLang="en-US" dirty="0"/>
              <a:t>？</a:t>
            </a:r>
            <a:endParaRPr lang="en-US" altLang="zh-CN" dirty="0"/>
          </a:p>
          <a:p>
            <a:pPr lvl="1"/>
            <a:r>
              <a:rPr lang="zh-CN" altLang="en-US" dirty="0"/>
              <a:t>如果一个端口本来就是指定端口，那么只更新如下内容：</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designated_root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designated_root</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designated_cost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designated_cost</a:t>
            </a:r>
            <a:endParaRPr lang="en-US" altLang="zh-CN" dirty="0">
              <a:latin typeface="Courier New" panose="02070309020205020404" pitchFamily="49" charset="0"/>
              <a:cs typeface="Courier New" panose="02070309020205020404" pitchFamily="49" charset="0"/>
            </a:endParaRPr>
          </a:p>
          <a:p>
            <a:pPr lvl="1"/>
            <a:r>
              <a:rPr lang="zh-CN" altLang="en-US" dirty="0"/>
              <a:t>如果一个端口为非指定端口，且其网段通过本节点到根节点的代价比通过对端节点的代价小，那么该端口成为指定端口，并更新如下内容：</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designated_root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designated_root</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designated_cost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root_path_cost</a:t>
            </a:r>
            <a:r>
              <a:rPr lang="en-US" altLang="zh-CN" dirty="0">
                <a:latin typeface="Courier New" panose="02070309020205020404" pitchFamily="49" charset="0"/>
                <a:cs typeface="Courier New" panose="02070309020205020404" pitchFamily="49" charset="0"/>
              </a:rPr>
              <a:t> </a:t>
            </a: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designated_switch</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switch_id</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designated_port</a:t>
            </a:r>
            <a:r>
              <a:rPr lang="en-US" altLang="zh-CN" dirty="0">
                <a:latin typeface="Courier New" panose="02070309020205020404" pitchFamily="49" charset="0"/>
                <a:cs typeface="Courier New" panose="02070309020205020404" pitchFamily="49" charset="0"/>
              </a:rPr>
              <a:t> = p-&gt;</a:t>
            </a:r>
            <a:r>
              <a:rPr lang="en-US" altLang="zh-CN" dirty="0" err="1">
                <a:latin typeface="Courier New" panose="02070309020205020404" pitchFamily="49" charset="0"/>
                <a:cs typeface="Courier New" panose="02070309020205020404" pitchFamily="49" charset="0"/>
              </a:rPr>
              <a:t>port_id</a:t>
            </a:r>
            <a:endParaRPr lang="en-US" altLang="zh-CN" dirty="0">
              <a:latin typeface="Courier New" panose="02070309020205020404" pitchFamily="49" charset="0"/>
              <a:cs typeface="Courier New" panose="02070309020205020404" pitchFamily="49" charset="0"/>
            </a:endParaRPr>
          </a:p>
          <a:p>
            <a:pPr lvl="2"/>
            <a:endParaRPr lang="zh-CN" altLang="en-US" dirty="0"/>
          </a:p>
        </p:txBody>
      </p:sp>
      <p:sp>
        <p:nvSpPr>
          <p:cNvPr id="4" name="灯片编号占位符 3">
            <a:extLst>
              <a:ext uri="{FF2B5EF4-FFF2-40B4-BE49-F238E27FC236}">
                <a16:creationId xmlns:a16="http://schemas.microsoft.com/office/drawing/2014/main" id="{E0F5C860-BE47-4B3B-8C6B-E3327F8E97BF}"/>
              </a:ext>
            </a:extLst>
          </p:cNvPr>
          <p:cNvSpPr>
            <a:spLocks noGrp="1"/>
          </p:cNvSpPr>
          <p:nvPr>
            <p:ph type="sldNum" sz="quarter" idx="11"/>
          </p:nvPr>
        </p:nvSpPr>
        <p:spPr/>
        <p:txBody>
          <a:bodyPr/>
          <a:lstStyle/>
          <a:p>
            <a:fld id="{C2EED88A-182A-4877-BD12-0DE2FB9B90B1}" type="slidenum">
              <a:rPr lang="zh-CN" altLang="en-US" smtClean="0"/>
              <a:t>17</a:t>
            </a:fld>
            <a:endParaRPr lang="zh-CN" altLang="en-US"/>
          </a:p>
        </p:txBody>
      </p:sp>
      <p:sp>
        <p:nvSpPr>
          <p:cNvPr id="5" name="文本框 4">
            <a:extLst>
              <a:ext uri="{FF2B5EF4-FFF2-40B4-BE49-F238E27FC236}">
                <a16:creationId xmlns:a16="http://schemas.microsoft.com/office/drawing/2014/main" id="{A6426CD6-1143-47E5-843F-E9799A7A7617}"/>
              </a:ext>
            </a:extLst>
          </p:cNvPr>
          <p:cNvSpPr txBox="1"/>
          <p:nvPr/>
        </p:nvSpPr>
        <p:spPr>
          <a:xfrm>
            <a:off x="251390" y="4077072"/>
            <a:ext cx="8641219" cy="15791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30000"/>
              </a:lnSpc>
              <a:buFont typeface="Arial" panose="020B0604020202020204" pitchFamily="34" charset="0"/>
              <a:buChar char="•"/>
            </a:pPr>
            <a:r>
              <a:rPr lang="zh-CN" altLang="en-US" sz="2000" dirty="0">
                <a:solidFill>
                  <a:srgbClr val="FF0000"/>
                </a:solidFill>
              </a:rPr>
              <a:t>如何判断一个非指定端口的网段通过本节点到根节点的代价比通过对端节点的代价小？</a:t>
            </a:r>
            <a:endParaRPr lang="en-US" altLang="zh-CN" sz="2000" dirty="0">
              <a:solidFill>
                <a:srgbClr val="FF0000"/>
              </a:solidFill>
            </a:endParaRPr>
          </a:p>
          <a:p>
            <a:pPr marL="742950" lvl="1" indent="-285750">
              <a:lnSpc>
                <a:spcPct val="130000"/>
              </a:lnSpc>
              <a:buFont typeface="Arial" panose="020B0604020202020204" pitchFamily="34" charset="0"/>
              <a:buChar char="•"/>
            </a:pPr>
            <a:r>
              <a:rPr lang="zh-CN" altLang="en-US" dirty="0">
                <a:solidFill>
                  <a:schemeClr val="tx1"/>
                </a:solidFill>
              </a:rPr>
              <a:t>该网段从对方端口到达根节点的代价和路径由该端口当前存储的</a:t>
            </a:r>
            <a:r>
              <a:rPr lang="en-US" altLang="zh-CN" dirty="0">
                <a:solidFill>
                  <a:schemeClr val="tx1"/>
                </a:solidFill>
              </a:rPr>
              <a:t>Config</a:t>
            </a:r>
            <a:r>
              <a:rPr lang="zh-CN" altLang="en-US" dirty="0">
                <a:solidFill>
                  <a:schemeClr val="tx1"/>
                </a:solidFill>
              </a:rPr>
              <a:t>表示</a:t>
            </a:r>
            <a:endParaRPr lang="en-US" altLang="zh-CN" dirty="0">
              <a:solidFill>
                <a:schemeClr val="tx1"/>
              </a:solidFill>
            </a:endParaRPr>
          </a:p>
          <a:p>
            <a:pPr marL="742950" lvl="1" indent="-285750">
              <a:lnSpc>
                <a:spcPct val="130000"/>
              </a:lnSpc>
              <a:buFont typeface="Arial" panose="020B0604020202020204" pitchFamily="34" charset="0"/>
              <a:buChar char="•"/>
            </a:pPr>
            <a:r>
              <a:rPr lang="zh-CN" altLang="en-US" dirty="0">
                <a:solidFill>
                  <a:schemeClr val="tx1"/>
                </a:solidFill>
              </a:rPr>
              <a:t>该网段从本节点到根节点的代价和路径可以由</a:t>
            </a:r>
            <a:r>
              <a:rPr lang="en-US" altLang="zh-CN" dirty="0">
                <a:solidFill>
                  <a:schemeClr val="tx1"/>
                </a:solidFill>
              </a:rPr>
              <a:t>4</a:t>
            </a:r>
            <a:r>
              <a:rPr lang="zh-CN" altLang="en-US" dirty="0">
                <a:solidFill>
                  <a:schemeClr val="tx1"/>
                </a:solidFill>
              </a:rPr>
              <a:t>句赋值语句的右侧部分表示</a:t>
            </a:r>
          </a:p>
        </p:txBody>
      </p:sp>
    </p:spTree>
    <p:extLst>
      <p:ext uri="{BB962C8B-B14F-4D97-AF65-F5344CB8AC3E}">
        <p14:creationId xmlns:p14="http://schemas.microsoft.com/office/powerpoint/2010/main" val="259607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内容占位符 2">
            <a:extLst>
              <a:ext uri="{FF2B5EF4-FFF2-40B4-BE49-F238E27FC236}">
                <a16:creationId xmlns:a16="http://schemas.microsoft.com/office/drawing/2014/main" id="{01D66867-EB72-4F85-A96D-E17D368CAA9D}"/>
              </a:ext>
            </a:extLst>
          </p:cNvPr>
          <p:cNvSpPr>
            <a:spLocks noGrp="1"/>
          </p:cNvSpPr>
          <p:nvPr>
            <p:ph idx="1"/>
          </p:nvPr>
        </p:nvSpPr>
        <p:spPr>
          <a:xfrm>
            <a:off x="214970" y="3056685"/>
            <a:ext cx="8714059" cy="3018727"/>
          </a:xfrm>
        </p:spPr>
        <p:txBody>
          <a:bodyPr/>
          <a:lstStyle/>
          <a:p>
            <a:r>
              <a:rPr lang="zh-CN" altLang="en-US" sz="2000" dirty="0"/>
              <a:t>初始时，各节点都认为自己是根节点</a:t>
            </a:r>
            <a:endParaRPr lang="en-US" altLang="zh-CN" sz="2000" dirty="0"/>
          </a:p>
          <a:p>
            <a:r>
              <a:rPr lang="en-US" altLang="zh-CN" sz="2000" dirty="0"/>
              <a:t>b3</a:t>
            </a:r>
            <a:r>
              <a:rPr lang="zh-CN" altLang="en-US" sz="2000" dirty="0"/>
              <a:t>收到端口</a:t>
            </a:r>
            <a:r>
              <a:rPr lang="en-US" altLang="zh-CN" sz="2000" dirty="0"/>
              <a:t>b2-eth0</a:t>
            </a:r>
            <a:r>
              <a:rPr lang="zh-CN" altLang="en-US" sz="2000" dirty="0"/>
              <a:t>的</a:t>
            </a:r>
            <a:r>
              <a:rPr lang="en-US" altLang="zh-CN" sz="2000" dirty="0"/>
              <a:t>Config</a:t>
            </a:r>
            <a:r>
              <a:rPr lang="zh-CN" altLang="en-US" sz="2000" dirty="0"/>
              <a:t>消息，更新状态为：</a:t>
            </a:r>
            <a:endParaRPr lang="en-US" altLang="zh-CN" sz="2000" dirty="0"/>
          </a:p>
          <a:p>
            <a:pPr lvl="1"/>
            <a:r>
              <a:rPr lang="en-US" altLang="zh-CN" sz="1800" dirty="0"/>
              <a:t>0x0201</a:t>
            </a:r>
            <a:r>
              <a:rPr lang="zh-CN" altLang="en-US" sz="1800" dirty="0"/>
              <a:t>作为根节点</a:t>
            </a:r>
            <a:endParaRPr lang="en-US" altLang="zh-CN" sz="1800" dirty="0"/>
          </a:p>
          <a:p>
            <a:pPr lvl="1"/>
            <a:r>
              <a:rPr lang="en-US" altLang="zh-CN" sz="1800" dirty="0"/>
              <a:t>b3-eth0</a:t>
            </a:r>
            <a:r>
              <a:rPr lang="zh-CN" altLang="en-US" sz="1800" dirty="0"/>
              <a:t>仍然为指定端口，</a:t>
            </a:r>
            <a:r>
              <a:rPr lang="en-US" altLang="zh-CN" sz="1800" dirty="0"/>
              <a:t> b3-eth1</a:t>
            </a:r>
            <a:r>
              <a:rPr lang="zh-CN" altLang="en-US" sz="1800" dirty="0"/>
              <a:t>作为根端口</a:t>
            </a:r>
            <a:endParaRPr lang="en-US" altLang="zh-CN" sz="1800" dirty="0"/>
          </a:p>
          <a:p>
            <a:r>
              <a:rPr lang="en-US" altLang="zh-CN" sz="2000" dirty="0"/>
              <a:t>b3</a:t>
            </a:r>
            <a:r>
              <a:rPr lang="zh-CN" altLang="en-US" sz="2000" dirty="0"/>
              <a:t>收到端口</a:t>
            </a:r>
            <a:r>
              <a:rPr lang="en-US" altLang="zh-CN" sz="2000" dirty="0"/>
              <a:t>b1-eth0</a:t>
            </a:r>
            <a:r>
              <a:rPr lang="zh-CN" altLang="en-US" sz="2000" dirty="0"/>
              <a:t>的</a:t>
            </a:r>
            <a:r>
              <a:rPr lang="en-US" altLang="zh-CN" sz="2000" dirty="0"/>
              <a:t>Config</a:t>
            </a:r>
            <a:r>
              <a:rPr lang="zh-CN" altLang="en-US" sz="2000" dirty="0"/>
              <a:t>消息，更新状态为：</a:t>
            </a:r>
            <a:endParaRPr lang="en-US" altLang="zh-CN" sz="2000" dirty="0"/>
          </a:p>
          <a:p>
            <a:pPr lvl="1"/>
            <a:r>
              <a:rPr lang="en-US" altLang="zh-CN" sz="1800" dirty="0"/>
              <a:t>0x0101</a:t>
            </a:r>
            <a:r>
              <a:rPr lang="zh-CN" altLang="en-US" sz="1800" dirty="0"/>
              <a:t>作为根节点，</a:t>
            </a:r>
            <a:r>
              <a:rPr lang="en-US" altLang="zh-CN" sz="1800" dirty="0"/>
              <a:t>b3-eth0</a:t>
            </a:r>
            <a:r>
              <a:rPr lang="zh-CN" altLang="en-US" sz="1800" dirty="0"/>
              <a:t>作为根端口</a:t>
            </a:r>
            <a:endParaRPr lang="en-US" altLang="zh-CN" sz="1800" dirty="0"/>
          </a:p>
          <a:p>
            <a:pPr lvl="1"/>
            <a:r>
              <a:rPr lang="zh-CN" altLang="en-US" sz="1800" dirty="0"/>
              <a:t>由于</a:t>
            </a:r>
            <a:r>
              <a:rPr lang="en-US" altLang="zh-CN" sz="1800" dirty="0"/>
              <a:t>b3-b2</a:t>
            </a:r>
            <a:r>
              <a:rPr lang="zh-CN" altLang="en-US" sz="1800" dirty="0"/>
              <a:t>网段经由</a:t>
            </a:r>
            <a:r>
              <a:rPr lang="en-US" altLang="zh-CN" sz="1800" dirty="0"/>
              <a:t>b3</a:t>
            </a:r>
            <a:r>
              <a:rPr lang="zh-CN" altLang="en-US" sz="1800" dirty="0"/>
              <a:t>到</a:t>
            </a:r>
            <a:r>
              <a:rPr lang="en-US" altLang="zh-CN" sz="1800" dirty="0"/>
              <a:t>b1</a:t>
            </a:r>
            <a:r>
              <a:rPr lang="zh-CN" altLang="en-US" sz="1800" dirty="0"/>
              <a:t>的代价比到</a:t>
            </a:r>
            <a:r>
              <a:rPr lang="en-US" altLang="zh-CN" sz="1800" dirty="0"/>
              <a:t>b2</a:t>
            </a:r>
            <a:r>
              <a:rPr lang="zh-CN" altLang="en-US" sz="1800" dirty="0"/>
              <a:t>的代价小，因此</a:t>
            </a:r>
            <a:r>
              <a:rPr lang="en-US" altLang="zh-CN" sz="1800" dirty="0"/>
              <a:t>b3-eth1</a:t>
            </a:r>
            <a:r>
              <a:rPr lang="zh-CN" altLang="en-US" sz="1800" dirty="0"/>
              <a:t>从非指定端口变为指定端口</a:t>
            </a:r>
            <a:endParaRPr lang="en-US" altLang="zh-CN" sz="1800" dirty="0"/>
          </a:p>
        </p:txBody>
      </p:sp>
      <p:sp>
        <p:nvSpPr>
          <p:cNvPr id="2" name="标题 1">
            <a:extLst>
              <a:ext uri="{FF2B5EF4-FFF2-40B4-BE49-F238E27FC236}">
                <a16:creationId xmlns:a16="http://schemas.microsoft.com/office/drawing/2014/main" id="{C9730E90-7471-40DF-832F-41262D85A30B}"/>
              </a:ext>
            </a:extLst>
          </p:cNvPr>
          <p:cNvSpPr>
            <a:spLocks noGrp="1"/>
          </p:cNvSpPr>
          <p:nvPr>
            <p:ph type="title"/>
          </p:nvPr>
        </p:nvSpPr>
        <p:spPr/>
        <p:txBody>
          <a:bodyPr/>
          <a:lstStyle/>
          <a:p>
            <a:r>
              <a:rPr lang="zh-CN" altLang="en-US" dirty="0"/>
              <a:t>从非指定端口成为指定端口的例子</a:t>
            </a:r>
          </a:p>
        </p:txBody>
      </p:sp>
      <p:sp>
        <p:nvSpPr>
          <p:cNvPr id="4" name="灯片编号占位符 3">
            <a:extLst>
              <a:ext uri="{FF2B5EF4-FFF2-40B4-BE49-F238E27FC236}">
                <a16:creationId xmlns:a16="http://schemas.microsoft.com/office/drawing/2014/main" id="{F9A8E5B4-8656-4FC4-94C6-93D79CBD8790}"/>
              </a:ext>
            </a:extLst>
          </p:cNvPr>
          <p:cNvSpPr>
            <a:spLocks noGrp="1"/>
          </p:cNvSpPr>
          <p:nvPr>
            <p:ph type="sldNum" sz="quarter" idx="11"/>
          </p:nvPr>
        </p:nvSpPr>
        <p:spPr/>
        <p:txBody>
          <a:bodyPr/>
          <a:lstStyle/>
          <a:p>
            <a:fld id="{C2EED88A-182A-4877-BD12-0DE2FB9B90B1}" type="slidenum">
              <a:rPr lang="zh-CN" altLang="en-US" smtClean="0"/>
              <a:t>18</a:t>
            </a:fld>
            <a:endParaRPr lang="zh-CN" altLang="en-US"/>
          </a:p>
        </p:txBody>
      </p:sp>
      <p:grpSp>
        <p:nvGrpSpPr>
          <p:cNvPr id="46" name="组合 45">
            <a:extLst>
              <a:ext uri="{FF2B5EF4-FFF2-40B4-BE49-F238E27FC236}">
                <a16:creationId xmlns:a16="http://schemas.microsoft.com/office/drawing/2014/main" id="{94F63A03-E6AE-466B-A546-79CFDF228DB3}"/>
              </a:ext>
            </a:extLst>
          </p:cNvPr>
          <p:cNvGrpSpPr/>
          <p:nvPr/>
        </p:nvGrpSpPr>
        <p:grpSpPr>
          <a:xfrm>
            <a:off x="5509294" y="1356430"/>
            <a:ext cx="3508700" cy="2216586"/>
            <a:chOff x="2699792" y="1700808"/>
            <a:chExt cx="3508700" cy="2216586"/>
          </a:xfrm>
        </p:grpSpPr>
        <p:grpSp>
          <p:nvGrpSpPr>
            <p:cNvPr id="36" name="组合 35">
              <a:extLst>
                <a:ext uri="{FF2B5EF4-FFF2-40B4-BE49-F238E27FC236}">
                  <a16:creationId xmlns:a16="http://schemas.microsoft.com/office/drawing/2014/main" id="{028C2BC4-5576-41B8-AA64-21D877E0CCCF}"/>
                </a:ext>
              </a:extLst>
            </p:cNvPr>
            <p:cNvGrpSpPr/>
            <p:nvPr/>
          </p:nvGrpSpPr>
          <p:grpSpPr>
            <a:xfrm>
              <a:off x="2699792" y="1700808"/>
              <a:ext cx="3508700" cy="2216586"/>
              <a:chOff x="827584" y="1502870"/>
              <a:chExt cx="3508700" cy="2216586"/>
            </a:xfrm>
          </p:grpSpPr>
          <p:sp>
            <p:nvSpPr>
              <p:cNvPr id="6" name="椭圆 5">
                <a:extLst>
                  <a:ext uri="{FF2B5EF4-FFF2-40B4-BE49-F238E27FC236}">
                    <a16:creationId xmlns:a16="http://schemas.microsoft.com/office/drawing/2014/main" id="{C6E537D3-3FAA-470D-903A-10BBAF5D0007}"/>
                  </a:ext>
                </a:extLst>
              </p:cNvPr>
              <p:cNvSpPr/>
              <p:nvPr/>
            </p:nvSpPr>
            <p:spPr>
              <a:xfrm>
                <a:off x="827584" y="3138544"/>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a:extLst>
                  <a:ext uri="{FF2B5EF4-FFF2-40B4-BE49-F238E27FC236}">
                    <a16:creationId xmlns:a16="http://schemas.microsoft.com/office/drawing/2014/main" id="{C21955F3-AC2F-4D9A-88D5-A9318B9327E0}"/>
                  </a:ext>
                </a:extLst>
              </p:cNvPr>
              <p:cNvSpPr/>
              <p:nvPr/>
            </p:nvSpPr>
            <p:spPr>
              <a:xfrm>
                <a:off x="3507945" y="3138544"/>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8" name="直接连接符 7">
                <a:extLst>
                  <a:ext uri="{FF2B5EF4-FFF2-40B4-BE49-F238E27FC236}">
                    <a16:creationId xmlns:a16="http://schemas.microsoft.com/office/drawing/2014/main" id="{D1E6B025-E001-41B4-B0E8-BBAF3A13C0F9}"/>
                  </a:ext>
                </a:extLst>
              </p:cNvPr>
              <p:cNvCxnSpPr>
                <a:cxnSpLocks/>
                <a:stCxn id="11" idx="4"/>
                <a:endCxn id="6" idx="0"/>
              </p:cNvCxnSpPr>
              <p:nvPr/>
            </p:nvCxnSpPr>
            <p:spPr>
              <a:xfrm flipH="1">
                <a:off x="1241754" y="2149473"/>
                <a:ext cx="17878" cy="98907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7F79A4A-A6D4-4194-8C38-37D5FDF52E24}"/>
                  </a:ext>
                </a:extLst>
              </p:cNvPr>
              <p:cNvCxnSpPr>
                <a:cxnSpLocks/>
                <a:stCxn id="6" idx="6"/>
                <a:endCxn id="7" idx="2"/>
              </p:cNvCxnSpPr>
              <p:nvPr/>
            </p:nvCxnSpPr>
            <p:spPr>
              <a:xfrm>
                <a:off x="1655923" y="3429000"/>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BF8FA42-9557-4A86-B520-92CDC8CD69C4}"/>
                  </a:ext>
                </a:extLst>
              </p:cNvPr>
              <p:cNvSpPr/>
              <p:nvPr/>
            </p:nvSpPr>
            <p:spPr>
              <a:xfrm>
                <a:off x="827584" y="1568562"/>
                <a:ext cx="864096" cy="580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cxnSp>
            <p:nvCxnSpPr>
              <p:cNvPr id="13" name="直接连接符 12">
                <a:extLst>
                  <a:ext uri="{FF2B5EF4-FFF2-40B4-BE49-F238E27FC236}">
                    <a16:creationId xmlns:a16="http://schemas.microsoft.com/office/drawing/2014/main" id="{BDF589CF-3EC0-4BCD-9713-CC63E87858A7}"/>
                  </a:ext>
                </a:extLst>
              </p:cNvPr>
              <p:cNvCxnSpPr>
                <a:cxnSpLocks/>
                <a:endCxn id="7" idx="0"/>
              </p:cNvCxnSpPr>
              <p:nvPr/>
            </p:nvCxnSpPr>
            <p:spPr>
              <a:xfrm flipH="1">
                <a:off x="3922115" y="2447806"/>
                <a:ext cx="217837" cy="6907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A0FB8E2-DFC7-4EDF-8CA6-CD555F08FB56}"/>
                  </a:ext>
                </a:extLst>
              </p:cNvPr>
              <p:cNvCxnSpPr>
                <a:cxnSpLocks/>
                <a:stCxn id="11" idx="6"/>
              </p:cNvCxnSpPr>
              <p:nvPr/>
            </p:nvCxnSpPr>
            <p:spPr>
              <a:xfrm flipV="1">
                <a:off x="1691680" y="1502870"/>
                <a:ext cx="848921" cy="3561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2" name="文本框 41">
              <a:extLst>
                <a:ext uri="{FF2B5EF4-FFF2-40B4-BE49-F238E27FC236}">
                  <a16:creationId xmlns:a16="http://schemas.microsoft.com/office/drawing/2014/main" id="{4322A9D5-A16A-4AAF-9FBE-778BC27B612F}"/>
                </a:ext>
              </a:extLst>
            </p:cNvPr>
            <p:cNvSpPr txBox="1"/>
            <p:nvPr/>
          </p:nvSpPr>
          <p:spPr>
            <a:xfrm>
              <a:off x="3275856" y="2276872"/>
              <a:ext cx="614655" cy="369332"/>
            </a:xfrm>
            <a:prstGeom prst="rect">
              <a:avLst/>
            </a:prstGeom>
            <a:noFill/>
          </p:spPr>
          <p:txBody>
            <a:bodyPr wrap="none" rtlCol="0">
              <a:spAutoFit/>
            </a:bodyPr>
            <a:lstStyle/>
            <a:p>
              <a:r>
                <a:rPr lang="en-US" altLang="zh-CN" dirty="0"/>
                <a:t>eth0</a:t>
              </a:r>
              <a:endParaRPr lang="zh-CN" altLang="en-US" dirty="0"/>
            </a:p>
          </p:txBody>
        </p:sp>
        <p:sp>
          <p:nvSpPr>
            <p:cNvPr id="43" name="文本框 42">
              <a:extLst>
                <a:ext uri="{FF2B5EF4-FFF2-40B4-BE49-F238E27FC236}">
                  <a16:creationId xmlns:a16="http://schemas.microsoft.com/office/drawing/2014/main" id="{2308D844-F766-4EA2-BE60-7A311C13C3DA}"/>
                </a:ext>
              </a:extLst>
            </p:cNvPr>
            <p:cNvSpPr txBox="1"/>
            <p:nvPr/>
          </p:nvSpPr>
          <p:spPr>
            <a:xfrm>
              <a:off x="3165407" y="2927712"/>
              <a:ext cx="614655" cy="369332"/>
            </a:xfrm>
            <a:prstGeom prst="rect">
              <a:avLst/>
            </a:prstGeom>
            <a:noFill/>
          </p:spPr>
          <p:txBody>
            <a:bodyPr wrap="none" rtlCol="0">
              <a:spAutoFit/>
            </a:bodyPr>
            <a:lstStyle/>
            <a:p>
              <a:r>
                <a:rPr lang="en-US" altLang="zh-CN" dirty="0"/>
                <a:t>eth0</a:t>
              </a:r>
              <a:endParaRPr lang="zh-CN" altLang="en-US" dirty="0"/>
            </a:p>
          </p:txBody>
        </p:sp>
        <p:sp>
          <p:nvSpPr>
            <p:cNvPr id="44" name="文本框 43">
              <a:extLst>
                <a:ext uri="{FF2B5EF4-FFF2-40B4-BE49-F238E27FC236}">
                  <a16:creationId xmlns:a16="http://schemas.microsoft.com/office/drawing/2014/main" id="{5D123507-6DF3-4A72-BE77-5CDBBFFF0ED0}"/>
                </a:ext>
              </a:extLst>
            </p:cNvPr>
            <p:cNvSpPr txBox="1"/>
            <p:nvPr/>
          </p:nvSpPr>
          <p:spPr>
            <a:xfrm>
              <a:off x="3480714" y="3265639"/>
              <a:ext cx="614655" cy="369332"/>
            </a:xfrm>
            <a:prstGeom prst="rect">
              <a:avLst/>
            </a:prstGeom>
            <a:noFill/>
          </p:spPr>
          <p:txBody>
            <a:bodyPr wrap="none" rtlCol="0">
              <a:spAutoFit/>
            </a:bodyPr>
            <a:lstStyle/>
            <a:p>
              <a:r>
                <a:rPr lang="en-US" altLang="zh-CN" dirty="0"/>
                <a:t>eth1</a:t>
              </a:r>
              <a:endParaRPr lang="zh-CN" altLang="en-US" dirty="0"/>
            </a:p>
          </p:txBody>
        </p:sp>
        <p:sp>
          <p:nvSpPr>
            <p:cNvPr id="45" name="文本框 44">
              <a:extLst>
                <a:ext uri="{FF2B5EF4-FFF2-40B4-BE49-F238E27FC236}">
                  <a16:creationId xmlns:a16="http://schemas.microsoft.com/office/drawing/2014/main" id="{EDCABBDB-FC09-45FB-8E27-66C73E3A35AA}"/>
                </a:ext>
              </a:extLst>
            </p:cNvPr>
            <p:cNvSpPr txBox="1"/>
            <p:nvPr/>
          </p:nvSpPr>
          <p:spPr>
            <a:xfrm>
              <a:off x="4783929" y="3218169"/>
              <a:ext cx="614655" cy="369332"/>
            </a:xfrm>
            <a:prstGeom prst="rect">
              <a:avLst/>
            </a:prstGeom>
            <a:noFill/>
          </p:spPr>
          <p:txBody>
            <a:bodyPr wrap="none" rtlCol="0">
              <a:spAutoFit/>
            </a:bodyPr>
            <a:lstStyle/>
            <a:p>
              <a:r>
                <a:rPr lang="en-US" altLang="zh-CN" dirty="0"/>
                <a:t>eth0</a:t>
              </a:r>
              <a:endParaRPr lang="zh-CN" altLang="en-US" dirty="0"/>
            </a:p>
          </p:txBody>
        </p:sp>
      </p:grpSp>
      <p:grpSp>
        <p:nvGrpSpPr>
          <p:cNvPr id="9" name="组合 8">
            <a:extLst>
              <a:ext uri="{FF2B5EF4-FFF2-40B4-BE49-F238E27FC236}">
                <a16:creationId xmlns:a16="http://schemas.microsoft.com/office/drawing/2014/main" id="{A6D4B833-5CEB-42EA-81ED-6E2CD2A80A1E}"/>
              </a:ext>
            </a:extLst>
          </p:cNvPr>
          <p:cNvGrpSpPr/>
          <p:nvPr/>
        </p:nvGrpSpPr>
        <p:grpSpPr>
          <a:xfrm>
            <a:off x="6137360" y="3573016"/>
            <a:ext cx="1966501" cy="1024206"/>
            <a:chOff x="6137360" y="3573016"/>
            <a:chExt cx="1966501" cy="1024206"/>
          </a:xfrm>
        </p:grpSpPr>
        <p:cxnSp>
          <p:nvCxnSpPr>
            <p:cNvPr id="39" name="直接箭头连接符 38">
              <a:extLst>
                <a:ext uri="{FF2B5EF4-FFF2-40B4-BE49-F238E27FC236}">
                  <a16:creationId xmlns:a16="http://schemas.microsoft.com/office/drawing/2014/main" id="{2F86D41D-23BC-4D5F-9587-1A6D1ACD6388}"/>
                </a:ext>
              </a:extLst>
            </p:cNvPr>
            <p:cNvCxnSpPr>
              <a:cxnSpLocks/>
            </p:cNvCxnSpPr>
            <p:nvPr/>
          </p:nvCxnSpPr>
          <p:spPr>
            <a:xfrm>
              <a:off x="6440231" y="3573016"/>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971F2517-8A29-44D6-9531-FF9A602F6953}"/>
                </a:ext>
              </a:extLst>
            </p:cNvPr>
            <p:cNvSpPr txBox="1"/>
            <p:nvPr/>
          </p:nvSpPr>
          <p:spPr>
            <a:xfrm>
              <a:off x="6496754" y="3766225"/>
              <a:ext cx="1607107" cy="830997"/>
            </a:xfrm>
            <a:prstGeom prst="rect">
              <a:avLst/>
            </a:prstGeom>
            <a:ln w="6350">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lt"/>
                  <a:ea typeface="DejaVu Sans Mono" panose="020B0609030804020204" pitchFamily="49" charset="0"/>
                  <a:cs typeface="DejaVu Sans Mono" panose="020B0609030804020204" pitchFamily="49" charset="0"/>
                </a:rPr>
                <a:t>   </a:t>
              </a:r>
              <a:r>
                <a:rPr lang="en-US" altLang="zh-CN" sz="1600" dirty="0" err="1">
                  <a:latin typeface="+mj-lt"/>
                  <a:ea typeface="DejaVu Sans Mono" panose="020B0609030804020204" pitchFamily="49" charset="0"/>
                  <a:cs typeface="DejaVu Sans Mono" panose="020B0609030804020204" pitchFamily="49" charset="0"/>
                </a:rPr>
                <a:t>RootID</a:t>
              </a:r>
              <a:r>
                <a:rPr lang="en-US" altLang="zh-CN" sz="1600" dirty="0">
                  <a:latin typeface="+mj-lt"/>
                  <a:ea typeface="DejaVu Sans Mono" panose="020B0609030804020204" pitchFamily="49" charset="0"/>
                  <a:cs typeface="DejaVu Sans Mono" panose="020B0609030804020204" pitchFamily="49" charset="0"/>
                </a:rPr>
                <a:t>: 0x0201</a:t>
              </a:r>
            </a:p>
            <a:p>
              <a:r>
                <a:rPr lang="en-US" altLang="zh-CN" sz="1600" dirty="0">
                  <a:latin typeface="+mj-lt"/>
                  <a:ea typeface="DejaVu Sans Mono" panose="020B0609030804020204" pitchFamily="49" charset="0"/>
                  <a:cs typeface="DejaVu Sans Mono" panose="020B0609030804020204" pitchFamily="49" charset="0"/>
                </a:rPr>
                <a:t>   ...</a:t>
              </a:r>
            </a:p>
            <a:p>
              <a:r>
                <a:rPr lang="en-US" altLang="zh-CN" sz="1600" dirty="0">
                  <a:latin typeface="+mj-lt"/>
                  <a:ea typeface="DejaVu Sans Mono" panose="020B0609030804020204" pitchFamily="49" charset="0"/>
                  <a:cs typeface="DejaVu Sans Mono" panose="020B0609030804020204" pitchFamily="49" charset="0"/>
                </a:rPr>
                <a:t>   </a:t>
              </a:r>
              <a:r>
                <a:rPr lang="en-US" altLang="zh-CN" sz="1600" dirty="0" err="1">
                  <a:latin typeface="+mj-lt"/>
                  <a:ea typeface="DejaVu Sans Mono" panose="020B0609030804020204" pitchFamily="49" charset="0"/>
                  <a:cs typeface="DejaVu Sans Mono" panose="020B0609030804020204" pitchFamily="49" charset="0"/>
                </a:rPr>
                <a:t>PortID</a:t>
              </a:r>
              <a:r>
                <a:rPr lang="en-US" altLang="zh-CN" sz="1600" dirty="0">
                  <a:latin typeface="+mj-lt"/>
                  <a:ea typeface="DejaVu Sans Mono" panose="020B0609030804020204" pitchFamily="49" charset="0"/>
                  <a:cs typeface="DejaVu Sans Mono" panose="020B0609030804020204" pitchFamily="49" charset="0"/>
                </a:rPr>
                <a:t>: 0x01  </a:t>
              </a:r>
              <a:endParaRPr lang="zh-CN" altLang="en-US" sz="1600" dirty="0">
                <a:latin typeface="+mj-lt"/>
                <a:cs typeface="DejaVu Sans Mono" panose="020B0609030804020204" pitchFamily="49" charset="0"/>
              </a:endParaRPr>
            </a:p>
          </p:txBody>
        </p:sp>
        <p:sp>
          <p:nvSpPr>
            <p:cNvPr id="3" name="矩形 2">
              <a:extLst>
                <a:ext uri="{FF2B5EF4-FFF2-40B4-BE49-F238E27FC236}">
                  <a16:creationId xmlns:a16="http://schemas.microsoft.com/office/drawing/2014/main" id="{CA18A82A-EF8C-4D5A-A969-3DD1E43BFC01}"/>
                </a:ext>
              </a:extLst>
            </p:cNvPr>
            <p:cNvSpPr/>
            <p:nvPr/>
          </p:nvSpPr>
          <p:spPr>
            <a:xfrm>
              <a:off x="6137360" y="3720419"/>
              <a:ext cx="359394" cy="369332"/>
            </a:xfrm>
            <a:prstGeom prst="rect">
              <a:avLst/>
            </a:prstGeom>
          </p:spPr>
          <p:txBody>
            <a:bodyPr wrap="none">
              <a:spAutoFit/>
            </a:bodyPr>
            <a:lstStyle/>
            <a:p>
              <a:r>
                <a:rPr lang="en-US" altLang="zh-CN" dirty="0">
                  <a:ea typeface="DejaVu Sans Mono" panose="020B0609030804020204" pitchFamily="49" charset="0"/>
                  <a:cs typeface="DejaVu Sans Mono" panose="020B0609030804020204" pitchFamily="49" charset="0"/>
                </a:rPr>
                <a:t>1.</a:t>
              </a:r>
              <a:endParaRPr lang="zh-CN" altLang="en-US" dirty="0"/>
            </a:p>
          </p:txBody>
        </p:sp>
      </p:grpSp>
      <p:grpSp>
        <p:nvGrpSpPr>
          <p:cNvPr id="12" name="组合 11">
            <a:extLst>
              <a:ext uri="{FF2B5EF4-FFF2-40B4-BE49-F238E27FC236}">
                <a16:creationId xmlns:a16="http://schemas.microsoft.com/office/drawing/2014/main" id="{9590AA1E-A1D0-42DD-9FA4-1647326E83E9}"/>
              </a:ext>
            </a:extLst>
          </p:cNvPr>
          <p:cNvGrpSpPr/>
          <p:nvPr/>
        </p:nvGrpSpPr>
        <p:grpSpPr>
          <a:xfrm>
            <a:off x="3593203" y="2036158"/>
            <a:ext cx="2147875" cy="864499"/>
            <a:chOff x="3373786" y="2009292"/>
            <a:chExt cx="2147875" cy="864499"/>
          </a:xfrm>
        </p:grpSpPr>
        <p:cxnSp>
          <p:nvCxnSpPr>
            <p:cNvPr id="40" name="直接箭头连接符 39">
              <a:extLst>
                <a:ext uri="{FF2B5EF4-FFF2-40B4-BE49-F238E27FC236}">
                  <a16:creationId xmlns:a16="http://schemas.microsoft.com/office/drawing/2014/main" id="{2762F996-1584-4C4E-B369-7E3310727158}"/>
                </a:ext>
              </a:extLst>
            </p:cNvPr>
            <p:cNvCxnSpPr>
              <a:cxnSpLocks/>
            </p:cNvCxnSpPr>
            <p:nvPr/>
          </p:nvCxnSpPr>
          <p:spPr>
            <a:xfrm flipH="1" flipV="1">
              <a:off x="5521661" y="2076510"/>
              <a:ext cx="0" cy="72008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0EE7B884-AA59-4556-966D-CE4B36B9F1EE}"/>
                </a:ext>
              </a:extLst>
            </p:cNvPr>
            <p:cNvSpPr txBox="1"/>
            <p:nvPr/>
          </p:nvSpPr>
          <p:spPr>
            <a:xfrm>
              <a:off x="3733180" y="2042794"/>
              <a:ext cx="1607107" cy="830997"/>
            </a:xfrm>
            <a:prstGeom prst="rect">
              <a:avLst/>
            </a:prstGeom>
            <a:ln w="6350">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lt"/>
                  <a:ea typeface="DejaVu Sans Mono" panose="020B0609030804020204" pitchFamily="49" charset="0"/>
                  <a:cs typeface="DejaVu Sans Mono" panose="020B0609030804020204" pitchFamily="49" charset="0"/>
                </a:rPr>
                <a:t>   </a:t>
              </a:r>
              <a:r>
                <a:rPr lang="en-US" altLang="zh-CN" sz="1600" dirty="0" err="1">
                  <a:latin typeface="+mj-lt"/>
                  <a:ea typeface="DejaVu Sans Mono" panose="020B0609030804020204" pitchFamily="49" charset="0"/>
                  <a:cs typeface="DejaVu Sans Mono" panose="020B0609030804020204" pitchFamily="49" charset="0"/>
                </a:rPr>
                <a:t>RootID</a:t>
              </a:r>
              <a:r>
                <a:rPr lang="en-US" altLang="zh-CN" sz="1600" dirty="0">
                  <a:latin typeface="+mj-lt"/>
                  <a:ea typeface="DejaVu Sans Mono" panose="020B0609030804020204" pitchFamily="49" charset="0"/>
                  <a:cs typeface="DejaVu Sans Mono" panose="020B0609030804020204" pitchFamily="49" charset="0"/>
                </a:rPr>
                <a:t>: 0x0101</a:t>
              </a:r>
            </a:p>
            <a:p>
              <a:r>
                <a:rPr lang="en-US" altLang="zh-CN" sz="1600" dirty="0">
                  <a:latin typeface="+mj-lt"/>
                  <a:ea typeface="DejaVu Sans Mono" panose="020B0609030804020204" pitchFamily="49" charset="0"/>
                  <a:cs typeface="DejaVu Sans Mono" panose="020B0609030804020204" pitchFamily="49" charset="0"/>
                </a:rPr>
                <a:t>   ...</a:t>
              </a:r>
            </a:p>
            <a:p>
              <a:r>
                <a:rPr lang="en-US" altLang="zh-CN" sz="1600" dirty="0">
                  <a:latin typeface="+mj-lt"/>
                  <a:ea typeface="DejaVu Sans Mono" panose="020B0609030804020204" pitchFamily="49" charset="0"/>
                  <a:cs typeface="DejaVu Sans Mono" panose="020B0609030804020204" pitchFamily="49" charset="0"/>
                </a:rPr>
                <a:t>   </a:t>
              </a:r>
              <a:r>
                <a:rPr lang="en-US" altLang="zh-CN" sz="1600" dirty="0" err="1">
                  <a:latin typeface="+mj-lt"/>
                  <a:ea typeface="DejaVu Sans Mono" panose="020B0609030804020204" pitchFamily="49" charset="0"/>
                  <a:cs typeface="DejaVu Sans Mono" panose="020B0609030804020204" pitchFamily="49" charset="0"/>
                </a:rPr>
                <a:t>PortID</a:t>
              </a:r>
              <a:r>
                <a:rPr lang="en-US" altLang="zh-CN" sz="1600" dirty="0">
                  <a:latin typeface="+mj-lt"/>
                  <a:ea typeface="DejaVu Sans Mono" panose="020B0609030804020204" pitchFamily="49" charset="0"/>
                  <a:cs typeface="DejaVu Sans Mono" panose="020B0609030804020204" pitchFamily="49" charset="0"/>
                </a:rPr>
                <a:t>: 0x01  </a:t>
              </a:r>
              <a:endParaRPr lang="zh-CN" altLang="en-US" sz="1600" dirty="0">
                <a:latin typeface="+mj-lt"/>
                <a:cs typeface="DejaVu Sans Mono" panose="020B0609030804020204" pitchFamily="49" charset="0"/>
              </a:endParaRPr>
            </a:p>
          </p:txBody>
        </p:sp>
        <p:sp>
          <p:nvSpPr>
            <p:cNvPr id="5" name="矩形 4">
              <a:extLst>
                <a:ext uri="{FF2B5EF4-FFF2-40B4-BE49-F238E27FC236}">
                  <a16:creationId xmlns:a16="http://schemas.microsoft.com/office/drawing/2014/main" id="{EC72F7F3-C01C-4A80-B7D4-BC8F69880C2B}"/>
                </a:ext>
              </a:extLst>
            </p:cNvPr>
            <p:cNvSpPr/>
            <p:nvPr/>
          </p:nvSpPr>
          <p:spPr>
            <a:xfrm>
              <a:off x="3373786" y="2009292"/>
              <a:ext cx="359394" cy="369332"/>
            </a:xfrm>
            <a:prstGeom prst="rect">
              <a:avLst/>
            </a:prstGeom>
          </p:spPr>
          <p:txBody>
            <a:bodyPr wrap="none">
              <a:spAutoFit/>
            </a:bodyPr>
            <a:lstStyle/>
            <a:p>
              <a:r>
                <a:rPr lang="en-US" altLang="zh-CN" dirty="0">
                  <a:ea typeface="DejaVu Sans Mono" panose="020B0609030804020204" pitchFamily="49" charset="0"/>
                  <a:cs typeface="DejaVu Sans Mono" panose="020B0609030804020204" pitchFamily="49" charset="0"/>
                </a:rPr>
                <a:t>2.</a:t>
              </a:r>
              <a:endParaRPr lang="zh-CN" altLang="en-US" dirty="0"/>
            </a:p>
          </p:txBody>
        </p:sp>
      </p:grpSp>
    </p:spTree>
    <p:extLst>
      <p:ext uri="{BB962C8B-B14F-4D97-AF65-F5344CB8AC3E}">
        <p14:creationId xmlns:p14="http://schemas.microsoft.com/office/powerpoint/2010/main" val="4844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9E82A-D940-4703-9E66-AC3740E58BBF}"/>
              </a:ext>
            </a:extLst>
          </p:cNvPr>
          <p:cNvSpPr>
            <a:spLocks noGrp="1"/>
          </p:cNvSpPr>
          <p:nvPr>
            <p:ph type="title"/>
          </p:nvPr>
        </p:nvSpPr>
        <p:spPr/>
        <p:txBody>
          <a:bodyPr/>
          <a:lstStyle/>
          <a:p>
            <a:r>
              <a:rPr lang="zh-CN" altLang="en-US" dirty="0"/>
              <a:t>生成树协议格式</a:t>
            </a:r>
          </a:p>
        </p:txBody>
      </p:sp>
      <p:sp>
        <p:nvSpPr>
          <p:cNvPr id="3" name="内容占位符 2">
            <a:extLst>
              <a:ext uri="{FF2B5EF4-FFF2-40B4-BE49-F238E27FC236}">
                <a16:creationId xmlns:a16="http://schemas.microsoft.com/office/drawing/2014/main" id="{ED097FCF-13C4-4764-975A-DF2A7427E098}"/>
              </a:ext>
            </a:extLst>
          </p:cNvPr>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a:extLst>
              <a:ext uri="{FF2B5EF4-FFF2-40B4-BE49-F238E27FC236}">
                <a16:creationId xmlns:a16="http://schemas.microsoft.com/office/drawing/2014/main" id="{A35FD086-A784-4A1F-B3F6-88843998B05B}"/>
              </a:ext>
            </a:extLst>
          </p:cNvPr>
          <p:cNvSpPr>
            <a:spLocks noGrp="1"/>
          </p:cNvSpPr>
          <p:nvPr>
            <p:ph type="sldNum" sz="quarter" idx="11"/>
          </p:nvPr>
        </p:nvSpPr>
        <p:spPr/>
        <p:txBody>
          <a:bodyPr/>
          <a:lstStyle/>
          <a:p>
            <a:fld id="{C2EED88A-182A-4877-BD12-0DE2FB9B90B1}" type="slidenum">
              <a:rPr lang="zh-CN" altLang="en-US" smtClean="0"/>
              <a:t>19</a:t>
            </a:fld>
            <a:endParaRPr lang="zh-CN" altLang="en-US"/>
          </a:p>
        </p:txBody>
      </p:sp>
      <p:pic>
        <p:nvPicPr>
          <p:cNvPr id="6" name="图片 5">
            <a:extLst>
              <a:ext uri="{FF2B5EF4-FFF2-40B4-BE49-F238E27FC236}">
                <a16:creationId xmlns:a16="http://schemas.microsoft.com/office/drawing/2014/main" id="{D6657ECA-932B-41A9-9BEB-45872FCA6B63}"/>
              </a:ext>
            </a:extLst>
          </p:cNvPr>
          <p:cNvPicPr>
            <a:picLocks noChangeAspect="1"/>
          </p:cNvPicPr>
          <p:nvPr/>
        </p:nvPicPr>
        <p:blipFill>
          <a:blip r:embed="rId2"/>
          <a:stretch>
            <a:fillRect/>
          </a:stretch>
        </p:blipFill>
        <p:spPr>
          <a:xfrm>
            <a:off x="863588" y="3068960"/>
            <a:ext cx="7416824" cy="3484507"/>
          </a:xfrm>
          <a:prstGeom prst="rect">
            <a:avLst/>
          </a:prstGeom>
        </p:spPr>
      </p:pic>
    </p:spTree>
    <p:extLst>
      <p:ext uri="{BB962C8B-B14F-4D97-AF65-F5344CB8AC3E}">
        <p14:creationId xmlns:p14="http://schemas.microsoft.com/office/powerpoint/2010/main" val="205981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pPr>
              <a:lnSpc>
                <a:spcPct val="200000"/>
              </a:lnSpc>
            </a:pPr>
            <a:r>
              <a:rPr lang="zh-CN" altLang="en-US" dirty="0"/>
              <a:t>什么是生成树拓扑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a:t>
            </a:fld>
            <a:endParaRPr lang="zh-CN" altLang="en-US"/>
          </a:p>
        </p:txBody>
      </p:sp>
    </p:spTree>
    <p:extLst>
      <p:ext uri="{BB962C8B-B14F-4D97-AF65-F5344CB8AC3E}">
        <p14:creationId xmlns:p14="http://schemas.microsoft.com/office/powerpoint/2010/main" val="13357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C919-BE32-4A8B-89B4-F1A6509691D4}"/>
              </a:ext>
            </a:extLst>
          </p:cNvPr>
          <p:cNvSpPr>
            <a:spLocks noGrp="1"/>
          </p:cNvSpPr>
          <p:nvPr>
            <p:ph type="title"/>
          </p:nvPr>
        </p:nvSpPr>
        <p:spPr/>
        <p:txBody>
          <a:bodyPr/>
          <a:lstStyle/>
          <a:p>
            <a:r>
              <a:rPr lang="zh-CN" altLang="en-US" dirty="0"/>
              <a:t>生成树协议字段含义</a:t>
            </a:r>
          </a:p>
        </p:txBody>
      </p:sp>
      <p:sp>
        <p:nvSpPr>
          <p:cNvPr id="3" name="内容占位符 2">
            <a:extLst>
              <a:ext uri="{FF2B5EF4-FFF2-40B4-BE49-F238E27FC236}">
                <a16:creationId xmlns:a16="http://schemas.microsoft.com/office/drawing/2014/main" id="{26149D0F-04AB-4D7C-BA89-07466561AF09}"/>
              </a:ext>
            </a:extLst>
          </p:cNvPr>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从该节点该端口到根节点的代价</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a:extLst>
              <a:ext uri="{FF2B5EF4-FFF2-40B4-BE49-F238E27FC236}">
                <a16:creationId xmlns:a16="http://schemas.microsoft.com/office/drawing/2014/main" id="{16EA4A7D-A57C-4FB8-8C44-A846767367B5}"/>
              </a:ext>
            </a:extLst>
          </p:cNvPr>
          <p:cNvSpPr>
            <a:spLocks noGrp="1"/>
          </p:cNvSpPr>
          <p:nvPr>
            <p:ph type="sldNum" sz="quarter" idx="11"/>
          </p:nvPr>
        </p:nvSpPr>
        <p:spPr/>
        <p:txBody>
          <a:bodyPr/>
          <a:lstStyle/>
          <a:p>
            <a:fld id="{C2EED88A-182A-4877-BD12-0DE2FB9B90B1}" type="slidenum">
              <a:rPr lang="zh-CN" altLang="en-US" smtClean="0"/>
              <a:t>20</a:t>
            </a:fld>
            <a:endParaRPr lang="zh-CN" altLang="en-US"/>
          </a:p>
        </p:txBody>
      </p:sp>
    </p:spTree>
    <p:extLst>
      <p:ext uri="{BB962C8B-B14F-4D97-AF65-F5344CB8AC3E}">
        <p14:creationId xmlns:p14="http://schemas.microsoft.com/office/powerpoint/2010/main" val="54036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D44F63-F388-477C-9402-03653CB0D937}"/>
              </a:ext>
            </a:extLst>
          </p:cNvPr>
          <p:cNvPicPr>
            <a:picLocks noChangeAspect="1"/>
          </p:cNvPicPr>
          <p:nvPr/>
        </p:nvPicPr>
        <p:blipFill>
          <a:blip r:embed="rId2"/>
          <a:stretch>
            <a:fillRect/>
          </a:stretch>
        </p:blipFill>
        <p:spPr>
          <a:xfrm>
            <a:off x="0" y="1165413"/>
            <a:ext cx="7557247" cy="5540188"/>
          </a:xfrm>
          <a:prstGeom prst="rect">
            <a:avLst/>
          </a:prstGeom>
        </p:spPr>
      </p:pic>
      <p:sp>
        <p:nvSpPr>
          <p:cNvPr id="2" name="标题 1">
            <a:extLst>
              <a:ext uri="{FF2B5EF4-FFF2-40B4-BE49-F238E27FC236}">
                <a16:creationId xmlns:a16="http://schemas.microsoft.com/office/drawing/2014/main" id="{E279CA3E-1BAF-447F-8311-35D272A6C9C3}"/>
              </a:ext>
            </a:extLst>
          </p:cNvPr>
          <p:cNvSpPr>
            <a:spLocks noGrp="1"/>
          </p:cNvSpPr>
          <p:nvPr>
            <p:ph type="title"/>
          </p:nvPr>
        </p:nvSpPr>
        <p:spPr/>
        <p:txBody>
          <a:bodyPr/>
          <a:lstStyle/>
          <a:p>
            <a:r>
              <a:rPr lang="zh-CN" altLang="en-US" dirty="0"/>
              <a:t>生成树协议数据包示例</a:t>
            </a:r>
          </a:p>
        </p:txBody>
      </p:sp>
      <p:sp>
        <p:nvSpPr>
          <p:cNvPr id="4" name="灯片编号占位符 3">
            <a:extLst>
              <a:ext uri="{FF2B5EF4-FFF2-40B4-BE49-F238E27FC236}">
                <a16:creationId xmlns:a16="http://schemas.microsoft.com/office/drawing/2014/main" id="{30108DBD-D387-4EE0-AB3A-764FFB9E997C}"/>
              </a:ext>
            </a:extLst>
          </p:cNvPr>
          <p:cNvSpPr>
            <a:spLocks noGrp="1"/>
          </p:cNvSpPr>
          <p:nvPr>
            <p:ph type="sldNum" sz="quarter" idx="11"/>
          </p:nvPr>
        </p:nvSpPr>
        <p:spPr/>
        <p:txBody>
          <a:bodyPr/>
          <a:lstStyle/>
          <a:p>
            <a:fld id="{C2EED88A-182A-4877-BD12-0DE2FB9B90B1}" type="slidenum">
              <a:rPr lang="zh-CN" altLang="en-US" smtClean="0"/>
              <a:t>21</a:t>
            </a:fld>
            <a:endParaRPr lang="zh-CN" altLang="en-US"/>
          </a:p>
        </p:txBody>
      </p:sp>
      <p:sp>
        <p:nvSpPr>
          <p:cNvPr id="7" name="矩形 6">
            <a:extLst>
              <a:ext uri="{FF2B5EF4-FFF2-40B4-BE49-F238E27FC236}">
                <a16:creationId xmlns:a16="http://schemas.microsoft.com/office/drawing/2014/main" id="{1411EB35-BCBA-4C0B-910F-A49257D96053}"/>
              </a:ext>
            </a:extLst>
          </p:cNvPr>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F07F4432-BC02-48DC-9035-DC0EBEAEB9F3}"/>
              </a:ext>
            </a:extLst>
          </p:cNvPr>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C36EA7E-9D43-41DB-8707-197871E1BC71}"/>
              </a:ext>
            </a:extLst>
          </p:cNvPr>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1CF29BB-4686-4D4C-BA32-4F7746692D2B}"/>
              </a:ext>
            </a:extLst>
          </p:cNvPr>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a:extLst>
              <a:ext uri="{FF2B5EF4-FFF2-40B4-BE49-F238E27FC236}">
                <a16:creationId xmlns:a16="http://schemas.microsoft.com/office/drawing/2014/main" id="{43A958F7-BD19-447C-8CEB-7A04EC7D251B}"/>
              </a:ext>
            </a:extLst>
          </p:cNvPr>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a:extLst>
              <a:ext uri="{FF2B5EF4-FFF2-40B4-BE49-F238E27FC236}">
                <a16:creationId xmlns:a16="http://schemas.microsoft.com/office/drawing/2014/main" id="{60EEDAD5-3837-49DC-B3C2-D153036E8FAB}"/>
              </a:ext>
            </a:extLst>
          </p:cNvPr>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extLst>
      <p:ext uri="{BB962C8B-B14F-4D97-AF65-F5344CB8AC3E}">
        <p14:creationId xmlns:p14="http://schemas.microsoft.com/office/powerpoint/2010/main" val="16550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B8122-BE8D-45D5-8CA6-7D8678E34881}"/>
              </a:ext>
            </a:extLst>
          </p:cNvPr>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a:extLst>
              <a:ext uri="{FF2B5EF4-FFF2-40B4-BE49-F238E27FC236}">
                <a16:creationId xmlns:a16="http://schemas.microsoft.com/office/drawing/2014/main" id="{C76D4DB1-B0A1-475D-8131-16B62143826F}"/>
              </a:ext>
            </a:extLst>
          </p:cNvPr>
          <p:cNvSpPr>
            <a:spLocks noGrp="1"/>
          </p:cNvSpPr>
          <p:nvPr>
            <p:ph idx="1"/>
          </p:nvPr>
        </p:nvSpPr>
        <p:spPr/>
        <p:txBody>
          <a:bodyPr/>
          <a:lstStyle/>
          <a:p>
            <a:r>
              <a:rPr lang="zh-CN" altLang="en-US" dirty="0"/>
              <a:t>本实验中不考虑拓扑变动下的生成树重构</a:t>
            </a:r>
            <a:endParaRPr lang="en-US" altLang="zh-CN" dirty="0"/>
          </a:p>
          <a:p>
            <a:pPr lvl="1"/>
            <a:r>
              <a:rPr lang="zh-CN" altLang="en-US" dirty="0"/>
              <a:t>标准</a:t>
            </a:r>
            <a:r>
              <a:rPr lang="en-US" altLang="zh-CN" dirty="0"/>
              <a:t>STP</a:t>
            </a:r>
            <a:r>
              <a:rPr lang="zh-CN" altLang="en-US" dirty="0"/>
              <a:t>中，当一个节点感知到链路</a:t>
            </a:r>
            <a:r>
              <a:rPr lang="en-US" altLang="zh-CN" dirty="0"/>
              <a:t>/</a:t>
            </a:r>
            <a:r>
              <a:rPr lang="zh-CN" altLang="en-US" dirty="0"/>
              <a:t>端口变化后，通过发送</a:t>
            </a:r>
            <a:r>
              <a:rPr lang="en-US" altLang="zh-CN" dirty="0"/>
              <a:t>TCN</a:t>
            </a:r>
            <a:r>
              <a:rPr lang="zh-CN" altLang="en-US" dirty="0"/>
              <a:t>（拓扑变动提醒）数据包告知根节点，根节点确认后再重新构建生成树</a:t>
            </a:r>
            <a:endParaRPr lang="en-US" altLang="zh-CN" dirty="0"/>
          </a:p>
          <a:p>
            <a:r>
              <a:rPr lang="zh-CN" altLang="en-US" dirty="0"/>
              <a:t>本实验没有考虑如何与</a:t>
            </a:r>
            <a:r>
              <a:rPr lang="en-US" altLang="zh-CN" dirty="0"/>
              <a:t>MAC</a:t>
            </a:r>
            <a:r>
              <a:rPr lang="zh-CN" altLang="en-US" dirty="0"/>
              <a:t>学习共存</a:t>
            </a:r>
            <a:endParaRPr lang="en-US" altLang="zh-CN" dirty="0"/>
          </a:p>
          <a:p>
            <a:pPr lvl="1"/>
            <a:r>
              <a:rPr lang="zh-CN" altLang="en-US" dirty="0"/>
              <a:t>为了能够在构建生成树过程中保持网络连通，标准</a:t>
            </a:r>
            <a:r>
              <a:rPr lang="en-US" altLang="zh-CN" dirty="0"/>
              <a:t>STP</a:t>
            </a:r>
            <a:r>
              <a:rPr lang="zh-CN" altLang="en-US" dirty="0"/>
              <a:t>将端口分为</a:t>
            </a:r>
            <a:r>
              <a:rPr lang="en-US" altLang="zh-CN" dirty="0"/>
              <a:t>4</a:t>
            </a:r>
            <a:r>
              <a:rPr lang="zh-CN" altLang="en-US" dirty="0"/>
              <a:t>种状态</a:t>
            </a:r>
            <a:r>
              <a:rPr lang="en-US" altLang="zh-CN" dirty="0"/>
              <a:t>: blocking</a:t>
            </a:r>
            <a:r>
              <a:rPr lang="zh-CN" altLang="en-US" dirty="0"/>
              <a:t>状态下只能接收</a:t>
            </a:r>
            <a:r>
              <a:rPr lang="en-US" altLang="zh-CN" dirty="0"/>
              <a:t>STP</a:t>
            </a:r>
            <a:r>
              <a:rPr lang="zh-CN" altLang="en-US" dirty="0"/>
              <a:t>消息，</a:t>
            </a:r>
            <a:r>
              <a:rPr lang="en-US" altLang="zh-CN" dirty="0"/>
              <a:t>listen</a:t>
            </a:r>
            <a:r>
              <a:rPr lang="zh-CN" altLang="en-US" dirty="0"/>
              <a:t>状态下发送</a:t>
            </a:r>
            <a:r>
              <a:rPr lang="en-US" altLang="zh-CN" dirty="0"/>
              <a:t>STP</a:t>
            </a:r>
            <a:r>
              <a:rPr lang="zh-CN" altLang="en-US" dirty="0"/>
              <a:t>消息，</a:t>
            </a:r>
            <a:r>
              <a:rPr lang="en-US" altLang="zh-CN" dirty="0"/>
              <a:t>learning</a:t>
            </a:r>
            <a:r>
              <a:rPr lang="zh-CN" altLang="en-US" dirty="0"/>
              <a:t>状态下可以学习</a:t>
            </a:r>
            <a:r>
              <a:rPr lang="en-US" altLang="zh-CN" dirty="0"/>
              <a:t>MAC</a:t>
            </a:r>
            <a:r>
              <a:rPr lang="zh-CN" altLang="en-US" dirty="0"/>
              <a:t>到端口的映射，</a:t>
            </a:r>
            <a:r>
              <a:rPr lang="en-US" altLang="zh-CN" dirty="0"/>
              <a:t>forwarding</a:t>
            </a:r>
            <a:r>
              <a:rPr lang="zh-CN" altLang="en-US" dirty="0"/>
              <a:t>状态下可以转发普通数据包</a:t>
            </a:r>
            <a:endParaRPr lang="en-US" altLang="zh-CN" dirty="0"/>
          </a:p>
          <a:p>
            <a:r>
              <a:rPr lang="zh-CN" altLang="en-US" dirty="0"/>
              <a:t>本实验没有考虑如何快速构建生成树</a:t>
            </a:r>
            <a:endParaRPr lang="en-US" altLang="zh-CN" dirty="0"/>
          </a:p>
        </p:txBody>
      </p:sp>
      <p:sp>
        <p:nvSpPr>
          <p:cNvPr id="4" name="灯片编号占位符 3">
            <a:extLst>
              <a:ext uri="{FF2B5EF4-FFF2-40B4-BE49-F238E27FC236}">
                <a16:creationId xmlns:a16="http://schemas.microsoft.com/office/drawing/2014/main" id="{48C6BA4A-D901-44D6-8780-11A4B3473FB4}"/>
              </a:ext>
            </a:extLst>
          </p:cNvPr>
          <p:cNvSpPr>
            <a:spLocks noGrp="1"/>
          </p:cNvSpPr>
          <p:nvPr>
            <p:ph type="sldNum" sz="quarter" idx="11"/>
          </p:nvPr>
        </p:nvSpPr>
        <p:spPr/>
        <p:txBody>
          <a:bodyPr/>
          <a:lstStyle/>
          <a:p>
            <a:fld id="{C2EED88A-182A-4877-BD12-0DE2FB9B90B1}" type="slidenum">
              <a:rPr lang="zh-CN" altLang="en-US" smtClean="0"/>
              <a:t>22</a:t>
            </a:fld>
            <a:endParaRPr lang="zh-CN" altLang="en-US"/>
          </a:p>
        </p:txBody>
      </p:sp>
    </p:spTree>
    <p:extLst>
      <p:ext uri="{BB962C8B-B14F-4D97-AF65-F5344CB8AC3E}">
        <p14:creationId xmlns:p14="http://schemas.microsoft.com/office/powerpoint/2010/main" val="125875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D8AF0-3B32-4E08-ABCA-4A1431509340}"/>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A6E0B61-3B86-41A9-862F-2EA25CDA4C03}"/>
              </a:ext>
            </a:extLst>
          </p:cNvPr>
          <p:cNvSpPr>
            <a:spLocks noGrp="1"/>
          </p:cNvSpPr>
          <p:nvPr>
            <p:ph idx="1"/>
          </p:nvPr>
        </p:nvSpPr>
        <p:spPr>
          <a:xfrm>
            <a:off x="395537" y="1365957"/>
            <a:ext cx="8291263" cy="5034843"/>
          </a:xfrm>
        </p:spPr>
        <p:txBody>
          <a:bodyPr/>
          <a:lstStyle/>
          <a:p>
            <a:r>
              <a:rPr lang="zh-CN" altLang="en-US" dirty="0"/>
              <a:t>基于已有代码，实现生成树运行机制，对于给定拓扑</a:t>
            </a:r>
            <a:r>
              <a:rPr lang="en-US" altLang="zh-CN" dirty="0"/>
              <a:t>(four_node_ring.py)</a:t>
            </a:r>
            <a:r>
              <a:rPr lang="zh-CN" altLang="en-US" dirty="0"/>
              <a:t>，计算输出相应状态下的最小生成树拓扑</a:t>
            </a:r>
            <a:endParaRPr lang="en-US" altLang="zh-CN" dirty="0"/>
          </a:p>
          <a:p>
            <a:endParaRPr lang="en-US" altLang="zh-CN" dirty="0"/>
          </a:p>
          <a:p>
            <a:r>
              <a:rPr lang="zh-CN" altLang="en-US" dirty="0"/>
              <a:t>自己构造一个不少于</a:t>
            </a:r>
            <a:r>
              <a:rPr lang="en-US" altLang="zh-CN" dirty="0"/>
              <a:t>6</a:t>
            </a:r>
            <a:r>
              <a:rPr lang="zh-CN" altLang="en-US" dirty="0"/>
              <a:t>个节点，链路冗余度不小于</a:t>
            </a:r>
            <a:r>
              <a:rPr lang="en-US" altLang="zh-CN" dirty="0"/>
              <a:t>2</a:t>
            </a:r>
            <a:r>
              <a:rPr lang="zh-CN" altLang="en-US" dirty="0"/>
              <a:t>的拓扑，节点和端口的命名规则可参考</a:t>
            </a:r>
            <a:r>
              <a:rPr lang="en-US" altLang="zh-CN" dirty="0"/>
              <a:t>four_node_ring.py</a:t>
            </a:r>
            <a:r>
              <a:rPr lang="zh-CN" altLang="en-US" dirty="0"/>
              <a:t>，使用</a:t>
            </a:r>
            <a:r>
              <a:rPr lang="en-US" altLang="zh-CN" dirty="0" err="1"/>
              <a:t>stp</a:t>
            </a:r>
            <a:r>
              <a:rPr lang="zh-CN" altLang="en-US" dirty="0"/>
              <a:t>程序计算输出最小生成树拓扑</a:t>
            </a:r>
          </a:p>
        </p:txBody>
      </p:sp>
      <p:sp>
        <p:nvSpPr>
          <p:cNvPr id="4" name="灯片编号占位符 3">
            <a:extLst>
              <a:ext uri="{FF2B5EF4-FFF2-40B4-BE49-F238E27FC236}">
                <a16:creationId xmlns:a16="http://schemas.microsoft.com/office/drawing/2014/main" id="{632D3220-2A92-4F6A-9619-2538C7F95E41}"/>
              </a:ext>
            </a:extLst>
          </p:cNvPr>
          <p:cNvSpPr>
            <a:spLocks noGrp="1"/>
          </p:cNvSpPr>
          <p:nvPr>
            <p:ph type="sldNum" sz="quarter" idx="11"/>
          </p:nvPr>
        </p:nvSpPr>
        <p:spPr/>
        <p:txBody>
          <a:bodyPr/>
          <a:lstStyle/>
          <a:p>
            <a:fld id="{C2EED88A-182A-4877-BD12-0DE2FB9B90B1}" type="slidenum">
              <a:rPr lang="zh-CN" altLang="en-US" smtClean="0"/>
              <a:t>23</a:t>
            </a:fld>
            <a:endParaRPr lang="zh-CN" altLang="en-US"/>
          </a:p>
        </p:txBody>
      </p:sp>
    </p:spTree>
    <p:extLst>
      <p:ext uri="{BB962C8B-B14F-4D97-AF65-F5344CB8AC3E}">
        <p14:creationId xmlns:p14="http://schemas.microsoft.com/office/powerpoint/2010/main" val="132374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FABC-8912-4A88-B5EB-89A227E9C85C}"/>
              </a:ext>
            </a:extLst>
          </p:cNvPr>
          <p:cNvSpPr>
            <a:spLocks noGrp="1"/>
          </p:cNvSpPr>
          <p:nvPr>
            <p:ph type="title"/>
          </p:nvPr>
        </p:nvSpPr>
        <p:spPr/>
        <p:txBody>
          <a:bodyPr/>
          <a:lstStyle/>
          <a:p>
            <a:r>
              <a:rPr lang="zh-CN" altLang="en-US" dirty="0"/>
              <a:t>实验流程</a:t>
            </a:r>
          </a:p>
        </p:txBody>
      </p:sp>
      <p:sp>
        <p:nvSpPr>
          <p:cNvPr id="3" name="内容占位符 2">
            <a:extLst>
              <a:ext uri="{FF2B5EF4-FFF2-40B4-BE49-F238E27FC236}">
                <a16:creationId xmlns:a16="http://schemas.microsoft.com/office/drawing/2014/main" id="{5B764926-D856-4104-9DB2-C950F850C38F}"/>
              </a:ext>
            </a:extLst>
          </p:cNvPr>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个节点分别后台运行</a:t>
            </a:r>
            <a:r>
              <a:rPr lang="en-US" altLang="zh-CN" sz="2000" dirty="0" err="1"/>
              <a:t>stp</a:t>
            </a:r>
            <a:r>
              <a:rPr lang="zh-CN" altLang="en-US" sz="2000" dirty="0"/>
              <a:t>程序，该程序将输出重定向到</a:t>
            </a:r>
            <a:r>
              <a:rPr lang="en-US" altLang="zh-CN" sz="2000" dirty="0"/>
              <a:t>b*-output.txt</a:t>
            </a:r>
            <a:r>
              <a:rPr lang="zh-CN" altLang="en-US" sz="2000" dirty="0"/>
              <a:t>文件</a:t>
            </a:r>
            <a:endParaRPr lang="en-US" altLang="zh-CN" sz="2000" dirty="0"/>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zh-CN" altLang="en-US" sz="2000" dirty="0"/>
              <a: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41"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中执行该命令，但需要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脚本，输出个节点状态</a:t>
            </a:r>
            <a:endParaRPr lang="en-US" altLang="zh-CN" sz="2000" dirty="0"/>
          </a:p>
          <a:p>
            <a:pPr marL="857241" lvl="1" indent="-457200">
              <a:lnSpc>
                <a:spcPct val="160000"/>
              </a:lnSpc>
            </a:pPr>
            <a:r>
              <a:rPr lang="zh-CN" altLang="en-US" dirty="0"/>
              <a:t>该脚本只输出</a:t>
            </a:r>
            <a:r>
              <a:rPr lang="en-US" altLang="zh-CN" dirty="0"/>
              <a:t>4</a:t>
            </a:r>
            <a:r>
              <a:rPr lang="zh-CN" altLang="en-US" dirty="0"/>
              <a:t>个节点的最后</a:t>
            </a:r>
            <a:r>
              <a:rPr lang="en-US" altLang="zh-CN" dirty="0"/>
              <a:t>5</a:t>
            </a:r>
            <a:r>
              <a:rPr lang="zh-CN" altLang="en-US" dirty="0"/>
              <a:t>行内容，如果使用新拓扑进行实验，需要进行相应修改</a:t>
            </a:r>
            <a:endParaRPr lang="en-US" altLang="zh-CN" dirty="0"/>
          </a:p>
        </p:txBody>
      </p:sp>
      <p:sp>
        <p:nvSpPr>
          <p:cNvPr id="4" name="灯片编号占位符 3">
            <a:extLst>
              <a:ext uri="{FF2B5EF4-FFF2-40B4-BE49-F238E27FC236}">
                <a16:creationId xmlns:a16="http://schemas.microsoft.com/office/drawing/2014/main" id="{C72DE524-61E8-42E7-AFAC-5DB86DFC5596}"/>
              </a:ext>
            </a:extLst>
          </p:cNvPr>
          <p:cNvSpPr>
            <a:spLocks noGrp="1"/>
          </p:cNvSpPr>
          <p:nvPr>
            <p:ph type="sldNum" sz="quarter" idx="11"/>
          </p:nvPr>
        </p:nvSpPr>
        <p:spPr/>
        <p:txBody>
          <a:bodyPr/>
          <a:lstStyle/>
          <a:p>
            <a:fld id="{C2EED88A-182A-4877-BD12-0DE2FB9B90B1}" type="slidenum">
              <a:rPr lang="zh-CN" altLang="en-US" smtClean="0"/>
              <a:t>24</a:t>
            </a:fld>
            <a:endParaRPr lang="zh-CN" altLang="en-US"/>
          </a:p>
        </p:txBody>
      </p:sp>
    </p:spTree>
    <p:extLst>
      <p:ext uri="{BB962C8B-B14F-4D97-AF65-F5344CB8AC3E}">
        <p14:creationId xmlns:p14="http://schemas.microsoft.com/office/powerpoint/2010/main" val="973459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C5FCF-416C-4C2A-A128-62A689F3B36D}"/>
              </a:ext>
            </a:extLst>
          </p:cNvPr>
          <p:cNvSpPr>
            <a:spLocks noGrp="1"/>
          </p:cNvSpPr>
          <p:nvPr>
            <p:ph type="title"/>
          </p:nvPr>
        </p:nvSpPr>
        <p:spPr/>
        <p:txBody>
          <a:bodyPr/>
          <a:lstStyle/>
          <a:p>
            <a:r>
              <a:rPr lang="zh-CN" altLang="en-US" dirty="0"/>
              <a:t>实验结果示例</a:t>
            </a:r>
          </a:p>
        </p:txBody>
      </p:sp>
      <p:sp>
        <p:nvSpPr>
          <p:cNvPr id="4" name="灯片编号占位符 3">
            <a:extLst>
              <a:ext uri="{FF2B5EF4-FFF2-40B4-BE49-F238E27FC236}">
                <a16:creationId xmlns:a16="http://schemas.microsoft.com/office/drawing/2014/main" id="{B9385948-87C9-47CA-B6FE-A7A09099280D}"/>
              </a:ext>
            </a:extLst>
          </p:cNvPr>
          <p:cNvSpPr>
            <a:spLocks noGrp="1"/>
          </p:cNvSpPr>
          <p:nvPr>
            <p:ph type="sldNum" sz="quarter" idx="11"/>
          </p:nvPr>
        </p:nvSpPr>
        <p:spPr/>
        <p:txBody>
          <a:bodyPr/>
          <a:lstStyle/>
          <a:p>
            <a:fld id="{C2EED88A-182A-4877-BD12-0DE2FB9B90B1}" type="slidenum">
              <a:rPr lang="zh-CN" altLang="en-US" smtClean="0"/>
              <a:t>25</a:t>
            </a:fld>
            <a:endParaRPr lang="zh-CN" altLang="en-US"/>
          </a:p>
        </p:txBody>
      </p:sp>
      <p:grpSp>
        <p:nvGrpSpPr>
          <p:cNvPr id="34" name="组合 33">
            <a:extLst>
              <a:ext uri="{FF2B5EF4-FFF2-40B4-BE49-F238E27FC236}">
                <a16:creationId xmlns:a16="http://schemas.microsoft.com/office/drawing/2014/main" id="{BC3BF38D-D3A5-4308-8C0E-B59455774ECA}"/>
              </a:ext>
            </a:extLst>
          </p:cNvPr>
          <p:cNvGrpSpPr/>
          <p:nvPr/>
        </p:nvGrpSpPr>
        <p:grpSpPr>
          <a:xfrm>
            <a:off x="113675" y="1635815"/>
            <a:ext cx="2747860" cy="4237860"/>
            <a:chOff x="377236" y="1694982"/>
            <a:chExt cx="3388875" cy="3804263"/>
          </a:xfrm>
        </p:grpSpPr>
        <p:grpSp>
          <p:nvGrpSpPr>
            <p:cNvPr id="5" name="组合 4">
              <a:extLst>
                <a:ext uri="{FF2B5EF4-FFF2-40B4-BE49-F238E27FC236}">
                  <a16:creationId xmlns:a16="http://schemas.microsoft.com/office/drawing/2014/main" id="{7136C650-CEBD-4C5E-9CDD-487E52B124E8}"/>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12B2DCA3-4449-4C95-B7BA-C4A713CB8F6B}"/>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944E456-59E0-49F0-A37E-5C03ED7A21BD}"/>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A6A16105-185B-4DC0-8518-C57BD0540D88}"/>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1FD1BBDF-5DBA-4317-BD55-8190A7B8191B}"/>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AC598587-516E-44C5-96D1-0137EA28B745}"/>
                  </a:ext>
                </a:extLst>
              </p:cNvPr>
              <p:cNvCxnSpPr>
                <a:cxnSpLocks/>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DA968B8-565F-494F-8360-2B54FF2D27CB}"/>
                  </a:ext>
                </a:extLst>
              </p:cNvPr>
              <p:cNvCxnSpPr>
                <a:cxnSpLocks/>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A7D71-EB48-441F-ACA0-E81A75C8FCC3}"/>
                  </a:ext>
                </a:extLst>
              </p:cNvPr>
              <p:cNvCxnSpPr>
                <a:cxnSpLocks/>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8489354-FC27-4D3A-9700-A87B1D20E3D1}"/>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D6BA8B-1FE7-4F25-A9BA-0FC1ED26D7EB}"/>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13B9DC6C-906B-49CD-AA24-2F6F821FF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a:extLst>
                <a:ext uri="{FF2B5EF4-FFF2-40B4-BE49-F238E27FC236}">
                  <a16:creationId xmlns:a16="http://schemas.microsoft.com/office/drawing/2014/main" id="{BDA3D6F3-6D8A-49D7-8094-2828A2D71129}"/>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a:extLst>
                <a:ext uri="{FF2B5EF4-FFF2-40B4-BE49-F238E27FC236}">
                  <a16:creationId xmlns:a16="http://schemas.microsoft.com/office/drawing/2014/main" id="{63DA8A88-61D2-4544-AA44-3929244EC0A4}"/>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a:extLst>
                <a:ext uri="{FF2B5EF4-FFF2-40B4-BE49-F238E27FC236}">
                  <a16:creationId xmlns:a16="http://schemas.microsoft.com/office/drawing/2014/main" id="{0E083177-5119-41F1-BF9B-F45D93817933}"/>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a:extLst>
                <a:ext uri="{FF2B5EF4-FFF2-40B4-BE49-F238E27FC236}">
                  <a16:creationId xmlns:a16="http://schemas.microsoft.com/office/drawing/2014/main" id="{485D34B8-14D5-4B7B-BE5D-5698BFB28329}"/>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a:extLst>
                <a:ext uri="{FF2B5EF4-FFF2-40B4-BE49-F238E27FC236}">
                  <a16:creationId xmlns:a16="http://schemas.microsoft.com/office/drawing/2014/main" id="{FDFF6D06-83C9-4290-9F3E-7496287940BB}"/>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a:extLst>
                <a:ext uri="{FF2B5EF4-FFF2-40B4-BE49-F238E27FC236}">
                  <a16:creationId xmlns:a16="http://schemas.microsoft.com/office/drawing/2014/main" id="{85227DE1-DD25-4312-BD9A-DACE6EAAF2F3}"/>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a:extLst>
                <a:ext uri="{FF2B5EF4-FFF2-40B4-BE49-F238E27FC236}">
                  <a16:creationId xmlns:a16="http://schemas.microsoft.com/office/drawing/2014/main" id="{F0B49792-C002-44AB-A3D9-DECE50286BFB}"/>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a:extLst>
                <a:ext uri="{FF2B5EF4-FFF2-40B4-BE49-F238E27FC236}">
                  <a16:creationId xmlns:a16="http://schemas.microsoft.com/office/drawing/2014/main" id="{A471A0CC-0D1D-49E0-B78C-B6FF7075C3BC}"/>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a:extLst>
                <a:ext uri="{FF2B5EF4-FFF2-40B4-BE49-F238E27FC236}">
                  <a16:creationId xmlns:a16="http://schemas.microsoft.com/office/drawing/2014/main" id="{28C7407E-3D57-4FDC-83A7-3FC2383B8361}"/>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pic>
        <p:nvPicPr>
          <p:cNvPr id="37" name="图片 36">
            <a:extLst>
              <a:ext uri="{FF2B5EF4-FFF2-40B4-BE49-F238E27FC236}">
                <a16:creationId xmlns:a16="http://schemas.microsoft.com/office/drawing/2014/main" id="{06A7504E-EEA2-471E-8CCE-9F216331C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633" y="2116207"/>
            <a:ext cx="5626471" cy="4518487"/>
          </a:xfrm>
          <a:prstGeom prst="rect">
            <a:avLst/>
          </a:prstGeom>
        </p:spPr>
      </p:pic>
    </p:spTree>
    <p:extLst>
      <p:ext uri="{BB962C8B-B14F-4D97-AF65-F5344CB8AC3E}">
        <p14:creationId xmlns:p14="http://schemas.microsoft.com/office/powerpoint/2010/main" val="1743962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2F9A-D66A-48A3-A162-C4B52E46F637}"/>
              </a:ext>
            </a:extLst>
          </p:cNvPr>
          <p:cNvSpPr>
            <a:spLocks noGrp="1"/>
          </p:cNvSpPr>
          <p:nvPr>
            <p:ph type="title"/>
          </p:nvPr>
        </p:nvSpPr>
        <p:spPr/>
        <p:txBody>
          <a:bodyPr/>
          <a:lstStyle/>
          <a:p>
            <a:r>
              <a:rPr lang="zh-CN" altLang="en-US" dirty="0"/>
              <a:t>提示</a:t>
            </a:r>
          </a:p>
        </p:txBody>
      </p:sp>
      <p:sp>
        <p:nvSpPr>
          <p:cNvPr id="3" name="内容占位符 2">
            <a:extLst>
              <a:ext uri="{FF2B5EF4-FFF2-40B4-BE49-F238E27FC236}">
                <a16:creationId xmlns:a16="http://schemas.microsoft.com/office/drawing/2014/main" id="{C9C1C3BF-12D5-4689-B53C-B54C20EF7BFF}"/>
              </a:ext>
            </a:extLst>
          </p:cNvPr>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字段名字不同，端口与端口、端口与数据包的优先级比较需要分别实现</a:t>
            </a:r>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由于该拓扑是固定的，一个节点一旦成为非根节点，则不可能再成为根节点</a:t>
            </a:r>
            <a:endParaRPr lang="zh-CN" altLang="en-US" sz="2000" strike="sngStrike" dirty="0">
              <a:solidFill>
                <a:srgbClr val="FF0000"/>
              </a:solidFill>
            </a:endParaRPr>
          </a:p>
        </p:txBody>
      </p:sp>
      <p:sp>
        <p:nvSpPr>
          <p:cNvPr id="4" name="灯片编号占位符 3">
            <a:extLst>
              <a:ext uri="{FF2B5EF4-FFF2-40B4-BE49-F238E27FC236}">
                <a16:creationId xmlns:a16="http://schemas.microsoft.com/office/drawing/2014/main" id="{5B0533C7-99D0-4DB2-96C5-30B1F4179DDB}"/>
              </a:ext>
            </a:extLst>
          </p:cNvPr>
          <p:cNvSpPr>
            <a:spLocks noGrp="1"/>
          </p:cNvSpPr>
          <p:nvPr>
            <p:ph type="sldNum" sz="quarter" idx="11"/>
          </p:nvPr>
        </p:nvSpPr>
        <p:spPr/>
        <p:txBody>
          <a:bodyPr/>
          <a:lstStyle/>
          <a:p>
            <a:fld id="{C2EED88A-182A-4877-BD12-0DE2FB9B90B1}" type="slidenum">
              <a:rPr lang="zh-CN" altLang="en-US" smtClean="0"/>
              <a:t>26</a:t>
            </a:fld>
            <a:endParaRPr lang="zh-CN" altLang="en-US"/>
          </a:p>
        </p:txBody>
      </p:sp>
      <p:sp>
        <p:nvSpPr>
          <p:cNvPr id="5" name="矩形 4">
            <a:extLst>
              <a:ext uri="{FF2B5EF4-FFF2-40B4-BE49-F238E27FC236}">
                <a16:creationId xmlns:a16="http://schemas.microsoft.com/office/drawing/2014/main" id="{63194E8D-824B-44CD-A0DE-C46CA418B120}"/>
              </a:ext>
            </a:extLst>
          </p:cNvPr>
          <p:cNvSpPr/>
          <p:nvPr/>
        </p:nvSpPr>
        <p:spPr>
          <a:xfrm>
            <a:off x="747023" y="3284984"/>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p>
        </p:txBody>
      </p:sp>
    </p:spTree>
    <p:extLst>
      <p:ext uri="{BB962C8B-B14F-4D97-AF65-F5344CB8AC3E}">
        <p14:creationId xmlns:p14="http://schemas.microsoft.com/office/powerpoint/2010/main" val="2601510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EB7-0368-406A-8B3B-D9C7C511AA46}"/>
              </a:ext>
            </a:extLst>
          </p:cNvPr>
          <p:cNvSpPr>
            <a:spLocks noGrp="1"/>
          </p:cNvSpPr>
          <p:nvPr>
            <p:ph type="title"/>
          </p:nvPr>
        </p:nvSpPr>
        <p:spPr/>
        <p:txBody>
          <a:bodyPr/>
          <a:lstStyle/>
          <a:p>
            <a:r>
              <a:rPr lang="zh-CN" altLang="en-US" dirty="0"/>
              <a:t>附件文件列表</a:t>
            </a:r>
          </a:p>
        </p:txBody>
      </p:sp>
      <p:sp>
        <p:nvSpPr>
          <p:cNvPr id="3" name="内容占位符 2">
            <a:extLst>
              <a:ext uri="{FF2B5EF4-FFF2-40B4-BE49-F238E27FC236}">
                <a16:creationId xmlns:a16="http://schemas.microsoft.com/office/drawing/2014/main" id="{E39566F2-41D1-4B9E-A23A-0FA4A320E7C4}"/>
              </a:ext>
            </a:extLst>
          </p:cNvPr>
          <p:cNvSpPr>
            <a:spLocks noGrp="1"/>
          </p:cNvSpPr>
          <p:nvPr>
            <p:ph idx="1"/>
          </p:nvPr>
        </p:nvSpPr>
        <p:spPr/>
        <p:txBody>
          <a:bodyPr/>
          <a:lstStyle/>
          <a:p>
            <a:pPr>
              <a:lnSpc>
                <a:spcPct val="130000"/>
              </a:lnSpc>
            </a:pPr>
            <a:r>
              <a:rPr lang="en-US" altLang="zh-CN" dirty="0"/>
              <a:t>disable_ipv6.sh		# </a:t>
            </a:r>
            <a:r>
              <a:rPr lang="zh-CN" altLang="en-US" dirty="0"/>
              <a:t>禁止</a:t>
            </a:r>
            <a:r>
              <a:rPr lang="en-US" altLang="zh-CN" dirty="0"/>
              <a:t>IPv6</a:t>
            </a:r>
          </a:p>
          <a:p>
            <a:pPr>
              <a:lnSpc>
                <a:spcPct val="130000"/>
              </a:lnSpc>
            </a:pPr>
            <a:r>
              <a:rPr lang="en-US" altLang="zh-CN" dirty="0"/>
              <a:t>disable_offloading.sh	# </a:t>
            </a:r>
            <a:r>
              <a:rPr lang="zh-CN" altLang="en-US" dirty="0"/>
              <a:t>禁止</a:t>
            </a:r>
            <a:r>
              <a:rPr lang="en-US" altLang="zh-CN" dirty="0"/>
              <a:t>TCP Offloading</a:t>
            </a:r>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t>main.c</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packet.c</a:t>
            </a:r>
            <a:r>
              <a:rPr lang="en-US" altLang="zh-CN" dirty="0"/>
              <a:t>			# </a:t>
            </a:r>
            <a:r>
              <a:rPr lang="zh-CN" altLang="en-US" dirty="0"/>
              <a:t>发包函数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a:extLst>
              <a:ext uri="{FF2B5EF4-FFF2-40B4-BE49-F238E27FC236}">
                <a16:creationId xmlns:a16="http://schemas.microsoft.com/office/drawing/2014/main" id="{5AAAEEB7-1F7D-4182-9C45-2DF4053468EF}"/>
              </a:ext>
            </a:extLst>
          </p:cNvPr>
          <p:cNvSpPr>
            <a:spLocks noGrp="1"/>
          </p:cNvSpPr>
          <p:nvPr>
            <p:ph type="sldNum" sz="quarter" idx="11"/>
          </p:nvPr>
        </p:nvSpPr>
        <p:spPr/>
        <p:txBody>
          <a:bodyPr/>
          <a:lstStyle/>
          <a:p>
            <a:fld id="{C2EED88A-182A-4877-BD12-0DE2FB9B90B1}" type="slidenum">
              <a:rPr lang="zh-CN" altLang="en-US" smtClean="0"/>
              <a:t>27</a:t>
            </a:fld>
            <a:endParaRPr lang="zh-CN" altLang="en-US"/>
          </a:p>
        </p:txBody>
      </p:sp>
    </p:spTree>
    <p:extLst>
      <p:ext uri="{BB962C8B-B14F-4D97-AF65-F5344CB8AC3E}">
        <p14:creationId xmlns:p14="http://schemas.microsoft.com/office/powerpoint/2010/main" val="232204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2B22-E354-4982-B7BA-4671B7C61185}"/>
              </a:ext>
            </a:extLst>
          </p:cNvPr>
          <p:cNvSpPr>
            <a:spLocks noGrp="1"/>
          </p:cNvSpPr>
          <p:nvPr>
            <p:ph type="title"/>
          </p:nvPr>
        </p:nvSpPr>
        <p:spPr/>
        <p:txBody>
          <a:bodyPr/>
          <a:lstStyle/>
          <a:p>
            <a:r>
              <a:rPr lang="zh-CN" altLang="en-US" dirty="0"/>
              <a:t>生成树</a:t>
            </a:r>
          </a:p>
        </p:txBody>
      </p:sp>
      <p:sp>
        <p:nvSpPr>
          <p:cNvPr id="3" name="内容占位符 2">
            <a:extLst>
              <a:ext uri="{FF2B5EF4-FFF2-40B4-BE49-F238E27FC236}">
                <a16:creationId xmlns:a16="http://schemas.microsoft.com/office/drawing/2014/main" id="{AD2C3E41-7823-42A5-B647-D796F4B9E356}"/>
              </a:ext>
            </a:extLst>
          </p:cNvPr>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总体代价最小的树状拓扑</a:t>
            </a:r>
            <a:r>
              <a:rPr lang="zh-CN" altLang="en-US" dirty="0"/>
              <a:t>，使得网络在连通的前提下，</a:t>
            </a:r>
            <a:r>
              <a:rPr lang="zh-CN" altLang="en-US" dirty="0">
                <a:solidFill>
                  <a:srgbClr val="FF0000"/>
                </a:solidFill>
              </a:rPr>
              <a:t>避免广播风暴</a:t>
            </a:r>
          </a:p>
        </p:txBody>
      </p:sp>
      <p:sp>
        <p:nvSpPr>
          <p:cNvPr id="4" name="灯片编号占位符 3">
            <a:extLst>
              <a:ext uri="{FF2B5EF4-FFF2-40B4-BE49-F238E27FC236}">
                <a16:creationId xmlns:a16="http://schemas.microsoft.com/office/drawing/2014/main" id="{6EBD1279-A090-496A-9FD8-22257F499E7F}"/>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grpSp>
        <p:nvGrpSpPr>
          <p:cNvPr id="40" name="组合 39">
            <a:extLst>
              <a:ext uri="{FF2B5EF4-FFF2-40B4-BE49-F238E27FC236}">
                <a16:creationId xmlns:a16="http://schemas.microsoft.com/office/drawing/2014/main" id="{BEC1CD3E-FB76-4181-90A4-E49DA0680873}"/>
              </a:ext>
            </a:extLst>
          </p:cNvPr>
          <p:cNvGrpSpPr/>
          <p:nvPr/>
        </p:nvGrpSpPr>
        <p:grpSpPr>
          <a:xfrm>
            <a:off x="292269" y="1766302"/>
            <a:ext cx="3616342" cy="2867553"/>
            <a:chOff x="292269" y="1766302"/>
            <a:chExt cx="3616342" cy="2867553"/>
          </a:xfrm>
        </p:grpSpPr>
        <p:sp>
          <p:nvSpPr>
            <p:cNvPr id="5" name="椭圆 4">
              <a:extLst>
                <a:ext uri="{FF2B5EF4-FFF2-40B4-BE49-F238E27FC236}">
                  <a16:creationId xmlns:a16="http://schemas.microsoft.com/office/drawing/2014/main" id="{02218238-0B9E-4186-87F2-48A761A2D71D}"/>
                </a:ext>
              </a:extLst>
            </p:cNvPr>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a:extLst>
                <a:ext uri="{FF2B5EF4-FFF2-40B4-BE49-F238E27FC236}">
                  <a16:creationId xmlns:a16="http://schemas.microsoft.com/office/drawing/2014/main" id="{28355ABD-B9B8-4EE6-BF2D-A3693213CFC5}"/>
                </a:ext>
              </a:extLst>
            </p:cNvPr>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a:extLst>
                <a:ext uri="{FF2B5EF4-FFF2-40B4-BE49-F238E27FC236}">
                  <a16:creationId xmlns:a16="http://schemas.microsoft.com/office/drawing/2014/main" id="{54FD7C72-9852-4440-A43D-BCE1B2652C56}"/>
                </a:ext>
              </a:extLst>
            </p:cNvPr>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a:extLst>
                <a:ext uri="{FF2B5EF4-FFF2-40B4-BE49-F238E27FC236}">
                  <a16:creationId xmlns:a16="http://schemas.microsoft.com/office/drawing/2014/main" id="{B20BEAEC-C3A3-420A-991E-A25F1CA5820B}"/>
                </a:ext>
              </a:extLst>
            </p:cNvPr>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7DFC78B6-FB8A-42C2-9969-00B28DF890EC}"/>
                </a:ext>
              </a:extLst>
            </p:cNvPr>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6ADA58C-1E8B-4D20-962B-FDD4E8764052}"/>
                </a:ext>
              </a:extLst>
            </p:cNvPr>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CEC4B4E-F35F-40DD-893C-31337A662EDF}"/>
                </a:ext>
              </a:extLst>
            </p:cNvPr>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7C80586-2481-4211-B9F7-95ABC8DFBCF3}"/>
                </a:ext>
              </a:extLst>
            </p:cNvPr>
            <p:cNvCxnSpPr>
              <a:cxnSpLocks/>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E997E5-C384-4AC1-A293-BDBDA9576001}"/>
                </a:ext>
              </a:extLst>
            </p:cNvPr>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a:extLst>
              <a:ext uri="{FF2B5EF4-FFF2-40B4-BE49-F238E27FC236}">
                <a16:creationId xmlns:a16="http://schemas.microsoft.com/office/drawing/2014/main" id="{1B3ACF93-C457-41E1-8A7D-3875BF26BEB8}"/>
              </a:ext>
            </a:extLst>
          </p:cNvPr>
          <p:cNvCxnSpPr>
            <a:cxnSpLocks/>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45DF534-892A-45B7-B1C6-2F855C3BDE06}"/>
              </a:ext>
            </a:extLst>
          </p:cNvPr>
          <p:cNvCxnSpPr>
            <a:cxnSpLocks/>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4F2DC12-BF92-4A7B-AE24-221C0EB12D0D}"/>
              </a:ext>
            </a:extLst>
          </p:cNvPr>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6D05E99-9865-46A3-AC84-EC4A48B0B7E8}"/>
              </a:ext>
            </a:extLst>
          </p:cNvPr>
          <p:cNvCxnSpPr>
            <a:cxnSpLocks/>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782E30-8816-4982-B332-AB83F63FA462}"/>
              </a:ext>
            </a:extLst>
          </p:cNvPr>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F6E2381-3B23-485C-A96D-488553B797E7}"/>
              </a:ext>
            </a:extLst>
          </p:cNvPr>
          <p:cNvCxnSpPr>
            <a:cxnSpLocks/>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7D393-0A70-4A07-86FB-716CD976D66A}"/>
              </a:ext>
            </a:extLst>
          </p:cNvPr>
          <p:cNvCxnSpPr>
            <a:cxnSpLocks/>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9EF70A3-041A-469F-9FD0-DD3325B0EC12}"/>
              </a:ext>
            </a:extLst>
          </p:cNvPr>
          <p:cNvCxnSpPr>
            <a:cxnSpLocks/>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865472E-482A-4D74-83F1-B6DDBEA862D0}"/>
              </a:ext>
            </a:extLst>
          </p:cNvPr>
          <p:cNvCxnSpPr>
            <a:cxnSpLocks/>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B5CE6AB-CCC2-41AA-B5F4-35A3C353237A}"/>
              </a:ext>
            </a:extLst>
          </p:cNvPr>
          <p:cNvCxnSpPr>
            <a:cxnSpLocks/>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C8A29A-5AC2-410A-9228-795965CCE6A0}"/>
              </a:ext>
            </a:extLst>
          </p:cNvPr>
          <p:cNvCxnSpPr>
            <a:cxnSpLocks/>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E818A551-188B-4855-B35B-C3C87B9561BE}"/>
              </a:ext>
            </a:extLst>
          </p:cNvPr>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a:extLst>
              <a:ext uri="{FF2B5EF4-FFF2-40B4-BE49-F238E27FC236}">
                <a16:creationId xmlns:a16="http://schemas.microsoft.com/office/drawing/2014/main" id="{D3CED981-DD91-489C-A623-FC9A1F42694F}"/>
              </a:ext>
            </a:extLst>
          </p:cNvPr>
          <p:cNvGrpSpPr/>
          <p:nvPr/>
        </p:nvGrpSpPr>
        <p:grpSpPr>
          <a:xfrm>
            <a:off x="4943156" y="1851375"/>
            <a:ext cx="3621724" cy="2867553"/>
            <a:chOff x="4943156" y="1851375"/>
            <a:chExt cx="3621724" cy="2867553"/>
          </a:xfrm>
        </p:grpSpPr>
        <p:sp>
          <p:nvSpPr>
            <p:cNvPr id="30" name="椭圆 29">
              <a:extLst>
                <a:ext uri="{FF2B5EF4-FFF2-40B4-BE49-F238E27FC236}">
                  <a16:creationId xmlns:a16="http://schemas.microsoft.com/office/drawing/2014/main" id="{79ECC798-1BD2-4C62-999D-4330EBE43244}"/>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a:extLst>
                <a:ext uri="{FF2B5EF4-FFF2-40B4-BE49-F238E27FC236}">
                  <a16:creationId xmlns:a16="http://schemas.microsoft.com/office/drawing/2014/main" id="{345E1F19-C484-4C95-80B6-8B56BE4796FE}"/>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a:extLst>
                <a:ext uri="{FF2B5EF4-FFF2-40B4-BE49-F238E27FC236}">
                  <a16:creationId xmlns:a16="http://schemas.microsoft.com/office/drawing/2014/main" id="{0DA165EE-05E4-461A-993F-F581A27B028C}"/>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a:extLst>
                <a:ext uri="{FF2B5EF4-FFF2-40B4-BE49-F238E27FC236}">
                  <a16:creationId xmlns:a16="http://schemas.microsoft.com/office/drawing/2014/main" id="{CA84D64D-E9F3-438B-9FD6-6180EE687AC7}"/>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a:extLst>
                <a:ext uri="{FF2B5EF4-FFF2-40B4-BE49-F238E27FC236}">
                  <a16:creationId xmlns:a16="http://schemas.microsoft.com/office/drawing/2014/main" id="{F8D15283-66BF-43A6-93E7-B1B700325487}"/>
                </a:ext>
              </a:extLst>
            </p:cNvPr>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206941-1E48-4174-918B-6FF6AE1AC1F7}"/>
                </a:ext>
              </a:extLst>
            </p:cNvPr>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0F4A1F2-64EE-4E52-8623-B8B09D590163}"/>
                </a:ext>
              </a:extLst>
            </p:cNvPr>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A02C45-EA0D-47FA-BB79-5CBD16FA70EF}"/>
                </a:ext>
              </a:extLst>
            </p:cNvPr>
            <p:cNvCxnSpPr>
              <a:cxnSpLocks/>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7015587-9123-406A-8519-B89EFD12F837}"/>
                </a:ext>
              </a:extLst>
            </p:cNvPr>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a:extLst>
                <a:ext uri="{FF2B5EF4-FFF2-40B4-BE49-F238E27FC236}">
                  <a16:creationId xmlns:a16="http://schemas.microsoft.com/office/drawing/2014/main" id="{6C038A6F-F337-4B4C-B383-F3B94CAB1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a:extLst>
              <a:ext uri="{FF2B5EF4-FFF2-40B4-BE49-F238E27FC236}">
                <a16:creationId xmlns:a16="http://schemas.microsoft.com/office/drawing/2014/main" id="{4E699B69-318F-4DA9-8FDB-ADF267B416B0}"/>
              </a:ext>
            </a:extLst>
          </p:cNvPr>
          <p:cNvCxnSpPr>
            <a:cxnSpLocks/>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A8802B-FF7E-482D-BE27-9EACABA49960}"/>
              </a:ext>
            </a:extLst>
          </p:cNvPr>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0B1771A-3538-4690-8B5F-AEC15470EA82}"/>
              </a:ext>
            </a:extLst>
          </p:cNvPr>
          <p:cNvCxnSpPr>
            <a:cxnSpLocks/>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F6D58EC-E701-4C48-8C6F-4437CD1F51D5}"/>
              </a:ext>
            </a:extLst>
          </p:cNvPr>
          <p:cNvCxnSpPr>
            <a:cxnSpLocks/>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D5735E4-50F5-45C1-A550-4BB842964078}"/>
              </a:ext>
            </a:extLst>
          </p:cNvPr>
          <p:cNvCxnSpPr>
            <a:cxnSpLocks/>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19563E-7AB7-44B2-9BF8-345939350679}"/>
              </a:ext>
            </a:extLst>
          </p:cNvPr>
          <p:cNvCxnSpPr>
            <a:cxnSpLocks/>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1EBB13D-421E-4D3F-8EC5-D2C316C94A66}"/>
              </a:ext>
            </a:extLst>
          </p:cNvPr>
          <p:cNvCxnSpPr>
            <a:cxnSpLocks/>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9891420-1DC3-4AD2-B85B-083EF67DDC4C}"/>
              </a:ext>
            </a:extLst>
          </p:cNvPr>
          <p:cNvCxnSpPr>
            <a:cxnSpLocks/>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sp>
        <p:nvSpPr>
          <p:cNvPr id="4" name="灯片编号占位符 3">
            <a:extLst>
              <a:ext uri="{FF2B5EF4-FFF2-40B4-BE49-F238E27FC236}">
                <a16:creationId xmlns:a16="http://schemas.microsoft.com/office/drawing/2014/main" id="{CCB1AE2F-1446-4BC6-B489-B358A0B28EE3}"/>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grpSp>
        <p:nvGrpSpPr>
          <p:cNvPr id="5" name="组合 4">
            <a:extLst>
              <a:ext uri="{FF2B5EF4-FFF2-40B4-BE49-F238E27FC236}">
                <a16:creationId xmlns:a16="http://schemas.microsoft.com/office/drawing/2014/main" id="{F49F26C8-30C6-47AE-8A32-7A29047C2ACD}"/>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F6AB5390-1EE9-4621-9E6C-A3B525241B3F}"/>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B1976FB-E6F5-4D6A-BF15-A19BFFF30F39}"/>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92DE95B3-23E4-4D17-AC58-9FCD5844154F}"/>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D094BECA-EC82-4F81-9531-7669A1A11DE8}"/>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568F87B8-B0E6-4367-A8B1-ABDB2F0971E2}"/>
                </a:ext>
              </a:extLst>
            </p:cNvPr>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1F3204-F0C1-46EA-A1EA-4CE5DC4D26DA}"/>
                </a:ext>
              </a:extLst>
            </p:cNvPr>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BF3BC0-2AD3-4CEA-A43E-BB4366D7D241}"/>
                </a:ext>
              </a:extLst>
            </p:cNvPr>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688400B-072D-42B7-B59B-1200492C6822}"/>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FFEF37B-3713-4521-9D45-F3B99A4D5F84}"/>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495BAC26-CCF7-46E4-AC47-623AD989C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a:extLst>
              <a:ext uri="{FF2B5EF4-FFF2-40B4-BE49-F238E27FC236}">
                <a16:creationId xmlns:a16="http://schemas.microsoft.com/office/drawing/2014/main" id="{95328452-F224-4A11-8433-6A770DA66918}"/>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a:extLst>
              <a:ext uri="{FF2B5EF4-FFF2-40B4-BE49-F238E27FC236}">
                <a16:creationId xmlns:a16="http://schemas.microsoft.com/office/drawing/2014/main" id="{63F4D5EB-EB1A-4158-9B9F-AFA9B13CC217}"/>
              </a:ext>
            </a:extLst>
          </p:cNvPr>
          <p:cNvSpPr>
            <a:spLocks noGrp="1"/>
          </p:cNvSpPr>
          <p:nvPr>
            <p:ph idx="1"/>
          </p:nvPr>
        </p:nvSpPr>
        <p:spPr>
          <a:xfrm>
            <a:off x="3933145" y="1557934"/>
            <a:ext cx="5060248" cy="5034843"/>
          </a:xfrm>
        </p:spPr>
        <p:txBody>
          <a:bodyPr/>
          <a:lstStyle/>
          <a:p>
            <a:pPr>
              <a:lnSpc>
                <a:spcPct val="140000"/>
              </a:lnSpc>
            </a:pPr>
            <a:r>
              <a:rPr lang="zh-CN" altLang="en-US" dirty="0"/>
              <a:t>一个网络中只有一个根节点</a:t>
            </a:r>
            <a:r>
              <a:rPr lang="en-US" altLang="zh-CN" dirty="0"/>
              <a:t>(Root Switch)</a:t>
            </a:r>
          </a:p>
          <a:p>
            <a:pPr>
              <a:lnSpc>
                <a:spcPct val="140000"/>
              </a:lnSpc>
            </a:pPr>
            <a:endParaRPr lang="en-US" altLang="zh-CN" dirty="0"/>
          </a:p>
          <a:p>
            <a:pPr>
              <a:lnSpc>
                <a:spcPct val="140000"/>
              </a:lnSpc>
            </a:pPr>
            <a:r>
              <a:rPr lang="zh-CN" altLang="en-US" dirty="0"/>
              <a:t>除根节点以外，每个节点有一个</a:t>
            </a:r>
            <a:r>
              <a:rPr lang="zh-CN" altLang="en-US" dirty="0">
                <a:solidFill>
                  <a:srgbClr val="00B050"/>
                </a:solidFill>
              </a:rPr>
              <a:t>根端口</a:t>
            </a:r>
            <a:r>
              <a:rPr lang="en-US" altLang="zh-CN" dirty="0"/>
              <a:t>(</a:t>
            </a:r>
            <a:r>
              <a:rPr lang="en-US" altLang="zh-CN" dirty="0">
                <a:solidFill>
                  <a:srgbClr val="00B050"/>
                </a:solidFill>
              </a:rPr>
              <a:t>Root Port, RP</a:t>
            </a:r>
            <a:r>
              <a:rPr lang="en-US" altLang="zh-CN" dirty="0"/>
              <a:t>)</a:t>
            </a:r>
          </a:p>
          <a:p>
            <a:pPr>
              <a:lnSpc>
                <a:spcPct val="140000"/>
              </a:lnSpc>
            </a:pPr>
            <a:r>
              <a:rPr lang="zh-CN" altLang="en-US" dirty="0"/>
              <a:t>每个网段</a:t>
            </a:r>
            <a:r>
              <a:rPr lang="en-US" altLang="zh-CN" dirty="0"/>
              <a:t>(segment)</a:t>
            </a:r>
            <a:r>
              <a:rPr lang="zh-CN" altLang="en-US" dirty="0"/>
              <a:t>有一个</a:t>
            </a:r>
            <a:r>
              <a:rPr lang="zh-CN" altLang="en-US" dirty="0">
                <a:solidFill>
                  <a:srgbClr val="FF0000"/>
                </a:solidFill>
              </a:rPr>
              <a:t>指定端口</a:t>
            </a:r>
            <a:r>
              <a:rPr lang="en-US" altLang="zh-CN" dirty="0"/>
              <a:t>(</a:t>
            </a:r>
            <a:r>
              <a:rPr lang="en-US" altLang="zh-CN" dirty="0">
                <a:solidFill>
                  <a:srgbClr val="FF0000"/>
                </a:solidFill>
              </a:rPr>
              <a:t>Designated Port, DP</a:t>
            </a:r>
            <a:r>
              <a:rPr lang="en-US" altLang="zh-CN" dirty="0"/>
              <a:t>)</a:t>
            </a:r>
          </a:p>
          <a:p>
            <a:pPr>
              <a:lnSpc>
                <a:spcPct val="140000"/>
              </a:lnSpc>
            </a:pPr>
            <a:r>
              <a:rPr lang="zh-CN" altLang="en-US" dirty="0"/>
              <a:t>剩余端口为</a:t>
            </a:r>
            <a:r>
              <a:rPr lang="zh-CN" altLang="en-US" dirty="0">
                <a:solidFill>
                  <a:schemeClr val="accent1">
                    <a:lumMod val="75000"/>
                  </a:schemeClr>
                </a:solidFill>
              </a:rPr>
              <a:t>非指定端口</a:t>
            </a:r>
            <a:r>
              <a:rPr lang="en-US" altLang="zh-CN" dirty="0"/>
              <a:t>(</a:t>
            </a:r>
            <a:r>
              <a:rPr lang="en-US" altLang="zh-CN" dirty="0">
                <a:solidFill>
                  <a:schemeClr val="accent1">
                    <a:lumMod val="75000"/>
                  </a:schemeClr>
                </a:solidFill>
              </a:rPr>
              <a:t>Alternate Port, AP</a:t>
            </a:r>
            <a:r>
              <a:rPr lang="en-US" altLang="zh-CN" dirty="0"/>
              <a:t>)</a:t>
            </a:r>
          </a:p>
          <a:p>
            <a:pPr>
              <a:lnSpc>
                <a:spcPct val="140000"/>
              </a:lnSpc>
            </a:pPr>
            <a:endParaRPr lang="zh-CN" altLang="en-US" dirty="0"/>
          </a:p>
        </p:txBody>
      </p:sp>
      <p:sp>
        <p:nvSpPr>
          <p:cNvPr id="30" name="矩形 29">
            <a:extLst>
              <a:ext uri="{FF2B5EF4-FFF2-40B4-BE49-F238E27FC236}">
                <a16:creationId xmlns:a16="http://schemas.microsoft.com/office/drawing/2014/main" id="{FDF7B851-D0AD-4811-A123-526B687E0FB0}"/>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a:extLst>
              <a:ext uri="{FF2B5EF4-FFF2-40B4-BE49-F238E27FC236}">
                <a16:creationId xmlns:a16="http://schemas.microsoft.com/office/drawing/2014/main" id="{CE6810D3-F99C-4316-980A-A2BEF74F2A08}"/>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a:extLst>
              <a:ext uri="{FF2B5EF4-FFF2-40B4-BE49-F238E27FC236}">
                <a16:creationId xmlns:a16="http://schemas.microsoft.com/office/drawing/2014/main" id="{89D3A06E-4456-4BDD-9985-6BE378BECAD6}"/>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a:extLst>
              <a:ext uri="{FF2B5EF4-FFF2-40B4-BE49-F238E27FC236}">
                <a16:creationId xmlns:a16="http://schemas.microsoft.com/office/drawing/2014/main" id="{C5A061A8-35FD-47EE-815D-DF6A0BA8F5E1}"/>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a:extLst>
              <a:ext uri="{FF2B5EF4-FFF2-40B4-BE49-F238E27FC236}">
                <a16:creationId xmlns:a16="http://schemas.microsoft.com/office/drawing/2014/main" id="{DCEF2BF7-3DC1-4DD2-BADD-C401AFAA3390}"/>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a:extLst>
              <a:ext uri="{FF2B5EF4-FFF2-40B4-BE49-F238E27FC236}">
                <a16:creationId xmlns:a16="http://schemas.microsoft.com/office/drawing/2014/main" id="{616D9D58-E601-4AC2-9DDD-87F6D961B513}"/>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a:extLst>
              <a:ext uri="{FF2B5EF4-FFF2-40B4-BE49-F238E27FC236}">
                <a16:creationId xmlns:a16="http://schemas.microsoft.com/office/drawing/2014/main" id="{14A1947B-6963-415F-92F1-4E52D31C7B3A}"/>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a:extLst>
              <a:ext uri="{FF2B5EF4-FFF2-40B4-BE49-F238E27FC236}">
                <a16:creationId xmlns:a16="http://schemas.microsoft.com/office/drawing/2014/main" id="{D2A9574D-4426-40A5-83EA-4E7A1FE503FB}"/>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extLst>
      <p:ext uri="{BB962C8B-B14F-4D97-AF65-F5344CB8AC3E}">
        <p14:creationId xmlns:p14="http://schemas.microsoft.com/office/powerpoint/2010/main" val="26184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3EAAE-36B0-41FC-8BA1-331171C46837}"/>
              </a:ext>
            </a:extLst>
          </p:cNvPr>
          <p:cNvSpPr>
            <a:spLocks noGrp="1"/>
          </p:cNvSpPr>
          <p:nvPr>
            <p:ph type="title"/>
          </p:nvPr>
        </p:nvSpPr>
        <p:spPr/>
        <p:txBody>
          <a:bodyPr/>
          <a:lstStyle/>
          <a:p>
            <a:r>
              <a:rPr lang="zh-CN" altLang="en-US" dirty="0"/>
              <a:t>生成树中术语的含义</a:t>
            </a:r>
          </a:p>
        </p:txBody>
      </p:sp>
      <p:sp>
        <p:nvSpPr>
          <p:cNvPr id="4" name="灯片编号占位符 3">
            <a:extLst>
              <a:ext uri="{FF2B5EF4-FFF2-40B4-BE49-F238E27FC236}">
                <a16:creationId xmlns:a16="http://schemas.microsoft.com/office/drawing/2014/main" id="{3CD52A65-5735-4C2B-8554-8BE0F9C42CC0}"/>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sp>
        <p:nvSpPr>
          <p:cNvPr id="5" name="内容占位符 4">
            <a:extLst>
              <a:ext uri="{FF2B5EF4-FFF2-40B4-BE49-F238E27FC236}">
                <a16:creationId xmlns:a16="http://schemas.microsoft.com/office/drawing/2014/main" id="{290E127E-4DA6-4C36-AC56-191F06161946}"/>
              </a:ext>
            </a:extLst>
          </p:cNvPr>
          <p:cNvSpPr>
            <a:spLocks noGrp="1"/>
          </p:cNvSpPr>
          <p:nvPr>
            <p:ph idx="1"/>
          </p:nvPr>
        </p:nvSpPr>
        <p:spPr>
          <a:xfrm>
            <a:off x="3560965" y="1484784"/>
            <a:ext cx="5583035" cy="5034843"/>
          </a:xfrm>
        </p:spPr>
        <p:txBody>
          <a:bodyPr/>
          <a:lstStyle/>
          <a:p>
            <a:pPr>
              <a:lnSpc>
                <a:spcPct val="120000"/>
              </a:lnSpc>
            </a:pPr>
            <a:r>
              <a:rPr lang="zh-CN" altLang="en-US" dirty="0"/>
              <a:t>根节点</a:t>
            </a:r>
            <a:endParaRPr lang="en-US" altLang="zh-CN" dirty="0"/>
          </a:p>
          <a:p>
            <a:pPr lvl="1">
              <a:lnSpc>
                <a:spcPct val="120000"/>
              </a:lnSpc>
            </a:pPr>
            <a:r>
              <a:rPr lang="en-US" altLang="zh-CN" dirty="0"/>
              <a:t>ID</a:t>
            </a:r>
            <a:r>
              <a:rPr lang="zh-CN" altLang="en-US" dirty="0"/>
              <a:t>最小的交换机作为根节点</a:t>
            </a:r>
            <a:endParaRPr lang="en-US" altLang="zh-CN" dirty="0"/>
          </a:p>
          <a:p>
            <a:pPr>
              <a:lnSpc>
                <a:spcPct val="120000"/>
              </a:lnSpc>
            </a:pPr>
            <a:r>
              <a:rPr lang="zh-CN" altLang="en-US" dirty="0"/>
              <a:t>根端口</a:t>
            </a:r>
            <a:endParaRPr lang="en-US" altLang="zh-CN" dirty="0"/>
          </a:p>
          <a:p>
            <a:pPr lvl="1">
              <a:lnSpc>
                <a:spcPct val="120000"/>
              </a:lnSpc>
            </a:pPr>
            <a:r>
              <a:rPr lang="zh-CN" altLang="en-US" dirty="0"/>
              <a:t>节点通过根端口连接到根节点，</a:t>
            </a:r>
            <a:r>
              <a:rPr lang="zh-CN" altLang="en-US" dirty="0">
                <a:solidFill>
                  <a:srgbClr val="FF0000"/>
                </a:solidFill>
              </a:rPr>
              <a:t>根端口是一个节点到根节点路径代价最小的端口</a:t>
            </a:r>
          </a:p>
          <a:p>
            <a:pPr>
              <a:lnSpc>
                <a:spcPct val="120000"/>
              </a:lnSpc>
            </a:pPr>
            <a:r>
              <a:rPr lang="zh-CN" altLang="en-US" dirty="0"/>
              <a:t>指定端口</a:t>
            </a:r>
            <a:endParaRPr lang="en-US" altLang="zh-CN" dirty="0"/>
          </a:p>
          <a:p>
            <a:pPr lvl="1">
              <a:lnSpc>
                <a:spcPct val="120000"/>
              </a:lnSpc>
            </a:pPr>
            <a:r>
              <a:rPr lang="zh-CN" altLang="en-US" dirty="0">
                <a:solidFill>
                  <a:srgbClr val="FF0000"/>
                </a:solidFill>
              </a:rPr>
              <a:t>指定端口为网段</a:t>
            </a:r>
            <a:r>
              <a:rPr lang="en-US" altLang="zh-CN" dirty="0">
                <a:solidFill>
                  <a:srgbClr val="FF0000"/>
                </a:solidFill>
              </a:rPr>
              <a:t>(segment)</a:t>
            </a:r>
            <a:r>
              <a:rPr lang="zh-CN" altLang="en-US" dirty="0">
                <a:solidFill>
                  <a:srgbClr val="FF0000"/>
                </a:solidFill>
              </a:rPr>
              <a:t>中到根节点代价最小的端口</a:t>
            </a:r>
            <a:r>
              <a:rPr lang="zh-CN" altLang="en-US" dirty="0"/>
              <a:t>，用于在网段内发送</a:t>
            </a:r>
            <a:r>
              <a:rPr lang="en-US" altLang="zh-CN" dirty="0"/>
              <a:t>STP</a:t>
            </a:r>
            <a:r>
              <a:rPr lang="zh-CN" altLang="en-US" dirty="0"/>
              <a:t>消息</a:t>
            </a:r>
            <a:endParaRPr lang="en-US" altLang="zh-CN" dirty="0"/>
          </a:p>
          <a:p>
            <a:pPr>
              <a:lnSpc>
                <a:spcPct val="120000"/>
              </a:lnSpc>
            </a:pPr>
            <a:r>
              <a:rPr lang="zh-CN" altLang="en-US" dirty="0"/>
              <a:t>其他端口</a:t>
            </a:r>
            <a:endParaRPr lang="en-US" altLang="zh-CN" dirty="0"/>
          </a:p>
          <a:p>
            <a:pPr lvl="1">
              <a:lnSpc>
                <a:spcPct val="120000"/>
              </a:lnSpc>
            </a:pPr>
            <a:r>
              <a:rPr lang="zh-CN" altLang="en-US" dirty="0"/>
              <a:t>不参与构建生成树拓扑的端口，被禁止</a:t>
            </a:r>
            <a:r>
              <a:rPr lang="en-US" altLang="zh-CN" dirty="0"/>
              <a:t>(block)</a:t>
            </a:r>
            <a:r>
              <a:rPr lang="zh-CN" altLang="en-US" dirty="0"/>
              <a:t>掉</a:t>
            </a:r>
          </a:p>
        </p:txBody>
      </p:sp>
      <p:grpSp>
        <p:nvGrpSpPr>
          <p:cNvPr id="3" name="组合 2">
            <a:extLst>
              <a:ext uri="{FF2B5EF4-FFF2-40B4-BE49-F238E27FC236}">
                <a16:creationId xmlns:a16="http://schemas.microsoft.com/office/drawing/2014/main" id="{554DC547-A4CF-4638-AC33-190216296243}"/>
              </a:ext>
            </a:extLst>
          </p:cNvPr>
          <p:cNvGrpSpPr/>
          <p:nvPr/>
        </p:nvGrpSpPr>
        <p:grpSpPr>
          <a:xfrm>
            <a:off x="43031" y="1628800"/>
            <a:ext cx="3388875" cy="3804263"/>
            <a:chOff x="232007" y="2028469"/>
            <a:chExt cx="3388875" cy="3804263"/>
          </a:xfrm>
        </p:grpSpPr>
        <p:grpSp>
          <p:nvGrpSpPr>
            <p:cNvPr id="6" name="组合 5">
              <a:extLst>
                <a:ext uri="{FF2B5EF4-FFF2-40B4-BE49-F238E27FC236}">
                  <a16:creationId xmlns:a16="http://schemas.microsoft.com/office/drawing/2014/main" id="{2220167E-D3EF-4607-A37E-C2A45748D12A}"/>
                </a:ext>
              </a:extLst>
            </p:cNvPr>
            <p:cNvGrpSpPr/>
            <p:nvPr/>
          </p:nvGrpSpPr>
          <p:grpSpPr>
            <a:xfrm>
              <a:off x="252801" y="2028469"/>
              <a:ext cx="3363558" cy="3804263"/>
              <a:chOff x="5201322" y="914665"/>
              <a:chExt cx="3363558" cy="3804263"/>
            </a:xfrm>
          </p:grpSpPr>
          <p:sp>
            <p:nvSpPr>
              <p:cNvPr id="7" name="椭圆 6">
                <a:extLst>
                  <a:ext uri="{FF2B5EF4-FFF2-40B4-BE49-F238E27FC236}">
                    <a16:creationId xmlns:a16="http://schemas.microsoft.com/office/drawing/2014/main" id="{7CC05B54-705E-4CA0-96E0-4A9BA89AED89}"/>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a:extLst>
                  <a:ext uri="{FF2B5EF4-FFF2-40B4-BE49-F238E27FC236}">
                    <a16:creationId xmlns:a16="http://schemas.microsoft.com/office/drawing/2014/main" id="{6C5AEF10-7DB7-4A0C-AF61-4C2A58EF90C3}"/>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9" name="椭圆 8">
                <a:extLst>
                  <a:ext uri="{FF2B5EF4-FFF2-40B4-BE49-F238E27FC236}">
                    <a16:creationId xmlns:a16="http://schemas.microsoft.com/office/drawing/2014/main" id="{0FD175D3-96A3-4126-9AC3-B84E207D7422}"/>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0" name="椭圆 9">
                <a:extLst>
                  <a:ext uri="{FF2B5EF4-FFF2-40B4-BE49-F238E27FC236}">
                    <a16:creationId xmlns:a16="http://schemas.microsoft.com/office/drawing/2014/main" id="{D6746501-FB22-47A9-BA16-A895AD968EC9}"/>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1" name="直接连接符 10">
                <a:extLst>
                  <a:ext uri="{FF2B5EF4-FFF2-40B4-BE49-F238E27FC236}">
                    <a16:creationId xmlns:a16="http://schemas.microsoft.com/office/drawing/2014/main" id="{025F5DC8-8F69-42B0-8BA1-18951D9C0294}"/>
                  </a:ext>
                </a:extLst>
              </p:cNvPr>
              <p:cNvCxnSpPr>
                <a:stCxn id="7" idx="3"/>
                <a:endCxn id="8"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381DF45-3C9C-449E-BDB8-5DF6F6C321E5}"/>
                  </a:ext>
                </a:extLst>
              </p:cNvPr>
              <p:cNvCxnSpPr>
                <a:stCxn id="7" idx="5"/>
                <a:endCxn id="9"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1520DFC-4ED8-4F60-9E9F-DB84E5612A43}"/>
                  </a:ext>
                </a:extLst>
              </p:cNvPr>
              <p:cNvCxnSpPr>
                <a:stCxn id="8" idx="4"/>
                <a:endCxn id="10"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20FF8E4-A939-4D1A-A25F-BA6D0A460FF5}"/>
                  </a:ext>
                </a:extLst>
              </p:cNvPr>
              <p:cNvCxnSpPr>
                <a:cxnSpLocks/>
                <a:stCxn id="9" idx="4"/>
                <a:endCxn id="10"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2D55EEB-8139-43B6-8AE0-1146FF190F41}"/>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6" name="图片 15">
                <a:extLst>
                  <a:ext uri="{FF2B5EF4-FFF2-40B4-BE49-F238E27FC236}">
                    <a16:creationId xmlns:a16="http://schemas.microsoft.com/office/drawing/2014/main" id="{725211BF-23AA-4BA2-9CF8-A8C746D1DA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17" name="文本框 16">
              <a:extLst>
                <a:ext uri="{FF2B5EF4-FFF2-40B4-BE49-F238E27FC236}">
                  <a16:creationId xmlns:a16="http://schemas.microsoft.com/office/drawing/2014/main" id="{563CEB84-3855-4C9C-A330-8F19D4C601A9}"/>
                </a:ext>
              </a:extLst>
            </p:cNvPr>
            <p:cNvSpPr txBox="1"/>
            <p:nvPr/>
          </p:nvSpPr>
          <p:spPr>
            <a:xfrm>
              <a:off x="2002094" y="2588805"/>
              <a:ext cx="1294072" cy="369332"/>
            </a:xfrm>
            <a:prstGeom prst="rect">
              <a:avLst/>
            </a:prstGeom>
            <a:noFill/>
          </p:spPr>
          <p:txBody>
            <a:bodyPr wrap="none" rtlCol="0">
              <a:spAutoFit/>
            </a:bodyPr>
            <a:lstStyle/>
            <a:p>
              <a:r>
                <a:rPr lang="en-US" altLang="zh-CN" dirty="0"/>
                <a:t>Root Switch</a:t>
              </a:r>
              <a:endParaRPr lang="zh-CN" altLang="en-US" dirty="0"/>
            </a:p>
          </p:txBody>
        </p:sp>
        <p:sp>
          <p:nvSpPr>
            <p:cNvPr id="18" name="矩形 17">
              <a:extLst>
                <a:ext uri="{FF2B5EF4-FFF2-40B4-BE49-F238E27FC236}">
                  <a16:creationId xmlns:a16="http://schemas.microsoft.com/office/drawing/2014/main" id="{D915B3FA-3354-4E22-9942-FFC5DDFEF79A}"/>
                </a:ext>
              </a:extLst>
            </p:cNvPr>
            <p:cNvSpPr/>
            <p:nvPr/>
          </p:nvSpPr>
          <p:spPr>
            <a:xfrm>
              <a:off x="232007" y="3809636"/>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19" name="矩形 18">
              <a:extLst>
                <a:ext uri="{FF2B5EF4-FFF2-40B4-BE49-F238E27FC236}">
                  <a16:creationId xmlns:a16="http://schemas.microsoft.com/office/drawing/2014/main" id="{06F55C78-5C4C-46C7-B89F-39E03E9BD4D1}"/>
                </a:ext>
              </a:extLst>
            </p:cNvPr>
            <p:cNvSpPr/>
            <p:nvPr/>
          </p:nvSpPr>
          <p:spPr>
            <a:xfrm>
              <a:off x="3192560" y="376642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0" name="矩形 19">
              <a:extLst>
                <a:ext uri="{FF2B5EF4-FFF2-40B4-BE49-F238E27FC236}">
                  <a16:creationId xmlns:a16="http://schemas.microsoft.com/office/drawing/2014/main" id="{22865B6A-CFA8-4053-9C94-B5CDBBCE2CE7}"/>
                </a:ext>
              </a:extLst>
            </p:cNvPr>
            <p:cNvSpPr/>
            <p:nvPr/>
          </p:nvSpPr>
          <p:spPr>
            <a:xfrm>
              <a:off x="2306330" y="5152227"/>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1" name="文本框 20">
              <a:extLst>
                <a:ext uri="{FF2B5EF4-FFF2-40B4-BE49-F238E27FC236}">
                  <a16:creationId xmlns:a16="http://schemas.microsoft.com/office/drawing/2014/main" id="{98196096-27D0-4417-8472-94702894E55B}"/>
                </a:ext>
              </a:extLst>
            </p:cNvPr>
            <p:cNvSpPr txBox="1"/>
            <p:nvPr/>
          </p:nvSpPr>
          <p:spPr>
            <a:xfrm>
              <a:off x="1017977" y="3183801"/>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2" name="文本框 21">
              <a:extLst>
                <a:ext uri="{FF2B5EF4-FFF2-40B4-BE49-F238E27FC236}">
                  <a16:creationId xmlns:a16="http://schemas.microsoft.com/office/drawing/2014/main" id="{64557B77-E213-453E-AC9A-11A8E1E2BFB2}"/>
                </a:ext>
              </a:extLst>
            </p:cNvPr>
            <p:cNvSpPr txBox="1"/>
            <p:nvPr/>
          </p:nvSpPr>
          <p:spPr>
            <a:xfrm>
              <a:off x="2310185" y="3169717"/>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3" name="文本框 22">
              <a:extLst>
                <a:ext uri="{FF2B5EF4-FFF2-40B4-BE49-F238E27FC236}">
                  <a16:creationId xmlns:a16="http://schemas.microsoft.com/office/drawing/2014/main" id="{260FAEFE-9B92-42BD-8F8B-7C53C8442FD7}"/>
                </a:ext>
              </a:extLst>
            </p:cNvPr>
            <p:cNvSpPr txBox="1"/>
            <p:nvPr/>
          </p:nvSpPr>
          <p:spPr>
            <a:xfrm>
              <a:off x="272097" y="4782479"/>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4" name="文本框 23">
              <a:extLst>
                <a:ext uri="{FF2B5EF4-FFF2-40B4-BE49-F238E27FC236}">
                  <a16:creationId xmlns:a16="http://schemas.microsoft.com/office/drawing/2014/main" id="{2195649F-4F39-4360-AED6-48F913BD87F3}"/>
                </a:ext>
              </a:extLst>
            </p:cNvPr>
            <p:cNvSpPr txBox="1"/>
            <p:nvPr/>
          </p:nvSpPr>
          <p:spPr>
            <a:xfrm>
              <a:off x="3107962" y="4750345"/>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5" name="矩形 24">
              <a:extLst>
                <a:ext uri="{FF2B5EF4-FFF2-40B4-BE49-F238E27FC236}">
                  <a16:creationId xmlns:a16="http://schemas.microsoft.com/office/drawing/2014/main" id="{F3206393-4483-4266-99BF-91C8FB00B9FC}"/>
                </a:ext>
              </a:extLst>
            </p:cNvPr>
            <p:cNvSpPr/>
            <p:nvPr/>
          </p:nvSpPr>
          <p:spPr>
            <a:xfrm>
              <a:off x="996395" y="5413933"/>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spTree>
    <p:extLst>
      <p:ext uri="{BB962C8B-B14F-4D97-AF65-F5344CB8AC3E}">
        <p14:creationId xmlns:p14="http://schemas.microsoft.com/office/powerpoint/2010/main" val="348267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EA934-C70A-40F6-9DCF-C84A9C95AD2E}"/>
              </a:ext>
            </a:extLst>
          </p:cNvPr>
          <p:cNvSpPr>
            <a:spLocks noGrp="1"/>
          </p:cNvSpPr>
          <p:nvPr>
            <p:ph type="title"/>
          </p:nvPr>
        </p:nvSpPr>
        <p:spPr/>
        <p:txBody>
          <a:bodyPr/>
          <a:lstStyle/>
          <a:p>
            <a:r>
              <a:rPr lang="zh-CN" altLang="en-US" dirty="0"/>
              <a:t>如何计算节点和端口</a:t>
            </a:r>
            <a:r>
              <a:rPr lang="en-US" altLang="zh-CN" dirty="0"/>
              <a:t>ID</a:t>
            </a:r>
            <a:endParaRPr lang="zh-CN" altLang="en-US" dirty="0"/>
          </a:p>
        </p:txBody>
      </p:sp>
      <p:sp>
        <p:nvSpPr>
          <p:cNvPr id="3" name="内容占位符 2">
            <a:extLst>
              <a:ext uri="{FF2B5EF4-FFF2-40B4-BE49-F238E27FC236}">
                <a16:creationId xmlns:a16="http://schemas.microsoft.com/office/drawing/2014/main" id="{965DF781-5F4E-4A8A-8EA6-0710CA860281}"/>
              </a:ext>
            </a:extLst>
          </p:cNvPr>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sp>
        <p:nvSpPr>
          <p:cNvPr id="4" name="灯片编号占位符 3">
            <a:extLst>
              <a:ext uri="{FF2B5EF4-FFF2-40B4-BE49-F238E27FC236}">
                <a16:creationId xmlns:a16="http://schemas.microsoft.com/office/drawing/2014/main" id="{F2064E20-E44F-469F-928C-0BE2962FA438}"/>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pic>
        <p:nvPicPr>
          <p:cNvPr id="5" name="图片 4">
            <a:extLst>
              <a:ext uri="{FF2B5EF4-FFF2-40B4-BE49-F238E27FC236}">
                <a16:creationId xmlns:a16="http://schemas.microsoft.com/office/drawing/2014/main" id="{DF7F0AD1-9157-4F8A-8D99-57879B45EB0E}"/>
              </a:ext>
            </a:extLst>
          </p:cNvPr>
          <p:cNvPicPr>
            <a:picLocks noChangeAspect="1"/>
          </p:cNvPicPr>
          <p:nvPr/>
        </p:nvPicPr>
        <p:blipFill>
          <a:blip r:embed="rId2"/>
          <a:stretch>
            <a:fillRect/>
          </a:stretch>
        </p:blipFill>
        <p:spPr>
          <a:xfrm>
            <a:off x="1403648" y="3140968"/>
            <a:ext cx="5680038" cy="1024269"/>
          </a:xfrm>
          <a:prstGeom prst="rect">
            <a:avLst/>
          </a:prstGeom>
        </p:spPr>
      </p:pic>
    </p:spTree>
    <p:extLst>
      <p:ext uri="{BB962C8B-B14F-4D97-AF65-F5344CB8AC3E}">
        <p14:creationId xmlns:p14="http://schemas.microsoft.com/office/powerpoint/2010/main" val="337755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73944-DFEF-41C5-B701-EB46E9BF62D5}"/>
              </a:ext>
            </a:extLst>
          </p:cNvPr>
          <p:cNvSpPr>
            <a:spLocks noGrp="1"/>
          </p:cNvSpPr>
          <p:nvPr>
            <p:ph type="title"/>
          </p:nvPr>
        </p:nvSpPr>
        <p:spPr/>
        <p:txBody>
          <a:bodyPr/>
          <a:lstStyle/>
          <a:p>
            <a:r>
              <a:rPr lang="zh-CN" altLang="en-US" dirty="0"/>
              <a:t>生成树原理 </a:t>
            </a:r>
            <a:r>
              <a:rPr lang="en-US" altLang="zh-CN" dirty="0"/>
              <a:t>– </a:t>
            </a:r>
            <a:r>
              <a:rPr lang="zh-CN" altLang="en-US" dirty="0"/>
              <a:t>根节点的选择</a:t>
            </a:r>
          </a:p>
        </p:txBody>
      </p:sp>
      <p:sp>
        <p:nvSpPr>
          <p:cNvPr id="3" name="内容占位符 2">
            <a:extLst>
              <a:ext uri="{FF2B5EF4-FFF2-40B4-BE49-F238E27FC236}">
                <a16:creationId xmlns:a16="http://schemas.microsoft.com/office/drawing/2014/main" id="{64A89547-870F-41B2-999C-8837D98233C3}"/>
              </a:ext>
            </a:extLst>
          </p:cNvPr>
          <p:cNvSpPr>
            <a:spLocks noGrp="1"/>
          </p:cNvSpPr>
          <p:nvPr>
            <p:ph idx="1"/>
          </p:nvPr>
        </p:nvSpPr>
        <p:spPr/>
        <p:txBody>
          <a:bodyPr/>
          <a:lstStyle/>
          <a:p>
            <a:r>
              <a:rPr lang="zh-CN" altLang="en-US" dirty="0"/>
              <a:t>初始状态</a:t>
            </a:r>
            <a:endParaRPr lang="en-US" altLang="zh-CN" dirty="0"/>
          </a:p>
          <a:p>
            <a:pPr lvl="1"/>
            <a:r>
              <a:rPr lang="zh-CN" altLang="en-US" dirty="0"/>
              <a:t>所有节点都认为自己是根节点</a:t>
            </a:r>
            <a:endParaRPr lang="en-US" altLang="zh-CN" dirty="0"/>
          </a:p>
          <a:p>
            <a:pPr lvl="1"/>
            <a:endParaRPr lang="en-US" altLang="zh-CN" dirty="0"/>
          </a:p>
          <a:p>
            <a:r>
              <a:rPr lang="zh-CN" altLang="en-US" dirty="0"/>
              <a:t>选择根节点</a:t>
            </a:r>
            <a:endParaRPr lang="en-US" altLang="zh-CN" dirty="0"/>
          </a:p>
          <a:p>
            <a:pPr lvl="1"/>
            <a:r>
              <a:rPr lang="zh-CN" altLang="en-US" dirty="0"/>
              <a:t>每个节点周期性向外发送</a:t>
            </a:r>
            <a:r>
              <a:rPr lang="en-US" altLang="zh-CN" dirty="0"/>
              <a:t>STP</a:t>
            </a:r>
            <a:r>
              <a:rPr lang="zh-CN" altLang="en-US" dirty="0"/>
              <a:t>消息，包括自己的节点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a:t>
            </a:r>
            <a:endParaRPr lang="en-US" altLang="zh-CN" dirty="0"/>
          </a:p>
          <a:p>
            <a:pPr lvl="1"/>
            <a:r>
              <a:rPr lang="zh-CN" altLang="en-US" dirty="0"/>
              <a:t>当收到消息中的根节点</a:t>
            </a:r>
            <a:r>
              <a:rPr lang="en-US" altLang="zh-CN" dirty="0"/>
              <a:t>ID</a:t>
            </a:r>
            <a:r>
              <a:rPr lang="zh-CN" altLang="en-US" dirty="0"/>
              <a:t>比自己认为的根节点</a:t>
            </a:r>
            <a:r>
              <a:rPr lang="en-US" altLang="zh-CN" dirty="0"/>
              <a:t>ID</a:t>
            </a:r>
            <a:r>
              <a:rPr lang="zh-CN" altLang="en-US" dirty="0"/>
              <a:t>还要小时，将自己认为的根节点更新为消息中的根节点</a:t>
            </a:r>
            <a:endParaRPr lang="en-US" altLang="zh-CN" dirty="0"/>
          </a:p>
          <a:p>
            <a:pPr lvl="1"/>
            <a:r>
              <a:rPr lang="zh-CN" altLang="en-US" dirty="0"/>
              <a:t>一直迭代下去，直到所有节点认为的根节点都相同</a:t>
            </a:r>
          </a:p>
        </p:txBody>
      </p:sp>
      <p:sp>
        <p:nvSpPr>
          <p:cNvPr id="4" name="灯片编号占位符 3">
            <a:extLst>
              <a:ext uri="{FF2B5EF4-FFF2-40B4-BE49-F238E27FC236}">
                <a16:creationId xmlns:a16="http://schemas.microsoft.com/office/drawing/2014/main" id="{CDE63A72-8FB1-42F3-9082-42528311E241}"/>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spTree>
    <p:extLst>
      <p:ext uri="{BB962C8B-B14F-4D97-AF65-F5344CB8AC3E}">
        <p14:creationId xmlns:p14="http://schemas.microsoft.com/office/powerpoint/2010/main" val="371982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55EB5-1790-4C28-BDCF-B92FED946390}"/>
              </a:ext>
            </a:extLst>
          </p:cNvPr>
          <p:cNvSpPr>
            <a:spLocks noGrp="1"/>
          </p:cNvSpPr>
          <p:nvPr>
            <p:ph type="title"/>
          </p:nvPr>
        </p:nvSpPr>
        <p:spPr/>
        <p:txBody>
          <a:bodyPr/>
          <a:lstStyle/>
          <a:p>
            <a:r>
              <a:rPr lang="zh-CN" altLang="en-US" dirty="0"/>
              <a:t>生成树原理 </a:t>
            </a:r>
            <a:r>
              <a:rPr lang="en-US" altLang="zh-CN" dirty="0"/>
              <a:t>– </a:t>
            </a:r>
            <a:r>
              <a:rPr lang="zh-CN" altLang="en-US" dirty="0"/>
              <a:t>端口状态的选择</a:t>
            </a:r>
          </a:p>
        </p:txBody>
      </p:sp>
      <p:sp>
        <p:nvSpPr>
          <p:cNvPr id="3" name="内容占位符 2">
            <a:extLst>
              <a:ext uri="{FF2B5EF4-FFF2-40B4-BE49-F238E27FC236}">
                <a16:creationId xmlns:a16="http://schemas.microsoft.com/office/drawing/2014/main" id="{A1ABF198-D505-4D3F-A93E-08B79B05311B}"/>
              </a:ext>
            </a:extLst>
          </p:cNvPr>
          <p:cNvSpPr>
            <a:spLocks noGrp="1"/>
          </p:cNvSpPr>
          <p:nvPr>
            <p:ph idx="1"/>
          </p:nvPr>
        </p:nvSpPr>
        <p:spPr/>
        <p:txBody>
          <a:bodyPr/>
          <a:lstStyle/>
          <a:p>
            <a:r>
              <a:rPr lang="zh-CN" altLang="en-US" dirty="0"/>
              <a:t>根端口的选择</a:t>
            </a:r>
            <a:endParaRPr lang="en-US" altLang="zh-CN" dirty="0"/>
          </a:p>
          <a:p>
            <a:pPr lvl="1"/>
            <a:r>
              <a:rPr lang="zh-CN" altLang="en-US" dirty="0"/>
              <a:t>除根节点外，每个节点都有一个根端口，用于连接到根节点</a:t>
            </a:r>
            <a:endParaRPr lang="en-US" altLang="zh-CN" dirty="0"/>
          </a:p>
          <a:p>
            <a:pPr lvl="1"/>
            <a:r>
              <a:rPr lang="zh-CN" altLang="en-US" dirty="0"/>
              <a:t>在所有端口中，根端口到根节点的代价最小</a:t>
            </a:r>
            <a:endParaRPr lang="en-US" altLang="zh-CN" dirty="0"/>
          </a:p>
          <a:p>
            <a:r>
              <a:rPr lang="zh-CN" altLang="en-US" dirty="0"/>
              <a:t>指定端口的选择</a:t>
            </a:r>
            <a:endParaRPr lang="en-US" altLang="zh-CN" dirty="0"/>
          </a:p>
          <a:p>
            <a:pPr lvl="1"/>
            <a:r>
              <a:rPr lang="zh-CN" altLang="en-US" dirty="0"/>
              <a:t>每个网段中到根节点代价最小的端口为指定端口</a:t>
            </a:r>
            <a:endParaRPr lang="en-US" altLang="zh-CN" dirty="0"/>
          </a:p>
          <a:p>
            <a:pPr lvl="1"/>
            <a:r>
              <a:rPr lang="zh-CN" altLang="en-US" dirty="0"/>
              <a:t>每个网段中，有且只有一个指定端口</a:t>
            </a:r>
            <a:endParaRPr lang="en-US" altLang="zh-CN" dirty="0"/>
          </a:p>
          <a:p>
            <a:r>
              <a:rPr lang="zh-CN" altLang="en-US" dirty="0"/>
              <a:t>其他端口的选择</a:t>
            </a:r>
            <a:endParaRPr lang="en-US" altLang="zh-CN" dirty="0"/>
          </a:p>
          <a:p>
            <a:pPr lvl="1"/>
            <a:r>
              <a:rPr lang="zh-CN" altLang="en-US" dirty="0"/>
              <a:t>除根端口外，所有非指定端口都是其他端口</a:t>
            </a:r>
            <a:endParaRPr lang="en-US" altLang="zh-CN" dirty="0"/>
          </a:p>
        </p:txBody>
      </p:sp>
      <p:sp>
        <p:nvSpPr>
          <p:cNvPr id="4" name="灯片编号占位符 3">
            <a:extLst>
              <a:ext uri="{FF2B5EF4-FFF2-40B4-BE49-F238E27FC236}">
                <a16:creationId xmlns:a16="http://schemas.microsoft.com/office/drawing/2014/main" id="{8520930C-329E-4A33-B091-E002728B2CFF}"/>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spTree>
    <p:extLst>
      <p:ext uri="{BB962C8B-B14F-4D97-AF65-F5344CB8AC3E}">
        <p14:creationId xmlns:p14="http://schemas.microsoft.com/office/powerpoint/2010/main" val="245297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48C3-74D4-42FD-8F04-BD13C493D257}"/>
              </a:ext>
            </a:extLst>
          </p:cNvPr>
          <p:cNvSpPr>
            <a:spLocks noGrp="1"/>
          </p:cNvSpPr>
          <p:nvPr>
            <p:ph type="title"/>
          </p:nvPr>
        </p:nvSpPr>
        <p:spPr/>
        <p:txBody>
          <a:bodyPr/>
          <a:lstStyle/>
          <a:p>
            <a:r>
              <a:rPr lang="zh-CN" altLang="en-US" dirty="0"/>
              <a:t>生成树机制 </a:t>
            </a:r>
            <a:r>
              <a:rPr lang="en-US" altLang="zh-CN" dirty="0"/>
              <a:t>– </a:t>
            </a:r>
            <a:r>
              <a:rPr lang="zh-CN" altLang="en-US" dirty="0"/>
              <a:t>基本结构 </a:t>
            </a:r>
            <a:r>
              <a:rPr lang="en-US" altLang="zh-CN" dirty="0"/>
              <a:t>(1)</a:t>
            </a:r>
            <a:endParaRPr lang="zh-CN" altLang="en-US" dirty="0"/>
          </a:p>
        </p:txBody>
      </p:sp>
      <p:sp>
        <p:nvSpPr>
          <p:cNvPr id="3" name="内容占位符 2">
            <a:extLst>
              <a:ext uri="{FF2B5EF4-FFF2-40B4-BE49-F238E27FC236}">
                <a16:creationId xmlns:a16="http://schemas.microsoft.com/office/drawing/2014/main" id="{64C52A67-5AC6-453E-9475-B775997CCAEE}"/>
              </a:ext>
            </a:extLst>
          </p:cNvPr>
          <p:cNvSpPr>
            <a:spLocks noGrp="1"/>
          </p:cNvSpPr>
          <p:nvPr>
            <p:ph idx="1"/>
          </p:nvPr>
        </p:nvSpPr>
        <p:spPr/>
        <p:txBody>
          <a:bodyPr/>
          <a:lstStyle/>
          <a:p>
            <a:r>
              <a:rPr lang="zh-CN" altLang="en-US" dirty="0"/>
              <a:t>每个端口存储本网段的通过代价 </a:t>
            </a:r>
            <a:r>
              <a:rPr lang="en-US" altLang="zh-CN" dirty="0">
                <a:solidFill>
                  <a:srgbClr val="FF0000"/>
                </a:solidFill>
              </a:rPr>
              <a:t>(</a:t>
            </a:r>
            <a:r>
              <a:rPr lang="en-US" altLang="zh-CN" dirty="0" err="1">
                <a:solidFill>
                  <a:srgbClr val="FF0000"/>
                </a:solidFill>
              </a:rPr>
              <a:t>path_cost</a:t>
            </a:r>
            <a:r>
              <a:rPr lang="en-US" altLang="zh-CN" dirty="0">
                <a:solidFill>
                  <a:srgbClr val="FF0000"/>
                </a:solidFill>
              </a:rPr>
              <a:t>)</a:t>
            </a:r>
          </a:p>
          <a:p>
            <a:pPr lvl="1"/>
            <a:r>
              <a:rPr lang="zh-CN" altLang="en-US" dirty="0"/>
              <a:t>该值与链路带宽相关，带宽越高，代价越小</a:t>
            </a:r>
            <a:endParaRPr lang="en-US" altLang="zh-CN" dirty="0"/>
          </a:p>
          <a:p>
            <a:pPr lvl="1"/>
            <a:r>
              <a:rPr lang="zh-CN" altLang="en-US" dirty="0"/>
              <a:t>同一网段内端口的</a:t>
            </a:r>
            <a:r>
              <a:rPr lang="en-US" altLang="zh-CN" dirty="0" err="1"/>
              <a:t>path_cost</a:t>
            </a:r>
            <a:r>
              <a:rPr lang="zh-CN" altLang="en-US" dirty="0"/>
              <a:t>相同，本实验中的</a:t>
            </a:r>
            <a:r>
              <a:rPr lang="en-US" altLang="zh-CN" dirty="0" err="1"/>
              <a:t>path_cost</a:t>
            </a:r>
            <a:r>
              <a:rPr lang="zh-CN" altLang="en-US" dirty="0"/>
              <a:t>全部为</a:t>
            </a:r>
            <a:r>
              <a:rPr lang="en-US" altLang="zh-CN" dirty="0"/>
              <a:t>1</a:t>
            </a:r>
          </a:p>
          <a:p>
            <a:r>
              <a:rPr lang="zh-CN" altLang="en-US" dirty="0"/>
              <a:t>每个端口记录</a:t>
            </a:r>
            <a:r>
              <a:rPr lang="zh-CN" altLang="en-US" dirty="0">
                <a:solidFill>
                  <a:srgbClr val="FF0000"/>
                </a:solidFill>
              </a:rPr>
              <a:t>本网段到根节点最小代价路径的配置</a:t>
            </a:r>
            <a:r>
              <a:rPr lang="en-US" altLang="zh-CN" dirty="0">
                <a:solidFill>
                  <a:srgbClr val="FF0000"/>
                </a:solidFill>
              </a:rPr>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本网段到根节点的路径代价</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r>
              <a:rPr lang="zh-CN" altLang="en-US" dirty="0"/>
              <a:t>当生成树机制收敛到稳定状态时，同一网段内不同端口的</a:t>
            </a:r>
            <a:r>
              <a:rPr lang="en-US" altLang="zh-CN" dirty="0"/>
              <a:t>Config</a:t>
            </a:r>
            <a:r>
              <a:rPr lang="zh-CN" altLang="en-US" dirty="0"/>
              <a:t>值相同</a:t>
            </a:r>
            <a:endParaRPr lang="en-US" altLang="zh-CN" dirty="0"/>
          </a:p>
          <a:p>
            <a:endParaRPr lang="zh-CN" altLang="en-US" dirty="0"/>
          </a:p>
        </p:txBody>
      </p:sp>
      <p:sp>
        <p:nvSpPr>
          <p:cNvPr id="4" name="灯片编号占位符 3">
            <a:extLst>
              <a:ext uri="{FF2B5EF4-FFF2-40B4-BE49-F238E27FC236}">
                <a16:creationId xmlns:a16="http://schemas.microsoft.com/office/drawing/2014/main" id="{C1C186BC-FBA6-4187-A124-1EE10A46F145}"/>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466372568"/>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19919</TotalTime>
  <Words>2235</Words>
  <Application>Microsoft Office PowerPoint</Application>
  <PresentationFormat>全屏显示(4:3)</PresentationFormat>
  <Paragraphs>349</Paragraphs>
  <Slides>27</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黑体</vt:lpstr>
      <vt:lpstr>宋体</vt:lpstr>
      <vt:lpstr>微软雅黑</vt:lpstr>
      <vt:lpstr>Arial</vt:lpstr>
      <vt:lpstr>Arial Black</vt:lpstr>
      <vt:lpstr>Calibri</vt:lpstr>
      <vt:lpstr>Courier New</vt:lpstr>
      <vt:lpstr>DejaVu Sans Mono</vt:lpstr>
      <vt:lpstr>Times New Roman</vt:lpstr>
      <vt:lpstr>Wingdings</vt:lpstr>
      <vt:lpstr>Wingdings 2</vt:lpstr>
      <vt:lpstr>Pixel</vt:lpstr>
      <vt:lpstr>自定义设计方案</vt:lpstr>
      <vt:lpstr>生成树机制实验</vt:lpstr>
      <vt:lpstr>提纲</vt:lpstr>
      <vt:lpstr>生成树</vt:lpstr>
      <vt:lpstr>生成树中的术语</vt:lpstr>
      <vt:lpstr>生成树中术语的含义</vt:lpstr>
      <vt:lpstr>如何计算节点和端口ID</vt:lpstr>
      <vt:lpstr>生成树原理 – 根节点的选择</vt:lpstr>
      <vt:lpstr>生成树原理 – 端口状态的选择</vt:lpstr>
      <vt:lpstr>生成树机制 – 基本结构 (1)</vt:lpstr>
      <vt:lpstr>生成树机制 – 基本结构(2)</vt:lpstr>
      <vt:lpstr>生成树机制 – 初始化</vt:lpstr>
      <vt:lpstr>生成树机制 – 节点主动发送Config消息</vt:lpstr>
      <vt:lpstr>生成树机制 – 处理Config消息</vt:lpstr>
      <vt:lpstr>处理Config消息的例子</vt:lpstr>
      <vt:lpstr>一、Config之间的优先级比较</vt:lpstr>
      <vt:lpstr>二、更新节点状态</vt:lpstr>
      <vt:lpstr>三、更新端口的Config</vt:lpstr>
      <vt:lpstr>从非指定端口成为指定端口的例子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附件文件列表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Wu Qinghua</cp:lastModifiedBy>
  <cp:revision>2710</cp:revision>
  <dcterms:created xsi:type="dcterms:W3CDTF">2017-02-15T05:09:36Z</dcterms:created>
  <dcterms:modified xsi:type="dcterms:W3CDTF">2018-04-16T02:40:07Z</dcterms:modified>
</cp:coreProperties>
</file>