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6"/>
  </p:notesMasterIdLst>
  <p:sldIdLst>
    <p:sldId id="256" r:id="rId3"/>
    <p:sldId id="270" r:id="rId4"/>
    <p:sldId id="272" r:id="rId5"/>
    <p:sldId id="274" r:id="rId6"/>
    <p:sldId id="273" r:id="rId7"/>
    <p:sldId id="291" r:id="rId8"/>
    <p:sldId id="275" r:id="rId9"/>
    <p:sldId id="282" r:id="rId10"/>
    <p:sldId id="285" r:id="rId11"/>
    <p:sldId id="287" r:id="rId12"/>
    <p:sldId id="288" r:id="rId13"/>
    <p:sldId id="289" r:id="rId14"/>
    <p:sldId id="290" r:id="rId15"/>
    <p:sldId id="286" r:id="rId16"/>
    <p:sldId id="276" r:id="rId17"/>
    <p:sldId id="280" r:id="rId18"/>
    <p:sldId id="281" r:id="rId19"/>
    <p:sldId id="277" r:id="rId20"/>
    <p:sldId id="279" r:id="rId21"/>
    <p:sldId id="283" r:id="rId22"/>
    <p:sldId id="284" r:id="rId23"/>
    <p:sldId id="292" r:id="rId24"/>
    <p:sldId id="27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>
      <p:cViewPr varScale="1">
        <p:scale>
          <a:sx n="68" d="100"/>
          <a:sy n="68" d="100"/>
        </p:scale>
        <p:origin x="181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16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2018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2018/4/13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2018/4/13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2018/4/13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2018/4/13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2018/4/13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2018/4/13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2018/4/13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2018/4/13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2018/4/13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2018/4/13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2018/4/13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2018/4/13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生成树机制实验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F6C94-B576-49CD-B822-72B4654F5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生成树机制 </a:t>
            </a:r>
            <a:r>
              <a:rPr lang="en-US" altLang="zh-CN" dirty="0"/>
              <a:t>– </a:t>
            </a:r>
            <a:r>
              <a:rPr lang="zh-CN" altLang="en-US" dirty="0"/>
              <a:t>处理</a:t>
            </a:r>
            <a:r>
              <a:rPr lang="en-US" altLang="zh-CN" dirty="0"/>
              <a:t>config</a:t>
            </a:r>
            <a:r>
              <a:rPr lang="zh-CN" altLang="en-US" dirty="0"/>
              <a:t>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ADA18-1A22-4AA3-A481-0064F0706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节点收到</a:t>
            </a:r>
            <a:r>
              <a:rPr lang="en-US" altLang="zh-CN" dirty="0"/>
              <a:t>config</a:t>
            </a:r>
            <a:r>
              <a:rPr lang="zh-CN" altLang="en-US" dirty="0"/>
              <a:t>消息后：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zh-CN" altLang="en-US" dirty="0">
                <a:solidFill>
                  <a:srgbClr val="FF0000"/>
                </a:solidFill>
              </a:rPr>
              <a:t>收到的</a:t>
            </a:r>
            <a:r>
              <a:rPr lang="en-US" altLang="zh-CN" dirty="0">
                <a:solidFill>
                  <a:srgbClr val="FF0000"/>
                </a:solidFill>
              </a:rPr>
              <a:t>config</a:t>
            </a:r>
            <a:r>
              <a:rPr lang="zh-CN" altLang="en-US" dirty="0">
                <a:solidFill>
                  <a:srgbClr val="FF0000"/>
                </a:solidFill>
              </a:rPr>
              <a:t>比本地端口存储的</a:t>
            </a:r>
            <a:r>
              <a:rPr lang="en-US" altLang="zh-CN" dirty="0">
                <a:solidFill>
                  <a:srgbClr val="FF0000"/>
                </a:solidFill>
              </a:rPr>
              <a:t>config</a:t>
            </a:r>
            <a:r>
              <a:rPr lang="zh-CN" altLang="en-US" dirty="0">
                <a:solidFill>
                  <a:srgbClr val="FF0000"/>
                </a:solidFill>
              </a:rPr>
              <a:t>优先级更高</a:t>
            </a:r>
            <a:r>
              <a:rPr lang="en-US" altLang="zh-CN" dirty="0">
                <a:solidFill>
                  <a:srgbClr val="FF0000"/>
                </a:solidFill>
              </a:rPr>
              <a:t>(①)</a:t>
            </a:r>
          </a:p>
          <a:p>
            <a:pPr lvl="1"/>
            <a:r>
              <a:rPr lang="zh-CN" altLang="en-US" dirty="0"/>
              <a:t>将该端口设置</a:t>
            </a:r>
            <a:r>
              <a:rPr lang="zh-CN" altLang="en-US" dirty="0">
                <a:solidFill>
                  <a:srgbClr val="FF0000"/>
                </a:solidFill>
              </a:rPr>
              <a:t>为非指定端口</a:t>
            </a:r>
            <a:r>
              <a:rPr lang="en-US" altLang="zh-CN" dirty="0">
                <a:solidFill>
                  <a:srgbClr val="FF0000"/>
                </a:solidFill>
              </a:rPr>
              <a:t>(③)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更新节点状态</a:t>
            </a:r>
            <a:r>
              <a:rPr lang="en-US" altLang="zh-CN" dirty="0">
                <a:solidFill>
                  <a:srgbClr val="FF0000"/>
                </a:solidFill>
              </a:rPr>
              <a:t>(②)</a:t>
            </a:r>
          </a:p>
          <a:p>
            <a:pPr lvl="1"/>
            <a:r>
              <a:rPr lang="zh-CN" altLang="en-US" dirty="0"/>
              <a:t>如果以前该节点以前是根节点，那么现在肯定不会是，</a:t>
            </a:r>
            <a:r>
              <a:rPr lang="zh-CN" altLang="en-US" dirty="0">
                <a:solidFill>
                  <a:srgbClr val="FF0000"/>
                </a:solidFill>
              </a:rPr>
              <a:t>停止主动发送</a:t>
            </a:r>
            <a:r>
              <a:rPr lang="en-US" altLang="zh-CN" dirty="0">
                <a:solidFill>
                  <a:srgbClr val="FF0000"/>
                </a:solidFill>
              </a:rPr>
              <a:t>config(④)</a:t>
            </a:r>
          </a:p>
          <a:p>
            <a:pPr lvl="1"/>
            <a:r>
              <a:rPr lang="zh-CN" altLang="en-US" dirty="0"/>
              <a:t>将更新后的</a:t>
            </a:r>
            <a:r>
              <a:rPr lang="en-US" altLang="zh-CN" dirty="0"/>
              <a:t>config</a:t>
            </a:r>
            <a:r>
              <a:rPr lang="zh-CN" altLang="en-US" dirty="0"/>
              <a:t>从每个指定端口转发出去</a:t>
            </a:r>
            <a:endParaRPr lang="en-US" altLang="zh-CN" dirty="0"/>
          </a:p>
          <a:p>
            <a:pPr lvl="2"/>
            <a:r>
              <a:rPr lang="zh-CN" altLang="en-US" dirty="0"/>
              <a:t>不同端口的</a:t>
            </a:r>
            <a:r>
              <a:rPr lang="en-US" altLang="zh-CN" dirty="0"/>
              <a:t>config</a:t>
            </a:r>
            <a:r>
              <a:rPr lang="zh-CN" altLang="en-US" dirty="0"/>
              <a:t>只有端口</a:t>
            </a:r>
            <a:r>
              <a:rPr lang="en-US" altLang="zh-CN" dirty="0"/>
              <a:t>ID</a:t>
            </a:r>
            <a:r>
              <a:rPr lang="zh-CN" altLang="en-US" dirty="0"/>
              <a:t>和代价不同</a:t>
            </a:r>
            <a:endParaRPr lang="en-US" altLang="zh-CN" dirty="0"/>
          </a:p>
          <a:p>
            <a:r>
              <a:rPr lang="zh-CN" altLang="en-US" dirty="0"/>
              <a:t>否则，说明该端口是本网段的指定端口</a:t>
            </a:r>
            <a:endParaRPr lang="en-US" altLang="zh-CN" dirty="0"/>
          </a:p>
          <a:p>
            <a:pPr lvl="1"/>
            <a:r>
              <a:rPr lang="zh-CN" altLang="en-US" dirty="0"/>
              <a:t>本实验中不可能从非指定端口切换成指定端口，因此不用更新</a:t>
            </a:r>
            <a:endParaRPr lang="en-US" altLang="zh-CN" dirty="0"/>
          </a:p>
          <a:p>
            <a:pPr lvl="1"/>
            <a:r>
              <a:rPr lang="zh-CN" altLang="en-US" dirty="0"/>
              <a:t>从该端口发送</a:t>
            </a:r>
            <a:r>
              <a:rPr lang="en-US" altLang="zh-CN" dirty="0"/>
              <a:t>config</a:t>
            </a:r>
            <a:r>
              <a:rPr lang="zh-CN" altLang="en-US" dirty="0"/>
              <a:t>消息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653782-6937-4566-9931-4EE7BDC0AA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89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2B210-F08D-4670-8238-44C93E9D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一、比较两个</a:t>
            </a:r>
            <a:r>
              <a:rPr lang="en-US" altLang="zh-CN" dirty="0"/>
              <a:t>config</a:t>
            </a:r>
            <a:r>
              <a:rPr lang="zh-CN" altLang="en-US" dirty="0"/>
              <a:t>的优先级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13C60C-30DA-43AC-ABDC-EDB42D9B5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如果两者认为的根节点</a:t>
            </a:r>
            <a:r>
              <a:rPr lang="en-US" altLang="zh-CN" dirty="0"/>
              <a:t>ID</a:t>
            </a:r>
            <a:r>
              <a:rPr lang="zh-CN" altLang="en-US" dirty="0"/>
              <a:t>不同</a:t>
            </a:r>
            <a:endParaRPr lang="en-US" altLang="zh-CN" dirty="0"/>
          </a:p>
          <a:p>
            <a:pPr lvl="1"/>
            <a:r>
              <a:rPr lang="zh-CN" altLang="en-US" dirty="0"/>
              <a:t>则根节点</a:t>
            </a:r>
            <a:r>
              <a:rPr lang="en-US" altLang="zh-CN" dirty="0"/>
              <a:t>ID</a:t>
            </a:r>
            <a:r>
              <a:rPr lang="zh-CN" altLang="en-US" dirty="0"/>
              <a:t>小的一方优先级高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如果两者到根节点的代价不同</a:t>
            </a:r>
            <a:endParaRPr lang="en-US" altLang="zh-CN" dirty="0"/>
          </a:p>
          <a:p>
            <a:pPr lvl="1"/>
            <a:r>
              <a:rPr lang="zh-CN" altLang="en-US" dirty="0"/>
              <a:t>则代价小的一方优先级高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如果两者到根节点的上一跳节点不同</a:t>
            </a:r>
            <a:endParaRPr lang="en-US" altLang="zh-CN" dirty="0"/>
          </a:p>
          <a:p>
            <a:pPr lvl="1"/>
            <a:r>
              <a:rPr lang="zh-CN" altLang="en-US" dirty="0"/>
              <a:t>则上一跳节点</a:t>
            </a:r>
            <a:r>
              <a:rPr lang="en-US" altLang="zh-CN" dirty="0"/>
              <a:t>ID</a:t>
            </a:r>
            <a:r>
              <a:rPr lang="zh-CN" altLang="en-US" dirty="0"/>
              <a:t>小的一方优先级高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如果两者到根节点的上一跳端口不同</a:t>
            </a:r>
            <a:endParaRPr lang="en-US" altLang="zh-CN" dirty="0"/>
          </a:p>
          <a:p>
            <a:pPr lvl="1"/>
            <a:r>
              <a:rPr lang="zh-CN" altLang="en-US" dirty="0"/>
              <a:t>则上一跳端口</a:t>
            </a:r>
            <a:r>
              <a:rPr lang="en-US" altLang="zh-CN" dirty="0"/>
              <a:t>ID</a:t>
            </a:r>
            <a:r>
              <a:rPr lang="zh-CN" altLang="en-US" dirty="0"/>
              <a:t>小的一方优先级高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8351C8-8B35-41B4-81C6-57625CF7F5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18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D0E7B-2186-48F3-B1BE-D03B32E8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二、更新节点状态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2113C-FC5E-4872-9006-03E7F9A93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遍历所有端口，找出根端口</a:t>
            </a:r>
            <a:r>
              <a:rPr lang="en-US" altLang="zh-CN" dirty="0"/>
              <a:t>(root port)</a:t>
            </a:r>
            <a:r>
              <a:rPr lang="zh-CN" altLang="en-US" dirty="0"/>
              <a:t>，满足如下条件</a:t>
            </a:r>
            <a:endParaRPr lang="en-US" altLang="zh-CN" dirty="0"/>
          </a:p>
          <a:p>
            <a:pPr lvl="1"/>
            <a:r>
              <a:rPr lang="zh-CN" altLang="en-US" dirty="0"/>
              <a:t>该端口不能是指定端口</a:t>
            </a:r>
            <a:endParaRPr lang="en-US" altLang="zh-CN" dirty="0"/>
          </a:p>
          <a:p>
            <a:pPr lvl="1"/>
            <a:r>
              <a:rPr lang="zh-CN" altLang="en-US" dirty="0"/>
              <a:t>该端口的优先级要高于所有其他的端口</a:t>
            </a:r>
            <a:r>
              <a:rPr lang="en-US" altLang="zh-CN" dirty="0"/>
              <a:t>(①)</a:t>
            </a:r>
          </a:p>
          <a:p>
            <a:r>
              <a:rPr lang="zh-CN" altLang="en-US" dirty="0"/>
              <a:t>如果不存在根端口，则该节点为根节点</a:t>
            </a:r>
            <a:r>
              <a:rPr lang="en-US" altLang="zh-CN" dirty="0"/>
              <a:t>(root switch)</a:t>
            </a:r>
          </a:p>
          <a:p>
            <a:pPr lvl="1"/>
            <a:r>
              <a:rPr lang="en-US" altLang="zh-CN" dirty="0" err="1"/>
              <a:t>stp</a:t>
            </a:r>
            <a:r>
              <a:rPr lang="en-US" altLang="zh-CN" dirty="0"/>
              <a:t>-&gt;</a:t>
            </a:r>
            <a:r>
              <a:rPr lang="en-US" altLang="zh-CN" dirty="0" err="1"/>
              <a:t>designated_root</a:t>
            </a:r>
            <a:r>
              <a:rPr lang="en-US" altLang="zh-CN" dirty="0"/>
              <a:t> = </a:t>
            </a:r>
            <a:r>
              <a:rPr lang="en-US" altLang="zh-CN" dirty="0" err="1"/>
              <a:t>stp</a:t>
            </a:r>
            <a:r>
              <a:rPr lang="en-US" altLang="zh-CN" dirty="0"/>
              <a:t>-&gt;</a:t>
            </a:r>
            <a:r>
              <a:rPr lang="en-US" altLang="zh-CN" dirty="0" err="1"/>
              <a:t>switch_id</a:t>
            </a:r>
            <a:endParaRPr lang="en-US" altLang="zh-CN" dirty="0"/>
          </a:p>
          <a:p>
            <a:pPr lvl="1"/>
            <a:r>
              <a:rPr lang="en-US" altLang="zh-CN" dirty="0" err="1"/>
              <a:t>stp</a:t>
            </a:r>
            <a:r>
              <a:rPr lang="en-US" altLang="zh-CN" dirty="0"/>
              <a:t>-&gt;</a:t>
            </a:r>
            <a:r>
              <a:rPr lang="en-US" altLang="zh-CN" dirty="0" err="1"/>
              <a:t>root_path_cost</a:t>
            </a:r>
            <a:r>
              <a:rPr lang="en-US" altLang="zh-CN" dirty="0"/>
              <a:t> = 0</a:t>
            </a:r>
          </a:p>
          <a:p>
            <a:r>
              <a:rPr lang="zh-CN" altLang="en-US" dirty="0"/>
              <a:t>否则，更新节点状态为：</a:t>
            </a:r>
            <a:endParaRPr lang="en-US" altLang="zh-CN" dirty="0"/>
          </a:p>
          <a:p>
            <a:pPr lvl="1"/>
            <a:r>
              <a:rPr lang="en-US" altLang="zh-CN" dirty="0" err="1"/>
              <a:t>stp</a:t>
            </a:r>
            <a:r>
              <a:rPr lang="en-US" altLang="zh-CN" dirty="0"/>
              <a:t>-&gt;</a:t>
            </a:r>
            <a:r>
              <a:rPr lang="en-US" altLang="zh-CN" dirty="0" err="1"/>
              <a:t>designate_root</a:t>
            </a:r>
            <a:r>
              <a:rPr lang="en-US" altLang="zh-CN" dirty="0"/>
              <a:t> = </a:t>
            </a:r>
            <a:r>
              <a:rPr lang="en-US" altLang="zh-CN" dirty="0" err="1"/>
              <a:t>root_port</a:t>
            </a:r>
            <a:r>
              <a:rPr lang="en-US" altLang="zh-CN" dirty="0"/>
              <a:t>-&gt;</a:t>
            </a:r>
            <a:r>
              <a:rPr lang="en-US" altLang="zh-CN" dirty="0" err="1"/>
              <a:t>designated_root</a:t>
            </a:r>
            <a:endParaRPr lang="en-US" altLang="zh-CN" dirty="0"/>
          </a:p>
          <a:p>
            <a:pPr lvl="1"/>
            <a:r>
              <a:rPr lang="en-US" altLang="zh-CN" dirty="0" err="1"/>
              <a:t>stp</a:t>
            </a:r>
            <a:r>
              <a:rPr lang="en-US" altLang="zh-CN" dirty="0"/>
              <a:t>-&gt;</a:t>
            </a:r>
            <a:r>
              <a:rPr lang="en-US" altLang="zh-CN" dirty="0" err="1"/>
              <a:t>root_path_cost</a:t>
            </a:r>
            <a:r>
              <a:rPr lang="en-US" altLang="zh-CN" dirty="0"/>
              <a:t> = </a:t>
            </a:r>
            <a:r>
              <a:rPr lang="en-US" altLang="zh-CN" dirty="0" err="1"/>
              <a:t>root_port+designated_cost</a:t>
            </a:r>
            <a:r>
              <a:rPr lang="en-US" altLang="zh-CN" dirty="0"/>
              <a:t> + root-&gt;</a:t>
            </a:r>
            <a:r>
              <a:rPr lang="en-US" altLang="zh-CN" dirty="0" err="1"/>
              <a:t>path_cost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更新每个指定端口的</a:t>
            </a:r>
            <a:r>
              <a:rPr lang="en-US" altLang="zh-CN" dirty="0">
                <a:solidFill>
                  <a:srgbClr val="FF0000"/>
                </a:solidFill>
              </a:rPr>
              <a:t>config(③)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6598F-9B27-44B0-8650-9EFF585D52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19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80157-D4A4-4A79-B73C-B24E4791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三、对端口配置进行修改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ADCB3-E264-4BDF-91FF-CD76877FD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当端口从指定端口变为非指定端口时</a:t>
            </a:r>
            <a:endParaRPr lang="en-US" altLang="zh-CN" dirty="0"/>
          </a:p>
          <a:p>
            <a:pPr lvl="1"/>
            <a:r>
              <a:rPr lang="zh-CN" altLang="en-US" dirty="0"/>
              <a:t>肯定是本端口收到了</a:t>
            </a:r>
            <a:r>
              <a:rPr lang="en-US" altLang="zh-CN" dirty="0"/>
              <a:t>config</a:t>
            </a:r>
            <a:r>
              <a:rPr lang="zh-CN" altLang="en-US" dirty="0"/>
              <a:t>消息，优先级比本端口的高</a:t>
            </a:r>
            <a:endParaRPr lang="en-US" altLang="zh-CN" dirty="0"/>
          </a:p>
          <a:p>
            <a:pPr lvl="1"/>
            <a:r>
              <a:rPr lang="zh-CN" altLang="en-US" dirty="0"/>
              <a:t>直接将端口存储的</a:t>
            </a:r>
            <a:r>
              <a:rPr lang="en-US" altLang="zh-CN" dirty="0"/>
              <a:t>config</a:t>
            </a:r>
            <a:r>
              <a:rPr lang="zh-CN" altLang="en-US" dirty="0"/>
              <a:t>替换为收到的</a:t>
            </a:r>
            <a:r>
              <a:rPr lang="en-US" altLang="zh-CN" dirty="0"/>
              <a:t>config</a:t>
            </a:r>
            <a:r>
              <a:rPr lang="zh-CN" altLang="en-US" dirty="0"/>
              <a:t>内容</a:t>
            </a:r>
            <a:endParaRPr lang="en-US" altLang="zh-CN" dirty="0"/>
          </a:p>
          <a:p>
            <a:pPr lvl="1"/>
            <a:r>
              <a:rPr lang="zh-CN" altLang="en-US" dirty="0"/>
              <a:t>注意：该端口可能变为根端口或其他端口</a:t>
            </a:r>
            <a:r>
              <a:rPr lang="en-US" altLang="zh-CN" dirty="0"/>
              <a:t>(</a:t>
            </a:r>
            <a:r>
              <a:rPr lang="zh-CN" altLang="en-US" dirty="0"/>
              <a:t>比较</a:t>
            </a:r>
            <a:r>
              <a:rPr lang="en-US" altLang="zh-CN" dirty="0"/>
              <a:t>b4-eth0</a:t>
            </a:r>
            <a:r>
              <a:rPr lang="zh-CN" altLang="en-US" dirty="0"/>
              <a:t>和</a:t>
            </a:r>
            <a:r>
              <a:rPr lang="en-US" altLang="zh-CN" dirty="0"/>
              <a:t>b4-eth1)</a:t>
            </a:r>
          </a:p>
          <a:p>
            <a:endParaRPr lang="en-US" altLang="zh-CN" dirty="0"/>
          </a:p>
          <a:p>
            <a:r>
              <a:rPr lang="zh-CN" altLang="en-US" dirty="0"/>
              <a:t>当节点可能收到了优先级更高的</a:t>
            </a:r>
            <a:r>
              <a:rPr lang="en-US" altLang="zh-CN" dirty="0"/>
              <a:t>config</a:t>
            </a:r>
            <a:r>
              <a:rPr lang="zh-CN" altLang="en-US" dirty="0"/>
              <a:t>而更新状态时</a:t>
            </a:r>
            <a:endParaRPr lang="en-US" altLang="zh-CN" dirty="0"/>
          </a:p>
          <a:p>
            <a:pPr lvl="1"/>
            <a:r>
              <a:rPr lang="zh-CN" altLang="en-US" dirty="0"/>
              <a:t>所有指定端口也需要随之更新</a:t>
            </a:r>
            <a:r>
              <a:rPr lang="en-US" altLang="zh-CN" dirty="0"/>
              <a:t>config</a:t>
            </a:r>
          </a:p>
          <a:p>
            <a:pPr lvl="2"/>
            <a:r>
              <a:rPr lang="en-US" altLang="zh-CN" dirty="0"/>
              <a:t>p-&gt;</a:t>
            </a:r>
            <a:r>
              <a:rPr lang="en-US" altLang="zh-CN" dirty="0" err="1"/>
              <a:t>designated_root</a:t>
            </a:r>
            <a:r>
              <a:rPr lang="en-US" altLang="zh-CN" dirty="0"/>
              <a:t> = </a:t>
            </a:r>
            <a:r>
              <a:rPr lang="en-US" altLang="zh-CN" dirty="0" err="1"/>
              <a:t>stp</a:t>
            </a:r>
            <a:r>
              <a:rPr lang="en-US" altLang="zh-CN" dirty="0"/>
              <a:t>-&gt;</a:t>
            </a:r>
            <a:r>
              <a:rPr lang="en-US" altLang="zh-CN" dirty="0" err="1"/>
              <a:t>designated_root</a:t>
            </a:r>
            <a:endParaRPr lang="en-US" altLang="zh-CN" dirty="0"/>
          </a:p>
          <a:p>
            <a:pPr lvl="2"/>
            <a:r>
              <a:rPr lang="en-US" altLang="zh-CN" dirty="0"/>
              <a:t>p-&gt;</a:t>
            </a:r>
            <a:r>
              <a:rPr lang="en-US" altLang="zh-CN" dirty="0" err="1"/>
              <a:t>designated_cost</a:t>
            </a:r>
            <a:r>
              <a:rPr lang="en-US" altLang="zh-CN" dirty="0"/>
              <a:t> = </a:t>
            </a:r>
            <a:r>
              <a:rPr lang="en-US" altLang="zh-CN" dirty="0" err="1"/>
              <a:t>stp</a:t>
            </a:r>
            <a:r>
              <a:rPr lang="en-US" altLang="zh-CN" dirty="0"/>
              <a:t>-&gt;</a:t>
            </a:r>
            <a:r>
              <a:rPr lang="en-US" altLang="zh-CN" dirty="0" err="1"/>
              <a:t>root_path_cost</a:t>
            </a:r>
            <a:endParaRPr lang="en-US" altLang="zh-CN" dirty="0"/>
          </a:p>
          <a:p>
            <a:pPr lvl="2"/>
            <a:r>
              <a:rPr lang="zh-CN" altLang="en-US" dirty="0"/>
              <a:t>其他两个字段不需要变化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E2803A-3B6D-4317-91E6-C89FEC939F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1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52837-9B94-4EA1-9FEE-2E2DF773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四、根节点主动发送</a:t>
            </a:r>
            <a:r>
              <a:rPr lang="en-US" altLang="zh-CN" dirty="0"/>
              <a:t>config</a:t>
            </a:r>
            <a:r>
              <a:rPr lang="zh-CN" altLang="en-US" dirty="0"/>
              <a:t>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0C25D-F559-493E-A9D6-01DC9CEA8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根节点如何主动发送</a:t>
            </a:r>
            <a:r>
              <a:rPr lang="en-US" altLang="zh-CN" dirty="0"/>
              <a:t>config</a:t>
            </a:r>
            <a:r>
              <a:rPr lang="zh-CN" altLang="en-US" dirty="0"/>
              <a:t>消息？</a:t>
            </a: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zh-CN" altLang="en-US" dirty="0"/>
              <a:t>每个</a:t>
            </a:r>
            <a:r>
              <a:rPr lang="en-US" altLang="zh-CN" dirty="0"/>
              <a:t>)</a:t>
            </a:r>
            <a:r>
              <a:rPr lang="zh-CN" altLang="en-US" dirty="0"/>
              <a:t>根节点有一个</a:t>
            </a:r>
            <a:r>
              <a:rPr lang="en-US" altLang="zh-CN" dirty="0"/>
              <a:t>hello</a:t>
            </a:r>
            <a:r>
              <a:rPr lang="zh-CN" altLang="en-US" dirty="0"/>
              <a:t>定时器</a:t>
            </a:r>
            <a:r>
              <a:rPr lang="en-US" altLang="zh-CN" dirty="0"/>
              <a:t>(</a:t>
            </a:r>
            <a:r>
              <a:rPr lang="en-US" altLang="zh-CN" dirty="0" err="1"/>
              <a:t>hello_timer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什么时候启动：</a:t>
            </a:r>
            <a:r>
              <a:rPr lang="en-US" altLang="zh-CN" dirty="0" err="1"/>
              <a:t>stp_start_timer</a:t>
            </a:r>
            <a:r>
              <a:rPr lang="en-US" altLang="zh-CN" dirty="0"/>
              <a:t>(&amp;</a:t>
            </a:r>
            <a:r>
              <a:rPr lang="en-US" altLang="zh-CN" dirty="0" err="1"/>
              <a:t>stp</a:t>
            </a:r>
            <a:r>
              <a:rPr lang="en-US" altLang="zh-CN" dirty="0"/>
              <a:t>-&gt;</a:t>
            </a:r>
            <a:r>
              <a:rPr lang="en-US" altLang="zh-CN" dirty="0" err="1"/>
              <a:t>hello_timer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当一个节点是根节点时，包括：</a:t>
            </a:r>
            <a:endParaRPr lang="en-US" altLang="zh-CN" dirty="0"/>
          </a:p>
          <a:p>
            <a:pPr marL="914377" lvl="2" indent="0">
              <a:buNone/>
            </a:pPr>
            <a:r>
              <a:rPr lang="zh-CN" altLang="en-US" dirty="0"/>
              <a:t>初始化时、定时器触发后、</a:t>
            </a:r>
            <a:r>
              <a:rPr lang="en-US" altLang="zh-CN" dirty="0"/>
              <a:t>(</a:t>
            </a:r>
            <a:r>
              <a:rPr lang="zh-CN" altLang="en-US" strike="sngStrike" dirty="0"/>
              <a:t>从非根节点变为根节点时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什么时候关闭：</a:t>
            </a:r>
            <a:r>
              <a:rPr lang="en-US" altLang="zh-CN" dirty="0" err="1"/>
              <a:t>stp_stop_timer</a:t>
            </a:r>
            <a:r>
              <a:rPr lang="en-US" altLang="zh-CN" dirty="0"/>
              <a:t>(&amp;</a:t>
            </a:r>
            <a:r>
              <a:rPr lang="en-US" altLang="zh-CN" dirty="0" err="1"/>
              <a:t>stp</a:t>
            </a:r>
            <a:r>
              <a:rPr lang="en-US" altLang="zh-CN" dirty="0"/>
              <a:t>-&gt;</a:t>
            </a:r>
            <a:r>
              <a:rPr lang="en-US" altLang="zh-CN" dirty="0" err="1"/>
              <a:t>hello_timer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从根节点变为非根节点时</a:t>
            </a:r>
            <a:endParaRPr lang="en-US" altLang="zh-CN" dirty="0"/>
          </a:p>
          <a:p>
            <a:pPr lvl="1"/>
            <a:r>
              <a:rPr lang="zh-CN" altLang="en-US" dirty="0"/>
              <a:t>定时器触发后的操作：</a:t>
            </a:r>
            <a:r>
              <a:rPr lang="en-US" altLang="zh-CN" dirty="0" err="1"/>
              <a:t>stp_handle_hello_timeout</a:t>
            </a:r>
            <a:r>
              <a:rPr lang="en-US" altLang="zh-CN" dirty="0"/>
              <a:t>(</a:t>
            </a:r>
            <a:r>
              <a:rPr lang="en-US" altLang="zh-CN" dirty="0" err="1"/>
              <a:t>stp</a:t>
            </a:r>
            <a:r>
              <a:rPr lang="en-US" altLang="zh-CN" dirty="0"/>
              <a:t>);</a:t>
            </a:r>
          </a:p>
          <a:p>
            <a:pPr lvl="2"/>
            <a:r>
              <a:rPr lang="zh-CN" altLang="en-US" dirty="0"/>
              <a:t>从所有端口发送</a:t>
            </a:r>
            <a:r>
              <a:rPr lang="en-US" altLang="zh-CN" dirty="0"/>
              <a:t>config</a:t>
            </a:r>
            <a:r>
              <a:rPr lang="zh-CN" altLang="en-US" dirty="0"/>
              <a:t>消息，重新设置定时器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6D1F28-C52D-4DAB-8DE6-11CD3A11C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71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9E82A-D940-4703-9E66-AC3740E5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生成树协议格式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97FCF-13C4-4764-975A-DF2A7427E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为了使得</a:t>
            </a:r>
            <a:r>
              <a:rPr lang="en-US" altLang="zh-CN" dirty="0"/>
              <a:t>wireshark</a:t>
            </a:r>
            <a:r>
              <a:rPr lang="zh-CN" altLang="en-US" dirty="0"/>
              <a:t>能够识别生成树配置数据包，方便调试，我们借用了</a:t>
            </a:r>
            <a:r>
              <a:rPr lang="en-US" altLang="zh-CN" dirty="0"/>
              <a:t>802.1D STP</a:t>
            </a:r>
            <a:r>
              <a:rPr lang="zh-CN" altLang="en-US" dirty="0"/>
              <a:t>配置消息格式</a:t>
            </a:r>
            <a:endParaRPr lang="en-US" altLang="zh-CN" dirty="0"/>
          </a:p>
          <a:p>
            <a:pPr lvl="1"/>
            <a:r>
              <a:rPr lang="zh-CN" altLang="en-US" dirty="0"/>
              <a:t>有些字段我们没有使用到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5FD086-A784-4A1F-B3F6-88843998B0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657ECA-932B-41A9-9BEB-45872FCA6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3068960"/>
            <a:ext cx="7416824" cy="348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11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4C919-BE32-4A8B-89B4-F1A6509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生成树协议字段含义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49D0F-04AB-4D7C-BA89-07466561A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Proto ID: 	STP</a:t>
            </a:r>
            <a:r>
              <a:rPr lang="zh-CN" altLang="en-US" sz="2000" dirty="0"/>
              <a:t>协议标识，为</a:t>
            </a:r>
            <a:r>
              <a:rPr lang="en-US" altLang="zh-CN" sz="2000" dirty="0"/>
              <a:t>0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Version:	STP</a:t>
            </a:r>
            <a:r>
              <a:rPr lang="zh-CN" altLang="en-US" sz="2000" dirty="0"/>
              <a:t>版本号，为</a:t>
            </a:r>
            <a:r>
              <a:rPr lang="en-US" altLang="zh-CN" sz="2000" dirty="0"/>
              <a:t>0</a:t>
            </a: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Msg</a:t>
            </a:r>
            <a:r>
              <a:rPr lang="en-US" altLang="zh-CN" sz="2000" dirty="0"/>
              <a:t> Type:	</a:t>
            </a:r>
            <a:r>
              <a:rPr lang="zh-CN" altLang="en-US" sz="2000" dirty="0"/>
              <a:t>标识是配置包</a:t>
            </a:r>
            <a:r>
              <a:rPr lang="en-US" altLang="zh-CN" sz="2000" dirty="0"/>
              <a:t>(0x00)</a:t>
            </a:r>
            <a:r>
              <a:rPr lang="zh-CN" altLang="en-US" sz="2000" strike="sngStrike" dirty="0"/>
              <a:t>还是拓扑变动包</a:t>
            </a:r>
            <a:r>
              <a:rPr lang="en-US" altLang="zh-CN" sz="2000" strike="sngStrike" dirty="0"/>
              <a:t>(0x80)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Flags:	</a:t>
            </a:r>
            <a:r>
              <a:rPr lang="zh-CN" altLang="en-US" sz="2000" dirty="0"/>
              <a:t>标志位，第</a:t>
            </a:r>
            <a:r>
              <a:rPr lang="en-US" altLang="zh-CN" sz="2000" dirty="0"/>
              <a:t>1</a:t>
            </a:r>
            <a:r>
              <a:rPr lang="zh-CN" altLang="en-US" sz="2000" dirty="0"/>
              <a:t>位标识拓扑变更，第</a:t>
            </a:r>
            <a:r>
              <a:rPr lang="en-US" altLang="zh-CN" sz="2000" dirty="0"/>
              <a:t>8</a:t>
            </a:r>
            <a:r>
              <a:rPr lang="zh-CN" altLang="en-US" sz="2000" dirty="0"/>
              <a:t>位标志拓扑变更确认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Root Switch ID:	</a:t>
            </a:r>
            <a:r>
              <a:rPr lang="zh-CN" altLang="en-US" sz="2000" dirty="0"/>
              <a:t>该节点认为的根节点</a:t>
            </a:r>
            <a:r>
              <a:rPr lang="en-US" altLang="zh-CN" sz="2000" dirty="0"/>
              <a:t>ID</a:t>
            </a:r>
            <a:r>
              <a:rPr lang="zh-CN" altLang="en-US" sz="2000" dirty="0"/>
              <a:t>，前</a:t>
            </a:r>
            <a:r>
              <a:rPr lang="en-US" altLang="zh-CN" sz="2000" dirty="0"/>
              <a:t>16</a:t>
            </a:r>
            <a:r>
              <a:rPr lang="zh-CN" altLang="en-US" sz="2000" dirty="0"/>
              <a:t>位为优先级，后</a:t>
            </a:r>
            <a:r>
              <a:rPr lang="en-US" altLang="zh-CN" sz="2000" dirty="0"/>
              <a:t>48</a:t>
            </a:r>
            <a:r>
              <a:rPr lang="zh-CN" altLang="en-US" sz="2000" dirty="0"/>
              <a:t>位为</a:t>
            </a:r>
            <a:r>
              <a:rPr lang="en-US" altLang="zh-CN" sz="2000" dirty="0"/>
              <a:t>MAC</a:t>
            </a:r>
            <a:r>
              <a:rPr lang="zh-CN" altLang="en-US" sz="2000" dirty="0"/>
              <a:t>地址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Root Path Cost:	</a:t>
            </a:r>
            <a:r>
              <a:rPr lang="zh-CN" altLang="en-US" sz="2000" dirty="0"/>
              <a:t>从该节点该端口到根节点的代价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Switch ID:	</a:t>
            </a:r>
            <a:r>
              <a:rPr lang="zh-CN" altLang="en-US" sz="2000" dirty="0"/>
              <a:t>发送该消息的节点</a:t>
            </a:r>
            <a:r>
              <a:rPr lang="en-US" altLang="zh-CN" sz="2000" dirty="0"/>
              <a:t>ID</a:t>
            </a:r>
            <a:r>
              <a:rPr lang="zh-CN" altLang="en-US" sz="2000" dirty="0"/>
              <a:t>，定义方式同</a:t>
            </a:r>
            <a:r>
              <a:rPr lang="en-US" altLang="zh-CN" sz="2000" dirty="0"/>
              <a:t>Root Switch ID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Port ID:	</a:t>
            </a:r>
            <a:r>
              <a:rPr lang="zh-CN" altLang="en-US" sz="2000" dirty="0"/>
              <a:t>发送该消息的端口</a:t>
            </a:r>
            <a:r>
              <a:rPr lang="en-US" altLang="zh-CN" sz="2000" dirty="0"/>
              <a:t>ID</a:t>
            </a:r>
            <a:r>
              <a:rPr lang="zh-CN" altLang="en-US" sz="2000" dirty="0"/>
              <a:t>，前</a:t>
            </a:r>
            <a:r>
              <a:rPr lang="en-US" altLang="zh-CN" sz="2000" dirty="0"/>
              <a:t>8</a:t>
            </a:r>
            <a:r>
              <a:rPr lang="zh-CN" altLang="en-US" sz="2000" dirty="0"/>
              <a:t>位为优先级，后</a:t>
            </a:r>
            <a:r>
              <a:rPr lang="en-US" altLang="zh-CN" sz="2000" dirty="0"/>
              <a:t>8</a:t>
            </a:r>
            <a:r>
              <a:rPr lang="zh-CN" altLang="en-US" sz="2000" dirty="0"/>
              <a:t>位为编号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Msg</a:t>
            </a:r>
            <a:r>
              <a:rPr lang="en-US" altLang="zh-CN" sz="2000" dirty="0"/>
              <a:t> Age:	</a:t>
            </a:r>
            <a:r>
              <a:rPr lang="zh-CN" altLang="en-US" sz="2000" dirty="0"/>
              <a:t>该消息已存活时间，单位为</a:t>
            </a:r>
            <a:r>
              <a:rPr lang="en-US" altLang="zh-CN" sz="2000" dirty="0"/>
              <a:t>1/256</a:t>
            </a:r>
            <a:r>
              <a:rPr lang="zh-CN" altLang="en-US" sz="2000" dirty="0"/>
              <a:t>秒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Max Age:	</a:t>
            </a:r>
            <a:r>
              <a:rPr lang="zh-CN" altLang="en-US" sz="2000" dirty="0"/>
              <a:t>消息最长允许存活时间，单位同上，默认</a:t>
            </a:r>
            <a:r>
              <a:rPr lang="en-US" altLang="zh-CN" sz="2000" dirty="0"/>
              <a:t>20</a:t>
            </a:r>
            <a:r>
              <a:rPr lang="zh-CN" altLang="en-US" sz="2000" dirty="0"/>
              <a:t>秒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Hello Time:	</a:t>
            </a:r>
            <a:r>
              <a:rPr lang="zh-CN" altLang="en-US" sz="2000" dirty="0"/>
              <a:t>配置消息发送时间间隔，单位同上，默认</a:t>
            </a:r>
            <a:r>
              <a:rPr lang="en-US" altLang="zh-CN" sz="2000" dirty="0"/>
              <a:t>2</a:t>
            </a:r>
            <a:r>
              <a:rPr lang="zh-CN" altLang="en-US" sz="2000" dirty="0"/>
              <a:t>秒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Forward Delay:	</a:t>
            </a:r>
            <a:r>
              <a:rPr lang="zh-CN" altLang="en-US" sz="2000" dirty="0"/>
              <a:t>不同状态间切换时延，单位同上，默认</a:t>
            </a:r>
            <a:r>
              <a:rPr lang="en-US" altLang="zh-CN" sz="2000" dirty="0"/>
              <a:t>15</a:t>
            </a:r>
            <a:r>
              <a:rPr lang="zh-CN" altLang="en-US" sz="2000" dirty="0"/>
              <a:t>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EA4A7D-A57C-4FB8-8C44-A846767367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360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C3D44F63-F388-477C-9402-03653CB0D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413"/>
            <a:ext cx="7557247" cy="554018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279CA3E-1BAF-447F-8311-35D272A6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生成树协议数据包示例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108DBD-D387-4EE0-AB3A-764FFB9E99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11EB35-BCBA-4C0B-910F-A49257D96053}"/>
              </a:ext>
            </a:extLst>
          </p:cNvPr>
          <p:cNvSpPr/>
          <p:nvPr/>
        </p:nvSpPr>
        <p:spPr>
          <a:xfrm>
            <a:off x="317020" y="2069614"/>
            <a:ext cx="5900900" cy="708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7F4432-BC02-48DC-9035-DC0EBEAEB9F3}"/>
              </a:ext>
            </a:extLst>
          </p:cNvPr>
          <p:cNvSpPr/>
          <p:nvPr/>
        </p:nvSpPr>
        <p:spPr>
          <a:xfrm>
            <a:off x="317020" y="2998486"/>
            <a:ext cx="3340580" cy="669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36EA7E-9D43-41DB-8707-197871E1BC71}"/>
              </a:ext>
            </a:extLst>
          </p:cNvPr>
          <p:cNvSpPr/>
          <p:nvPr/>
        </p:nvSpPr>
        <p:spPr>
          <a:xfrm>
            <a:off x="317020" y="4765763"/>
            <a:ext cx="475521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CF29BB-4686-4D4C-BA32-4F7746692D2B}"/>
              </a:ext>
            </a:extLst>
          </p:cNvPr>
          <p:cNvSpPr txBox="1"/>
          <p:nvPr/>
        </p:nvSpPr>
        <p:spPr>
          <a:xfrm>
            <a:off x="6282467" y="1930597"/>
            <a:ext cx="2754288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Ethernet</a:t>
            </a:r>
            <a:r>
              <a:rPr lang="zh-CN" altLang="en-US" dirty="0"/>
              <a:t>层：目的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r>
              <a:rPr lang="en-US" altLang="zh-CN" dirty="0"/>
              <a:t>(10:80:C2:00:00:01)</a:t>
            </a:r>
            <a:r>
              <a:rPr lang="zh-CN" altLang="en-US" dirty="0"/>
              <a:t>，发送端口</a:t>
            </a:r>
            <a:r>
              <a:rPr lang="en-US" altLang="zh-CN" dirty="0"/>
              <a:t>MAC</a:t>
            </a:r>
            <a:r>
              <a:rPr lang="zh-CN" altLang="en-US" dirty="0"/>
              <a:t>地址，以及数据负载长度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3A958F7-BD19-447C-8CEB-7A04EC7D251B}"/>
              </a:ext>
            </a:extLst>
          </p:cNvPr>
          <p:cNvSpPr txBox="1"/>
          <p:nvPr/>
        </p:nvSpPr>
        <p:spPr>
          <a:xfrm>
            <a:off x="6292892" y="3222179"/>
            <a:ext cx="27542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链路控制层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0EEDAD5-3837-49DC-B3C2-D153036E8FAB}"/>
              </a:ext>
            </a:extLst>
          </p:cNvPr>
          <p:cNvSpPr txBox="1"/>
          <p:nvPr/>
        </p:nvSpPr>
        <p:spPr>
          <a:xfrm>
            <a:off x="6282467" y="4692270"/>
            <a:ext cx="2754288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该消息由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0x…0201</a:t>
            </a:r>
            <a:r>
              <a:rPr lang="zh-CN" altLang="en-US" dirty="0"/>
              <a:t>节点</a:t>
            </a:r>
            <a:r>
              <a:rPr lang="en-US" altLang="zh-CN" dirty="0"/>
              <a:t>(b2)</a:t>
            </a:r>
            <a:r>
              <a:rPr lang="zh-CN" altLang="en-US" dirty="0"/>
              <a:t>从端口</a:t>
            </a:r>
            <a:r>
              <a:rPr lang="en-US" altLang="zh-CN" dirty="0"/>
              <a:t>0x…02(b2-eth1)</a:t>
            </a:r>
            <a:r>
              <a:rPr lang="zh-CN" altLang="en-US" dirty="0"/>
              <a:t>发出，认为自己是根节点</a:t>
            </a:r>
          </a:p>
        </p:txBody>
      </p:sp>
    </p:spTree>
    <p:extLst>
      <p:ext uri="{BB962C8B-B14F-4D97-AF65-F5344CB8AC3E}">
        <p14:creationId xmlns:p14="http://schemas.microsoft.com/office/powerpoint/2010/main" val="165501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B8122-BE8D-45D5-8CA6-7D8678E3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本实验与标准</a:t>
            </a:r>
            <a:r>
              <a:rPr lang="en-US" altLang="zh-CN" dirty="0"/>
              <a:t>STP</a:t>
            </a:r>
            <a:r>
              <a:rPr lang="zh-CN" altLang="en-US" dirty="0"/>
              <a:t>的差别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D4DB1-B0A1-475D-8131-16B621438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本实验中不考虑拓扑变动下的生成树重构</a:t>
            </a:r>
            <a:endParaRPr lang="en-US" altLang="zh-CN" dirty="0"/>
          </a:p>
          <a:p>
            <a:pPr lvl="1"/>
            <a:r>
              <a:rPr lang="zh-CN" altLang="en-US" dirty="0"/>
              <a:t>标准</a:t>
            </a:r>
            <a:r>
              <a:rPr lang="en-US" altLang="zh-CN" dirty="0"/>
              <a:t>STP</a:t>
            </a:r>
            <a:r>
              <a:rPr lang="zh-CN" altLang="en-US" dirty="0"/>
              <a:t>中，当一个节点感知到链路</a:t>
            </a:r>
            <a:r>
              <a:rPr lang="en-US" altLang="zh-CN" dirty="0"/>
              <a:t>/</a:t>
            </a:r>
            <a:r>
              <a:rPr lang="zh-CN" altLang="en-US" dirty="0"/>
              <a:t>端口变化后，通过发送</a:t>
            </a:r>
            <a:r>
              <a:rPr lang="en-US" altLang="zh-CN" dirty="0"/>
              <a:t>TCN</a:t>
            </a:r>
            <a:r>
              <a:rPr lang="zh-CN" altLang="en-US" dirty="0"/>
              <a:t>（拓扑变动提醒）数据包告知根节点，根节点确认后再重新构建生成树</a:t>
            </a:r>
            <a:endParaRPr lang="en-US" altLang="zh-CN" dirty="0"/>
          </a:p>
          <a:p>
            <a:r>
              <a:rPr lang="zh-CN" altLang="en-US" dirty="0"/>
              <a:t>本实验没有考虑如何与</a:t>
            </a:r>
            <a:r>
              <a:rPr lang="en-US" altLang="zh-CN" dirty="0"/>
              <a:t>MAC</a:t>
            </a:r>
            <a:r>
              <a:rPr lang="zh-CN" altLang="en-US" dirty="0"/>
              <a:t>学习共存</a:t>
            </a:r>
            <a:endParaRPr lang="en-US" altLang="zh-CN" dirty="0"/>
          </a:p>
          <a:p>
            <a:pPr lvl="1"/>
            <a:r>
              <a:rPr lang="zh-CN" altLang="en-US" dirty="0"/>
              <a:t>为了能够在构建生成树过程中保持网络连通，标准</a:t>
            </a:r>
            <a:r>
              <a:rPr lang="en-US" altLang="zh-CN" dirty="0"/>
              <a:t>STP</a:t>
            </a:r>
            <a:r>
              <a:rPr lang="zh-CN" altLang="en-US" dirty="0"/>
              <a:t>将端口分为</a:t>
            </a:r>
            <a:r>
              <a:rPr lang="en-US" altLang="zh-CN" dirty="0"/>
              <a:t>4</a:t>
            </a:r>
            <a:r>
              <a:rPr lang="zh-CN" altLang="en-US" dirty="0"/>
              <a:t>种状态</a:t>
            </a:r>
            <a:r>
              <a:rPr lang="en-US" altLang="zh-CN" dirty="0"/>
              <a:t>: blocking</a:t>
            </a:r>
            <a:r>
              <a:rPr lang="zh-CN" altLang="en-US" dirty="0"/>
              <a:t>状态下只能接收</a:t>
            </a:r>
            <a:r>
              <a:rPr lang="en-US" altLang="zh-CN" dirty="0"/>
              <a:t>STP</a:t>
            </a:r>
            <a:r>
              <a:rPr lang="zh-CN" altLang="en-US" dirty="0"/>
              <a:t>消息，</a:t>
            </a:r>
            <a:r>
              <a:rPr lang="en-US" altLang="zh-CN" dirty="0"/>
              <a:t>listen</a:t>
            </a:r>
            <a:r>
              <a:rPr lang="zh-CN" altLang="en-US" dirty="0"/>
              <a:t>状态下发送</a:t>
            </a:r>
            <a:r>
              <a:rPr lang="en-US" altLang="zh-CN" dirty="0"/>
              <a:t>STP</a:t>
            </a:r>
            <a:r>
              <a:rPr lang="zh-CN" altLang="en-US" dirty="0"/>
              <a:t>消息，</a:t>
            </a:r>
            <a:r>
              <a:rPr lang="en-US" altLang="zh-CN" dirty="0"/>
              <a:t>learning</a:t>
            </a:r>
            <a:r>
              <a:rPr lang="zh-CN" altLang="en-US" dirty="0"/>
              <a:t>状态下可以学习</a:t>
            </a:r>
            <a:r>
              <a:rPr lang="en-US" altLang="zh-CN" dirty="0"/>
              <a:t>MAC</a:t>
            </a:r>
            <a:r>
              <a:rPr lang="zh-CN" altLang="en-US" dirty="0"/>
              <a:t>到端口的映射，</a:t>
            </a:r>
            <a:r>
              <a:rPr lang="en-US" altLang="zh-CN" dirty="0"/>
              <a:t>forwarding</a:t>
            </a:r>
            <a:r>
              <a:rPr lang="zh-CN" altLang="en-US" dirty="0"/>
              <a:t>状态下可以转发普通数据包</a:t>
            </a:r>
            <a:endParaRPr lang="en-US" altLang="zh-CN" dirty="0"/>
          </a:p>
          <a:p>
            <a:r>
              <a:rPr lang="zh-CN" altLang="en-US" dirty="0"/>
              <a:t>本实验没有考虑如何快速构建生成树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C6BA4A-D901-44D6-8780-11A4B3473F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756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D8AF0-3B32-4E08-ABCA-4A143150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E0B61-3B86-41A9-862F-2EA25CDA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7" y="1365957"/>
            <a:ext cx="8291263" cy="5034843"/>
          </a:xfrm>
        </p:spPr>
        <p:txBody>
          <a:bodyPr/>
          <a:lstStyle/>
          <a:p>
            <a:r>
              <a:rPr lang="zh-CN" altLang="en-US" dirty="0"/>
              <a:t>基于已有代码，实现生成树运行机制，对于给定拓扑</a:t>
            </a:r>
            <a:r>
              <a:rPr lang="en-US" altLang="zh-CN" dirty="0"/>
              <a:t>(four_node_ring.py)</a:t>
            </a:r>
            <a:r>
              <a:rPr lang="zh-CN" altLang="en-US" dirty="0"/>
              <a:t>，计算输出相应状态下的最小生成树拓扑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自己构造一个不少于</a:t>
            </a:r>
            <a:r>
              <a:rPr lang="en-US" altLang="zh-CN" dirty="0"/>
              <a:t>6</a:t>
            </a:r>
            <a:r>
              <a:rPr lang="zh-CN" altLang="en-US" dirty="0"/>
              <a:t>个节点，链路冗余度不小于</a:t>
            </a:r>
            <a:r>
              <a:rPr lang="en-US" altLang="zh-CN" dirty="0"/>
              <a:t>2</a:t>
            </a:r>
            <a:r>
              <a:rPr lang="zh-CN" altLang="en-US" dirty="0"/>
              <a:t>的拓扑，节点和端口的命名规则可参考</a:t>
            </a:r>
            <a:r>
              <a:rPr lang="en-US" altLang="zh-CN" dirty="0"/>
              <a:t>four_node_ring.py</a:t>
            </a:r>
            <a:r>
              <a:rPr lang="zh-CN" altLang="en-US" dirty="0"/>
              <a:t>，使用</a:t>
            </a:r>
            <a:r>
              <a:rPr lang="en-US" altLang="zh-CN" dirty="0" err="1"/>
              <a:t>stp</a:t>
            </a:r>
            <a:r>
              <a:rPr lang="zh-CN" altLang="en-US" dirty="0"/>
              <a:t>程序计算输出最小生成树拓扑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2D3220-2A92-4F6A-9619-2538C7F95E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74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什么是生成树拓扑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生成树术语和原理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生成树机制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生成树协议格式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实验内容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附件文件列表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7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9FABC-8912-4A88-B5EB-89A227E9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64926-D856-4104-9DB2-C950F850C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以</a:t>
            </a:r>
            <a:r>
              <a:rPr lang="en-US" altLang="zh-CN" dirty="0"/>
              <a:t>four_node_ring.py</a:t>
            </a:r>
            <a:r>
              <a:rPr lang="zh-CN" altLang="en-US" dirty="0"/>
              <a:t>拓扑为例</a:t>
            </a:r>
            <a:endParaRPr lang="en-US" altLang="zh-CN" dirty="0"/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zh-CN" altLang="en-US" sz="2000" dirty="0"/>
              <a:t>运行</a:t>
            </a:r>
            <a:r>
              <a:rPr lang="en-US" altLang="zh-CN" sz="2000" dirty="0"/>
              <a:t>four_node_ring.py</a:t>
            </a:r>
            <a:r>
              <a:rPr lang="zh-CN" altLang="en-US" sz="2000" dirty="0"/>
              <a:t>拓扑，</a:t>
            </a:r>
            <a:r>
              <a:rPr lang="en-US" altLang="zh-CN" sz="2000" dirty="0"/>
              <a:t>4</a:t>
            </a:r>
            <a:r>
              <a:rPr lang="zh-CN" altLang="en-US" sz="2000" dirty="0"/>
              <a:t>个节点分别后台运行</a:t>
            </a:r>
            <a:r>
              <a:rPr lang="en-US" altLang="zh-CN" sz="2000" dirty="0" err="1"/>
              <a:t>stp</a:t>
            </a:r>
            <a:r>
              <a:rPr lang="zh-CN" altLang="en-US" sz="2000" dirty="0"/>
              <a:t>程序，该程序将输出重定向到</a:t>
            </a:r>
            <a:r>
              <a:rPr lang="en-US" altLang="zh-CN" sz="2000" dirty="0"/>
              <a:t>b*-output.txt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zh-CN" altLang="en-US" sz="2000" dirty="0"/>
              <a:t>等待一段时间</a:t>
            </a:r>
            <a:r>
              <a:rPr lang="en-US" altLang="zh-CN" sz="2000" dirty="0"/>
              <a:t>(4</a:t>
            </a:r>
            <a:r>
              <a:rPr lang="zh-CN" altLang="en-US" sz="2000" dirty="0"/>
              <a:t>个节点大概</a:t>
            </a:r>
            <a:r>
              <a:rPr lang="en-US" altLang="zh-CN" sz="2000" dirty="0"/>
              <a:t>30</a:t>
            </a:r>
            <a:r>
              <a:rPr lang="zh-CN" altLang="en-US" sz="2000" dirty="0"/>
              <a:t>秒钟</a:t>
            </a:r>
            <a:r>
              <a:rPr lang="en-US" altLang="zh-CN" sz="2000" dirty="0"/>
              <a:t>)</a:t>
            </a:r>
            <a:r>
              <a:rPr lang="zh-CN" altLang="en-US" sz="2000" dirty="0"/>
              <a:t>后，执行如下命令：</a:t>
            </a:r>
            <a:br>
              <a:rPr lang="en-US" altLang="zh-CN" sz="2000" dirty="0"/>
            </a:br>
            <a:r>
              <a:rPr lang="en-US" altLang="zh-CN" sz="2000" dirty="0"/>
              <a:t>		</a:t>
            </a:r>
            <a:r>
              <a:rPr lang="zh-CN" altLang="en-US" sz="2000" dirty="0"/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pkill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-SIGTERM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stp</a:t>
            </a:r>
            <a:b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2000" dirty="0"/>
              <a:t>该命令强制所有</a:t>
            </a:r>
            <a:r>
              <a:rPr lang="en-US" altLang="zh-CN" sz="2000" dirty="0" err="1"/>
              <a:t>stp</a:t>
            </a:r>
            <a:r>
              <a:rPr lang="zh-CN" altLang="en-US" sz="2000" dirty="0"/>
              <a:t>程序输出最终状态并退出</a:t>
            </a:r>
            <a:endParaRPr lang="en-US" altLang="zh-CN" sz="2000" dirty="0"/>
          </a:p>
          <a:p>
            <a:pPr marL="857241" lvl="1" indent="-457200">
              <a:lnSpc>
                <a:spcPct val="160000"/>
              </a:lnSpc>
            </a:pPr>
            <a:r>
              <a:rPr lang="zh-CN" altLang="en-US" sz="1800" dirty="0"/>
              <a:t>可以在</a:t>
            </a:r>
            <a:r>
              <a:rPr lang="en-US" altLang="zh-CN" sz="1800" dirty="0" err="1"/>
              <a:t>xterm</a:t>
            </a:r>
            <a:r>
              <a:rPr lang="zh-CN" altLang="en-US" sz="1800" dirty="0"/>
              <a:t>或</a:t>
            </a:r>
            <a:r>
              <a:rPr lang="en-US" altLang="zh-CN" sz="1800" dirty="0"/>
              <a:t>gnome-terminal</a:t>
            </a:r>
            <a:r>
              <a:rPr lang="zh-CN" altLang="en-US" sz="1800" dirty="0"/>
              <a:t>中执行该命令，但需要</a:t>
            </a:r>
            <a:r>
              <a:rPr lang="en-US" altLang="zh-CN" sz="1800" dirty="0"/>
              <a:t>root</a:t>
            </a:r>
            <a:r>
              <a:rPr lang="zh-CN" altLang="en-US" sz="1800" dirty="0"/>
              <a:t>权限</a:t>
            </a:r>
            <a:endParaRPr lang="en-US" altLang="zh-CN" sz="1800" dirty="0"/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zh-CN" altLang="en-US" sz="2000" dirty="0"/>
              <a:t>执行</a:t>
            </a:r>
            <a:r>
              <a:rPr lang="en-US" altLang="zh-CN" sz="2000" dirty="0"/>
              <a:t>dump_output.sh</a:t>
            </a:r>
            <a:r>
              <a:rPr lang="zh-CN" altLang="en-US" sz="2000" dirty="0"/>
              <a:t>脚本，输出个节点状态</a:t>
            </a:r>
            <a:endParaRPr lang="en-US" altLang="zh-CN" sz="2000" dirty="0"/>
          </a:p>
          <a:p>
            <a:pPr marL="857241" lvl="1" indent="-457200">
              <a:lnSpc>
                <a:spcPct val="160000"/>
              </a:lnSpc>
            </a:pPr>
            <a:r>
              <a:rPr lang="zh-CN" altLang="en-US" dirty="0"/>
              <a:t>该脚本只输出</a:t>
            </a:r>
            <a:r>
              <a:rPr lang="en-US" altLang="zh-CN" dirty="0"/>
              <a:t>4</a:t>
            </a:r>
            <a:r>
              <a:rPr lang="zh-CN" altLang="en-US" dirty="0"/>
              <a:t>个节点的最后</a:t>
            </a:r>
            <a:r>
              <a:rPr lang="en-US" altLang="zh-CN" dirty="0"/>
              <a:t>5</a:t>
            </a:r>
            <a:r>
              <a:rPr lang="zh-CN" altLang="en-US" dirty="0"/>
              <a:t>行内容，如果使用新拓扑进行实验，需要进行相应修改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2DE524-61E8-42E7-AFAC-5DB86DFC55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459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C5FCF-416C-4C2A-A128-62A689F3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385948-87C9-47CA-B6FE-A7A0909928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21</a:t>
            </a:fld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C3BF38D-D3A5-4308-8C0E-B59455774ECA}"/>
              </a:ext>
            </a:extLst>
          </p:cNvPr>
          <p:cNvGrpSpPr/>
          <p:nvPr/>
        </p:nvGrpSpPr>
        <p:grpSpPr>
          <a:xfrm>
            <a:off x="113675" y="1635815"/>
            <a:ext cx="2747860" cy="4237860"/>
            <a:chOff x="377236" y="1694982"/>
            <a:chExt cx="3388875" cy="380426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136C650-CEBD-4C5E-9CDD-487E52B124E8}"/>
                </a:ext>
              </a:extLst>
            </p:cNvPr>
            <p:cNvGrpSpPr/>
            <p:nvPr/>
          </p:nvGrpSpPr>
          <p:grpSpPr>
            <a:xfrm>
              <a:off x="398030" y="1694982"/>
              <a:ext cx="3363558" cy="3804263"/>
              <a:chOff x="5201322" y="914665"/>
              <a:chExt cx="3363558" cy="3804263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2B2DCA3-4449-4C95-B7BA-C4A713CB8F6B}"/>
                  </a:ext>
                </a:extLst>
              </p:cNvPr>
              <p:cNvSpPr/>
              <p:nvPr/>
            </p:nvSpPr>
            <p:spPr>
              <a:xfrm>
                <a:off x="6412454" y="1851375"/>
                <a:ext cx="828339" cy="5809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b1</a:t>
                </a:r>
                <a:endParaRPr lang="zh-CN" altLang="en-US" sz="2000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6944E456-59E0-49F0-A37E-5C03ED7A21BD}"/>
                  </a:ext>
                </a:extLst>
              </p:cNvPr>
              <p:cNvSpPr/>
              <p:nvPr/>
            </p:nvSpPr>
            <p:spPr>
              <a:xfrm>
                <a:off x="5201322" y="3044450"/>
                <a:ext cx="828339" cy="5809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b3</a:t>
                </a:r>
                <a:endParaRPr lang="zh-CN" altLang="en-US" sz="2000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A6A16105-185B-4DC0-8518-C57BD0540D88}"/>
                  </a:ext>
                </a:extLst>
              </p:cNvPr>
              <p:cNvSpPr/>
              <p:nvPr/>
            </p:nvSpPr>
            <p:spPr>
              <a:xfrm>
                <a:off x="7736541" y="3044450"/>
                <a:ext cx="828339" cy="5809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b2</a:t>
                </a:r>
                <a:endParaRPr lang="zh-CN" altLang="en-US" sz="2000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1FD1BBDF-5DBA-4317-BD55-8190A7B8191B}"/>
                  </a:ext>
                </a:extLst>
              </p:cNvPr>
              <p:cNvSpPr/>
              <p:nvPr/>
            </p:nvSpPr>
            <p:spPr>
              <a:xfrm>
                <a:off x="6412454" y="4138016"/>
                <a:ext cx="828339" cy="5809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b4</a:t>
                </a:r>
                <a:endParaRPr lang="zh-CN" altLang="en-US" sz="2000" dirty="0"/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AC598587-516E-44C5-96D1-0137EA28B745}"/>
                  </a:ext>
                </a:extLst>
              </p:cNvPr>
              <p:cNvCxnSpPr>
                <a:cxnSpLocks/>
                <a:stCxn id="6" idx="3"/>
                <a:endCxn id="7" idx="0"/>
              </p:cNvCxnSpPr>
              <p:nvPr/>
            </p:nvCxnSpPr>
            <p:spPr>
              <a:xfrm flipH="1">
                <a:off x="5615492" y="2347214"/>
                <a:ext cx="918269" cy="69723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FDA968B8-565F-494F-8360-2B54FF2D27CB}"/>
                  </a:ext>
                </a:extLst>
              </p:cNvPr>
              <p:cNvCxnSpPr>
                <a:cxnSpLocks/>
                <a:stCxn id="6" idx="5"/>
                <a:endCxn id="8" idx="0"/>
              </p:cNvCxnSpPr>
              <p:nvPr/>
            </p:nvCxnSpPr>
            <p:spPr>
              <a:xfrm>
                <a:off x="7119486" y="2347214"/>
                <a:ext cx="1031225" cy="69723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E34A7D71-EB48-441F-ACA0-E81A75C8FCC3}"/>
                  </a:ext>
                </a:extLst>
              </p:cNvPr>
              <p:cNvCxnSpPr>
                <a:cxnSpLocks/>
                <a:stCxn id="7" idx="4"/>
                <a:endCxn id="9" idx="1"/>
              </p:cNvCxnSpPr>
              <p:nvPr/>
            </p:nvCxnSpPr>
            <p:spPr>
              <a:xfrm>
                <a:off x="5615492" y="3625362"/>
                <a:ext cx="918269" cy="597727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48489354-FC27-4D3A-9700-A87B1D20E3D1}"/>
                  </a:ext>
                </a:extLst>
              </p:cNvPr>
              <p:cNvCxnSpPr>
                <a:cxnSpLocks/>
                <a:stCxn id="8" idx="4"/>
                <a:endCxn id="9" idx="7"/>
              </p:cNvCxnSpPr>
              <p:nvPr/>
            </p:nvCxnSpPr>
            <p:spPr>
              <a:xfrm flipH="1">
                <a:off x="7119486" y="3625362"/>
                <a:ext cx="1031225" cy="5977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BD6BA8B-1FE7-4F25-A9BA-0FC1ED26D7EB}"/>
                  </a:ext>
                </a:extLst>
              </p:cNvPr>
              <p:cNvSpPr txBox="1"/>
              <p:nvPr/>
            </p:nvSpPr>
            <p:spPr>
              <a:xfrm>
                <a:off x="6118661" y="914665"/>
                <a:ext cx="14750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/>
                  <a:t>生成树拓扑</a:t>
                </a:r>
              </a:p>
            </p:txBody>
          </p:sp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13B9DC6C-906B-49CD-AA24-2F6F821FF0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73659" y="3709825"/>
                <a:ext cx="401934" cy="459683"/>
              </a:xfrm>
              <a:prstGeom prst="rect">
                <a:avLst/>
              </a:prstGeom>
            </p:spPr>
          </p:pic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DA3D6F3-6D8A-49D7-8094-2828A2D71129}"/>
                </a:ext>
              </a:extLst>
            </p:cNvPr>
            <p:cNvSpPr txBox="1"/>
            <p:nvPr/>
          </p:nvSpPr>
          <p:spPr>
            <a:xfrm>
              <a:off x="2147323" y="2255318"/>
              <a:ext cx="1294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Root Switch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3DA8A88-61D2-4544-AA44-3929244EC0A4}"/>
                </a:ext>
              </a:extLst>
            </p:cNvPr>
            <p:cNvSpPr/>
            <p:nvPr/>
          </p:nvSpPr>
          <p:spPr>
            <a:xfrm>
              <a:off x="377236" y="3476149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RP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E083177-5119-41F1-BF9B-F45D93817933}"/>
                </a:ext>
              </a:extLst>
            </p:cNvPr>
            <p:cNvSpPr/>
            <p:nvPr/>
          </p:nvSpPr>
          <p:spPr>
            <a:xfrm>
              <a:off x="3337789" y="3432933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RP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85D34B8-14D5-4B7B-BE5D-5698BFB28329}"/>
                </a:ext>
              </a:extLst>
            </p:cNvPr>
            <p:cNvSpPr/>
            <p:nvPr/>
          </p:nvSpPr>
          <p:spPr>
            <a:xfrm>
              <a:off x="2451559" y="4818740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RP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DFF6D06-83C9-4290-9F3E-7496287940BB}"/>
                </a:ext>
              </a:extLst>
            </p:cNvPr>
            <p:cNvSpPr txBox="1"/>
            <p:nvPr/>
          </p:nvSpPr>
          <p:spPr>
            <a:xfrm>
              <a:off x="1163206" y="2850314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DP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5227DE1-DD25-4312-BD9A-DACE6EAAF2F3}"/>
                </a:ext>
              </a:extLst>
            </p:cNvPr>
            <p:cNvSpPr txBox="1"/>
            <p:nvPr/>
          </p:nvSpPr>
          <p:spPr>
            <a:xfrm>
              <a:off x="2455414" y="2836230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DP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0B49792-C002-44AB-A3D9-DECE50286BFB}"/>
                </a:ext>
              </a:extLst>
            </p:cNvPr>
            <p:cNvSpPr txBox="1"/>
            <p:nvPr/>
          </p:nvSpPr>
          <p:spPr>
            <a:xfrm>
              <a:off x="417326" y="4448992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DP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471A0CC-0D1D-49E0-B78C-B6FF7075C3BC}"/>
                </a:ext>
              </a:extLst>
            </p:cNvPr>
            <p:cNvSpPr txBox="1"/>
            <p:nvPr/>
          </p:nvSpPr>
          <p:spPr>
            <a:xfrm>
              <a:off x="3253191" y="4416858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DP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8C7407E-3D57-4FDC-83A7-3FC2383B8361}"/>
                </a:ext>
              </a:extLst>
            </p:cNvPr>
            <p:cNvSpPr/>
            <p:nvPr/>
          </p:nvSpPr>
          <p:spPr>
            <a:xfrm>
              <a:off x="1141624" y="5080446"/>
              <a:ext cx="4363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AP</a:t>
              </a:r>
              <a:endParaRPr lang="zh-CN" altLang="en-US" dirty="0"/>
            </a:p>
          </p:txBody>
        </p: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06A7504E-EEA2-471E-8CCE-9F216331C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33" y="2116207"/>
            <a:ext cx="5626471" cy="451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62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52F9A-D66A-48A3-A162-C4B52E46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C1C3BF-12D5-4689-B53C-B54C20EF7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端口数据结构中存储的</a:t>
            </a:r>
            <a:r>
              <a:rPr lang="en-US" altLang="zh-CN" sz="2000" dirty="0"/>
              <a:t>config</a:t>
            </a:r>
            <a:r>
              <a:rPr lang="zh-CN" altLang="en-US" sz="2000" dirty="0"/>
              <a:t>与数据包中的</a:t>
            </a:r>
            <a:r>
              <a:rPr lang="en-US" altLang="zh-CN" sz="2000" dirty="0"/>
              <a:t>config</a:t>
            </a:r>
            <a:r>
              <a:rPr lang="zh-CN" altLang="en-US" sz="2000" dirty="0"/>
              <a:t>字段名字不同，端口与端口、端口与数据包的优先级比较需要分别实现</a:t>
            </a:r>
            <a:endParaRPr lang="en-US" altLang="zh-CN" sz="2000" dirty="0"/>
          </a:p>
          <a:p>
            <a:r>
              <a:rPr lang="zh-CN" altLang="en-US" sz="2000" dirty="0"/>
              <a:t>不需要在端口数据结构中单独定义端口状态，端口的状态可以由如下方法推断出来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由于该拓扑是固定的，一个节点一旦成为非根节点，则不可能再成为根节点；一个端口一旦成为非指定端口，则不可能再成为指定端口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0533C7-99D0-4DB2-96C5-30B1F4179D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194E8D-824B-44CD-A0DE-C46CA418B120}"/>
              </a:ext>
            </a:extLst>
          </p:cNvPr>
          <p:cNvSpPr/>
          <p:nvPr/>
        </p:nvSpPr>
        <p:spPr>
          <a:xfrm>
            <a:off x="747023" y="3284984"/>
            <a:ext cx="7649954" cy="1846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47" indent="0">
              <a:buNone/>
            </a:pP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stp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-&gt;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root_port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&amp;&amp; p-&gt;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port_id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==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stp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-&gt;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root_port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-&gt;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port_id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57147" indent="0">
              <a:buNone/>
            </a:pP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return "ROOT";</a:t>
            </a:r>
          </a:p>
          <a:p>
            <a:pPr marL="57147" indent="0">
              <a:buNone/>
            </a:pP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 if (p-&gt;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designated_switch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==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stp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-&gt;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switch_id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&amp;&amp; \</a:t>
            </a:r>
          </a:p>
          <a:p>
            <a:pPr marL="57147" indent="0">
              <a:buNone/>
            </a:pP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p-&gt;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designated_port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== p-&gt;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port_id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57147" indent="0">
              <a:buNone/>
            </a:pP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return "DESIGNATED";</a:t>
            </a:r>
          </a:p>
          <a:p>
            <a:pPr marL="57147" indent="0">
              <a:buNone/>
            </a:pP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</a:p>
          <a:p>
            <a:pPr marL="57147" indent="0">
              <a:buNone/>
            </a:pP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return "ALTERNATE";</a:t>
            </a:r>
          </a:p>
        </p:txBody>
      </p:sp>
    </p:spTree>
    <p:extLst>
      <p:ext uri="{BB962C8B-B14F-4D97-AF65-F5344CB8AC3E}">
        <p14:creationId xmlns:p14="http://schemas.microsoft.com/office/powerpoint/2010/main" val="2601510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CAEB7-0368-406A-8B3B-D9C7C511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566F2-41D1-4B9E-A23A-0FA4A320E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disable_ipv6.sh		# </a:t>
            </a:r>
            <a:r>
              <a:rPr lang="zh-CN" altLang="en-US" dirty="0"/>
              <a:t>禁止</a:t>
            </a:r>
            <a:r>
              <a:rPr lang="en-US" altLang="zh-CN" dirty="0"/>
              <a:t>IPv6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disable_offloading.sh	# </a:t>
            </a:r>
            <a:r>
              <a:rPr lang="zh-CN" altLang="en-US" dirty="0"/>
              <a:t>禁止</a:t>
            </a:r>
            <a:r>
              <a:rPr lang="en-US" altLang="zh-CN" dirty="0"/>
              <a:t>TCP Offloading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four_node_ring.py		# </a:t>
            </a:r>
            <a:r>
              <a:rPr lang="zh-CN" altLang="en-US" dirty="0"/>
              <a:t>带环路网络拓扑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include			# </a:t>
            </a:r>
            <a:r>
              <a:rPr lang="zh-CN" altLang="en-US" dirty="0"/>
              <a:t>所有相关头文件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 err="1"/>
              <a:t>main.c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 err="1"/>
              <a:t>Makefile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 err="1"/>
              <a:t>packet.c</a:t>
            </a:r>
            <a:r>
              <a:rPr lang="en-US" altLang="zh-CN" dirty="0"/>
              <a:t>			# </a:t>
            </a:r>
            <a:r>
              <a:rPr lang="zh-CN" altLang="en-US" dirty="0"/>
              <a:t>发包函数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stp.c</a:t>
            </a:r>
            <a:r>
              <a:rPr lang="en-US" altLang="zh-CN" dirty="0"/>
              <a:t>			# </a:t>
            </a:r>
            <a:r>
              <a:rPr lang="zh-CN" altLang="en-US" dirty="0"/>
              <a:t>所有</a:t>
            </a:r>
            <a:r>
              <a:rPr lang="en-US" altLang="zh-CN" dirty="0"/>
              <a:t>STP</a:t>
            </a:r>
            <a:r>
              <a:rPr lang="zh-CN" altLang="en-US" dirty="0"/>
              <a:t>机制相关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 err="1"/>
              <a:t>stp</a:t>
            </a:r>
            <a:r>
              <a:rPr lang="en-US" altLang="zh-CN" dirty="0"/>
              <a:t>-reference		# STP</a:t>
            </a:r>
            <a:r>
              <a:rPr lang="zh-CN" altLang="en-US" dirty="0"/>
              <a:t>参考实现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 err="1"/>
              <a:t>stp_timer.c</a:t>
            </a:r>
            <a:r>
              <a:rPr lang="en-US" altLang="zh-CN" dirty="0"/>
              <a:t>			# </a:t>
            </a:r>
            <a:r>
              <a:rPr lang="zh-CN" altLang="en-US" dirty="0"/>
              <a:t>定时器实现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AAEEB7-1F7D-4182-9C45-2DF4053468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4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D2B22-E354-4982-B7BA-4671B7C6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C3E41-7823-42A5-B647-D796F4B9E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51699"/>
            <a:ext cx="8229600" cy="1628122"/>
          </a:xfrm>
        </p:spPr>
        <p:txBody>
          <a:bodyPr/>
          <a:lstStyle/>
          <a:p>
            <a:r>
              <a:rPr lang="zh-CN" altLang="en-US" dirty="0"/>
              <a:t>生成树机制：通过禁止</a:t>
            </a:r>
            <a:r>
              <a:rPr lang="en-US" altLang="zh-CN" dirty="0"/>
              <a:t>(block)</a:t>
            </a:r>
            <a:r>
              <a:rPr lang="zh-CN" altLang="en-US" dirty="0"/>
              <a:t> 设备的相关端口，在有环路的网络中构造出一个</a:t>
            </a:r>
            <a:r>
              <a:rPr lang="zh-CN" altLang="en-US" dirty="0">
                <a:solidFill>
                  <a:srgbClr val="FF0000"/>
                </a:solidFill>
              </a:rPr>
              <a:t>总体代价最小的树状拓扑</a:t>
            </a:r>
            <a:r>
              <a:rPr lang="zh-CN" altLang="en-US" dirty="0"/>
              <a:t>，使得网络在连通的前提下，</a:t>
            </a:r>
            <a:r>
              <a:rPr lang="zh-CN" altLang="en-US" dirty="0">
                <a:solidFill>
                  <a:srgbClr val="FF0000"/>
                </a:solidFill>
              </a:rPr>
              <a:t>避免广播风暴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BD1279-A090-496A-9FD8-22257F499E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EC1CD3E-FB76-4181-90A4-E49DA0680873}"/>
              </a:ext>
            </a:extLst>
          </p:cNvPr>
          <p:cNvGrpSpPr/>
          <p:nvPr/>
        </p:nvGrpSpPr>
        <p:grpSpPr>
          <a:xfrm>
            <a:off x="292269" y="1766302"/>
            <a:ext cx="3616342" cy="2867553"/>
            <a:chOff x="292269" y="1766302"/>
            <a:chExt cx="3616342" cy="286755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2218238-0B9E-4186-87F2-48A761A2D71D}"/>
                </a:ext>
              </a:extLst>
            </p:cNvPr>
            <p:cNvSpPr/>
            <p:nvPr/>
          </p:nvSpPr>
          <p:spPr>
            <a:xfrm>
              <a:off x="1756185" y="1766302"/>
              <a:ext cx="828339" cy="580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b1</a:t>
              </a:r>
              <a:endParaRPr lang="zh-CN" altLang="en-US" sz="2000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8355ABD-B9B8-4EE6-BF2D-A3693213CFC5}"/>
                </a:ext>
              </a:extLst>
            </p:cNvPr>
            <p:cNvSpPr/>
            <p:nvPr/>
          </p:nvSpPr>
          <p:spPr>
            <a:xfrm>
              <a:off x="545053" y="2959377"/>
              <a:ext cx="828339" cy="580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b3</a:t>
              </a:r>
              <a:endParaRPr lang="zh-CN" altLang="en-US" sz="20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4FD7C72-9852-4440-A43D-BCE1B2652C56}"/>
                </a:ext>
              </a:extLst>
            </p:cNvPr>
            <p:cNvSpPr/>
            <p:nvPr/>
          </p:nvSpPr>
          <p:spPr>
            <a:xfrm>
              <a:off x="3080272" y="2959377"/>
              <a:ext cx="828339" cy="580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b2</a:t>
              </a:r>
              <a:endParaRPr lang="zh-CN" altLang="en-US" sz="2000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20BEAEC-C3A3-420A-991E-A25F1CA5820B}"/>
                </a:ext>
              </a:extLst>
            </p:cNvPr>
            <p:cNvSpPr/>
            <p:nvPr/>
          </p:nvSpPr>
          <p:spPr>
            <a:xfrm>
              <a:off x="1756185" y="4052943"/>
              <a:ext cx="828339" cy="580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b4</a:t>
              </a:r>
              <a:endParaRPr lang="zh-CN" altLang="en-US" sz="2000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DFC78B6-FB8A-42C2-9969-00B28DF890EC}"/>
                </a:ext>
              </a:extLst>
            </p:cNvPr>
            <p:cNvCxnSpPr>
              <a:stCxn id="5" idx="3"/>
              <a:endCxn id="6" idx="0"/>
            </p:cNvCxnSpPr>
            <p:nvPr/>
          </p:nvCxnSpPr>
          <p:spPr>
            <a:xfrm flipH="1">
              <a:off x="959223" y="2262141"/>
              <a:ext cx="918269" cy="6972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6ADA58C-1E8B-4D20-962B-FDD4E8764052}"/>
                </a:ext>
              </a:extLst>
            </p:cNvPr>
            <p:cNvCxnSpPr>
              <a:stCxn id="5" idx="5"/>
              <a:endCxn id="7" idx="0"/>
            </p:cNvCxnSpPr>
            <p:nvPr/>
          </p:nvCxnSpPr>
          <p:spPr>
            <a:xfrm>
              <a:off x="2463217" y="2262141"/>
              <a:ext cx="1031225" cy="6972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CEC4B4E-F35F-40DD-893C-31337A662EDF}"/>
                </a:ext>
              </a:extLst>
            </p:cNvPr>
            <p:cNvCxnSpPr>
              <a:stCxn id="6" idx="4"/>
              <a:endCxn id="8" idx="1"/>
            </p:cNvCxnSpPr>
            <p:nvPr/>
          </p:nvCxnSpPr>
          <p:spPr>
            <a:xfrm>
              <a:off x="959223" y="3540289"/>
              <a:ext cx="918269" cy="5977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7C80586-2481-4211-B9F7-95ABC8DFBCF3}"/>
                </a:ext>
              </a:extLst>
            </p:cNvPr>
            <p:cNvCxnSpPr>
              <a:cxnSpLocks/>
              <a:stCxn id="7" idx="4"/>
              <a:endCxn id="8" idx="7"/>
            </p:cNvCxnSpPr>
            <p:nvPr/>
          </p:nvCxnSpPr>
          <p:spPr>
            <a:xfrm flipH="1">
              <a:off x="2463217" y="3540289"/>
              <a:ext cx="1031225" cy="5977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1E997E5-C384-4AC1-A293-BDBDA9576001}"/>
                </a:ext>
              </a:extLst>
            </p:cNvPr>
            <p:cNvSpPr txBox="1"/>
            <p:nvPr/>
          </p:nvSpPr>
          <p:spPr>
            <a:xfrm>
              <a:off x="292269" y="195716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环状拓扑</a:t>
              </a:r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B3ACF93-C457-41E1-8A7D-3875BF26BEB8}"/>
              </a:ext>
            </a:extLst>
          </p:cNvPr>
          <p:cNvCxnSpPr>
            <a:cxnSpLocks/>
          </p:cNvCxnSpPr>
          <p:nvPr/>
        </p:nvCxnSpPr>
        <p:spPr>
          <a:xfrm rot="10800000" flipH="1">
            <a:off x="914847" y="2222997"/>
            <a:ext cx="668622" cy="50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45DF534-892A-45B7-B1C6-2F855C3BDE06}"/>
              </a:ext>
            </a:extLst>
          </p:cNvPr>
          <p:cNvCxnSpPr>
            <a:cxnSpLocks/>
          </p:cNvCxnSpPr>
          <p:nvPr/>
        </p:nvCxnSpPr>
        <p:spPr>
          <a:xfrm>
            <a:off x="2714994" y="2273578"/>
            <a:ext cx="799410" cy="535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4F2DC12-BF92-4A7B-AE24-221C0EB12D0D}"/>
              </a:ext>
            </a:extLst>
          </p:cNvPr>
          <p:cNvCxnSpPr/>
          <p:nvPr/>
        </p:nvCxnSpPr>
        <p:spPr>
          <a:xfrm>
            <a:off x="955855" y="3683340"/>
            <a:ext cx="761609" cy="51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6D05E99-9865-46A3-AC84-EC4A48B0B7E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170354" y="1394443"/>
            <a:ext cx="1" cy="37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5782E30-8816-4982-B332-AB83F63FA462}"/>
              </a:ext>
            </a:extLst>
          </p:cNvPr>
          <p:cNvCxnSpPr/>
          <p:nvPr/>
        </p:nvCxnSpPr>
        <p:spPr>
          <a:xfrm flipH="1">
            <a:off x="2716484" y="3699643"/>
            <a:ext cx="755033" cy="51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F6E2381-3B23-485C-A96D-488553B797E7}"/>
              </a:ext>
            </a:extLst>
          </p:cNvPr>
          <p:cNvCxnSpPr>
            <a:cxnSpLocks/>
          </p:cNvCxnSpPr>
          <p:nvPr/>
        </p:nvCxnSpPr>
        <p:spPr>
          <a:xfrm rot="10800000">
            <a:off x="862309" y="3781295"/>
            <a:ext cx="761609" cy="51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2F7D393-0A70-4A07-86FB-716CD976D66A}"/>
              </a:ext>
            </a:extLst>
          </p:cNvPr>
          <p:cNvCxnSpPr>
            <a:cxnSpLocks/>
          </p:cNvCxnSpPr>
          <p:nvPr/>
        </p:nvCxnSpPr>
        <p:spPr>
          <a:xfrm rot="10800000" flipH="1">
            <a:off x="2793926" y="3793962"/>
            <a:ext cx="755033" cy="51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9EF70A3-041A-469F-9FD0-DD3325B0EC12}"/>
              </a:ext>
            </a:extLst>
          </p:cNvPr>
          <p:cNvCxnSpPr>
            <a:cxnSpLocks/>
          </p:cNvCxnSpPr>
          <p:nvPr/>
        </p:nvCxnSpPr>
        <p:spPr>
          <a:xfrm rot="10800000">
            <a:off x="2793927" y="2176728"/>
            <a:ext cx="799410" cy="535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865472E-482A-4D74-83F1-B6DDBEA862D0}"/>
              </a:ext>
            </a:extLst>
          </p:cNvPr>
          <p:cNvCxnSpPr>
            <a:cxnSpLocks/>
          </p:cNvCxnSpPr>
          <p:nvPr/>
        </p:nvCxnSpPr>
        <p:spPr>
          <a:xfrm flipH="1">
            <a:off x="992289" y="2289728"/>
            <a:ext cx="668622" cy="50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B5CE6AB-CCC2-41AA-B5F4-35A3C353237A}"/>
              </a:ext>
            </a:extLst>
          </p:cNvPr>
          <p:cNvCxnSpPr>
            <a:cxnSpLocks/>
          </p:cNvCxnSpPr>
          <p:nvPr/>
        </p:nvCxnSpPr>
        <p:spPr>
          <a:xfrm rot="10800000">
            <a:off x="2015470" y="1385029"/>
            <a:ext cx="1" cy="37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DC8A29A-5AC2-410A-9228-795965CCE6A0}"/>
              </a:ext>
            </a:extLst>
          </p:cNvPr>
          <p:cNvCxnSpPr>
            <a:cxnSpLocks/>
          </p:cNvCxnSpPr>
          <p:nvPr/>
        </p:nvCxnSpPr>
        <p:spPr>
          <a:xfrm rot="10800000">
            <a:off x="2325237" y="1395147"/>
            <a:ext cx="1" cy="37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E818A551-188B-4855-B35B-C3C87B9561BE}"/>
              </a:ext>
            </a:extLst>
          </p:cNvPr>
          <p:cNvSpPr/>
          <p:nvPr/>
        </p:nvSpPr>
        <p:spPr>
          <a:xfrm>
            <a:off x="1660911" y="299751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广播风暴</a:t>
            </a:r>
            <a:endParaRPr lang="zh-CN" altLang="en-US" dirty="0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3CED981-DD91-489C-A623-FC9A1F42694F}"/>
              </a:ext>
            </a:extLst>
          </p:cNvPr>
          <p:cNvGrpSpPr/>
          <p:nvPr/>
        </p:nvGrpSpPr>
        <p:grpSpPr>
          <a:xfrm>
            <a:off x="4943156" y="1851375"/>
            <a:ext cx="3621724" cy="2867553"/>
            <a:chOff x="4943156" y="1851375"/>
            <a:chExt cx="3621724" cy="2867553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9ECC798-1BD2-4C62-999D-4330EBE43244}"/>
                </a:ext>
              </a:extLst>
            </p:cNvPr>
            <p:cNvSpPr/>
            <p:nvPr/>
          </p:nvSpPr>
          <p:spPr>
            <a:xfrm>
              <a:off x="6412454" y="1851375"/>
              <a:ext cx="828339" cy="580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b1</a:t>
              </a:r>
              <a:endParaRPr lang="zh-CN" altLang="en-US" sz="2000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45E1F19-C484-4C95-80B6-8B56BE4796FE}"/>
                </a:ext>
              </a:extLst>
            </p:cNvPr>
            <p:cNvSpPr/>
            <p:nvPr/>
          </p:nvSpPr>
          <p:spPr>
            <a:xfrm>
              <a:off x="5201322" y="3044450"/>
              <a:ext cx="828339" cy="580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b3</a:t>
              </a:r>
              <a:endParaRPr lang="zh-CN" altLang="en-US" sz="2000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DA165EE-05E4-461A-993F-F581A27B028C}"/>
                </a:ext>
              </a:extLst>
            </p:cNvPr>
            <p:cNvSpPr/>
            <p:nvPr/>
          </p:nvSpPr>
          <p:spPr>
            <a:xfrm>
              <a:off x="7736541" y="3044450"/>
              <a:ext cx="828339" cy="580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b2</a:t>
              </a:r>
              <a:endParaRPr lang="zh-CN" altLang="en-US" sz="2000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A84D64D-E9F3-438B-9FD6-6180EE687AC7}"/>
                </a:ext>
              </a:extLst>
            </p:cNvPr>
            <p:cNvSpPr/>
            <p:nvPr/>
          </p:nvSpPr>
          <p:spPr>
            <a:xfrm>
              <a:off x="6412454" y="4138016"/>
              <a:ext cx="828339" cy="580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b4</a:t>
              </a:r>
              <a:endParaRPr lang="zh-CN" altLang="en-US" sz="2000" dirty="0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8D15283-66BF-43A6-93E7-B1B700325487}"/>
                </a:ext>
              </a:extLst>
            </p:cNvPr>
            <p:cNvCxnSpPr>
              <a:stCxn id="30" idx="3"/>
              <a:endCxn id="31" idx="0"/>
            </p:cNvCxnSpPr>
            <p:nvPr/>
          </p:nvCxnSpPr>
          <p:spPr>
            <a:xfrm flipH="1">
              <a:off x="5615492" y="2347214"/>
              <a:ext cx="918269" cy="6972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BE206941-1E48-4174-918B-6FF6AE1AC1F7}"/>
                </a:ext>
              </a:extLst>
            </p:cNvPr>
            <p:cNvCxnSpPr>
              <a:stCxn id="30" idx="5"/>
              <a:endCxn id="32" idx="0"/>
            </p:cNvCxnSpPr>
            <p:nvPr/>
          </p:nvCxnSpPr>
          <p:spPr>
            <a:xfrm>
              <a:off x="7119486" y="2347214"/>
              <a:ext cx="1031225" cy="6972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0F4A1F2-64EE-4E52-8623-B8B09D590163}"/>
                </a:ext>
              </a:extLst>
            </p:cNvPr>
            <p:cNvCxnSpPr>
              <a:stCxn id="31" idx="4"/>
              <a:endCxn id="33" idx="1"/>
            </p:cNvCxnSpPr>
            <p:nvPr/>
          </p:nvCxnSpPr>
          <p:spPr>
            <a:xfrm>
              <a:off x="5615492" y="3625362"/>
              <a:ext cx="918269" cy="597727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2A02C45-EA0D-47FA-BB79-5CBD16FA70EF}"/>
                </a:ext>
              </a:extLst>
            </p:cNvPr>
            <p:cNvCxnSpPr>
              <a:cxnSpLocks/>
              <a:stCxn id="32" idx="4"/>
              <a:endCxn id="33" idx="7"/>
            </p:cNvCxnSpPr>
            <p:nvPr/>
          </p:nvCxnSpPr>
          <p:spPr>
            <a:xfrm flipH="1">
              <a:off x="7119486" y="3625362"/>
              <a:ext cx="1031225" cy="5977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7015587-9123-406A-8519-B89EFD12F837}"/>
                </a:ext>
              </a:extLst>
            </p:cNvPr>
            <p:cNvSpPr txBox="1"/>
            <p:nvPr/>
          </p:nvSpPr>
          <p:spPr>
            <a:xfrm>
              <a:off x="4943156" y="194637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生成树拓扑</a:t>
              </a:r>
            </a:p>
          </p:txBody>
        </p:sp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6C038A6F-F337-4B4C-B383-F3B94CAB1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659" y="3709825"/>
              <a:ext cx="401934" cy="459683"/>
            </a:xfrm>
            <a:prstGeom prst="rect">
              <a:avLst/>
            </a:prstGeom>
          </p:spPr>
        </p:pic>
      </p:grp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E699B69-318F-4DA9-8FDB-ADF267B416B0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826624" y="1486604"/>
            <a:ext cx="0" cy="364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2A8802B-FF7E-482D-BE27-9EACABA49960}"/>
              </a:ext>
            </a:extLst>
          </p:cNvPr>
          <p:cNvCxnSpPr/>
          <p:nvPr/>
        </p:nvCxnSpPr>
        <p:spPr>
          <a:xfrm flipH="1">
            <a:off x="5610427" y="2326497"/>
            <a:ext cx="703132" cy="52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0B1771A-3538-4690-8B5F-AEC15470EA82}"/>
              </a:ext>
            </a:extLst>
          </p:cNvPr>
          <p:cNvCxnSpPr>
            <a:cxnSpLocks/>
          </p:cNvCxnSpPr>
          <p:nvPr/>
        </p:nvCxnSpPr>
        <p:spPr>
          <a:xfrm>
            <a:off x="7339688" y="2299047"/>
            <a:ext cx="885280" cy="57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3F6D58EC-E701-4C48-8C6F-4437CD1F51D5}"/>
              </a:ext>
            </a:extLst>
          </p:cNvPr>
          <p:cNvCxnSpPr>
            <a:cxnSpLocks/>
          </p:cNvCxnSpPr>
          <p:nvPr/>
        </p:nvCxnSpPr>
        <p:spPr>
          <a:xfrm flipH="1">
            <a:off x="7387815" y="3748033"/>
            <a:ext cx="824356" cy="51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1D5735E4-50F5-45C1-A550-4BB842964078}"/>
              </a:ext>
            </a:extLst>
          </p:cNvPr>
          <p:cNvCxnSpPr>
            <a:cxnSpLocks/>
          </p:cNvCxnSpPr>
          <p:nvPr/>
        </p:nvCxnSpPr>
        <p:spPr>
          <a:xfrm rot="10800000">
            <a:off x="2105082" y="1391413"/>
            <a:ext cx="1" cy="37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E19563E-7AB7-44B2-9BF8-345939350679}"/>
              </a:ext>
            </a:extLst>
          </p:cNvPr>
          <p:cNvCxnSpPr>
            <a:cxnSpLocks/>
          </p:cNvCxnSpPr>
          <p:nvPr/>
        </p:nvCxnSpPr>
        <p:spPr>
          <a:xfrm rot="10800000">
            <a:off x="2414849" y="1401531"/>
            <a:ext cx="1" cy="37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1EBB13D-421E-4D3F-8EC5-D2C316C94A66}"/>
              </a:ext>
            </a:extLst>
          </p:cNvPr>
          <p:cNvCxnSpPr>
            <a:cxnSpLocks/>
          </p:cNvCxnSpPr>
          <p:nvPr/>
        </p:nvCxnSpPr>
        <p:spPr>
          <a:xfrm rot="10800000">
            <a:off x="1923130" y="1386830"/>
            <a:ext cx="1" cy="37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9891420-1DC3-4AD2-B85B-083EF67DDC4C}"/>
              </a:ext>
            </a:extLst>
          </p:cNvPr>
          <p:cNvCxnSpPr>
            <a:cxnSpLocks/>
          </p:cNvCxnSpPr>
          <p:nvPr/>
        </p:nvCxnSpPr>
        <p:spPr>
          <a:xfrm rot="10800000">
            <a:off x="2232897" y="1396948"/>
            <a:ext cx="1" cy="37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53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5F455-E81A-42AB-BBFA-9290911E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生成树中的术语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B1AE2F-1446-4BC6-B489-B358A0B28E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49F26C8-30C6-47AE-8A32-7A29047C2ACD}"/>
              </a:ext>
            </a:extLst>
          </p:cNvPr>
          <p:cNvGrpSpPr/>
          <p:nvPr/>
        </p:nvGrpSpPr>
        <p:grpSpPr>
          <a:xfrm>
            <a:off x="398030" y="1694982"/>
            <a:ext cx="3363558" cy="3804263"/>
            <a:chOff x="5201322" y="914665"/>
            <a:chExt cx="3363558" cy="380426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6AB5390-1EE9-4621-9E6C-A3B525241B3F}"/>
                </a:ext>
              </a:extLst>
            </p:cNvPr>
            <p:cNvSpPr/>
            <p:nvPr/>
          </p:nvSpPr>
          <p:spPr>
            <a:xfrm>
              <a:off x="6412454" y="1851375"/>
              <a:ext cx="828339" cy="580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b1</a:t>
              </a:r>
              <a:endParaRPr lang="zh-CN" altLang="en-US" sz="20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B1976FB-E6F5-4D6A-BF15-A19BFFF30F39}"/>
                </a:ext>
              </a:extLst>
            </p:cNvPr>
            <p:cNvSpPr/>
            <p:nvPr/>
          </p:nvSpPr>
          <p:spPr>
            <a:xfrm>
              <a:off x="5201322" y="3044450"/>
              <a:ext cx="828339" cy="580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b3</a:t>
              </a:r>
              <a:endParaRPr lang="zh-CN" altLang="en-US" sz="2000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2DE95B3-23E4-4D17-AC58-9FCD5844154F}"/>
                </a:ext>
              </a:extLst>
            </p:cNvPr>
            <p:cNvSpPr/>
            <p:nvPr/>
          </p:nvSpPr>
          <p:spPr>
            <a:xfrm>
              <a:off x="7736541" y="3044450"/>
              <a:ext cx="828339" cy="580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b2</a:t>
              </a:r>
              <a:endParaRPr lang="zh-CN" altLang="en-US" sz="2000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094BECA-EC82-4F81-9531-7669A1A11DE8}"/>
                </a:ext>
              </a:extLst>
            </p:cNvPr>
            <p:cNvSpPr/>
            <p:nvPr/>
          </p:nvSpPr>
          <p:spPr>
            <a:xfrm>
              <a:off x="6412454" y="4138016"/>
              <a:ext cx="828339" cy="580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b4</a:t>
              </a:r>
              <a:endParaRPr lang="zh-CN" altLang="en-US" sz="2000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68F87B8-B0E6-4367-A8B1-ABDB2F0971E2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5615492" y="2347214"/>
              <a:ext cx="918269" cy="6972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41F3204-F0C1-46EA-A1EA-4CE5DC4D26DA}"/>
                </a:ext>
              </a:extLst>
            </p:cNvPr>
            <p:cNvCxnSpPr>
              <a:stCxn id="6" idx="5"/>
              <a:endCxn id="8" idx="0"/>
            </p:cNvCxnSpPr>
            <p:nvPr/>
          </p:nvCxnSpPr>
          <p:spPr>
            <a:xfrm>
              <a:off x="7119486" y="2347214"/>
              <a:ext cx="1031225" cy="6972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6BF3BC0-2AD3-4CEA-A43E-BB4366D7D241}"/>
                </a:ext>
              </a:extLst>
            </p:cNvPr>
            <p:cNvCxnSpPr>
              <a:stCxn id="7" idx="4"/>
              <a:endCxn id="9" idx="1"/>
            </p:cNvCxnSpPr>
            <p:nvPr/>
          </p:nvCxnSpPr>
          <p:spPr>
            <a:xfrm>
              <a:off x="5615492" y="3625362"/>
              <a:ext cx="918269" cy="597727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688400B-072D-42B7-B59B-1200492C6822}"/>
                </a:ext>
              </a:extLst>
            </p:cNvPr>
            <p:cNvCxnSpPr>
              <a:cxnSpLocks/>
              <a:stCxn id="8" idx="4"/>
              <a:endCxn id="9" idx="7"/>
            </p:cNvCxnSpPr>
            <p:nvPr/>
          </p:nvCxnSpPr>
          <p:spPr>
            <a:xfrm flipH="1">
              <a:off x="7119486" y="3625362"/>
              <a:ext cx="1031225" cy="5977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FFEF37B-3713-4521-9D45-F3B99A4D5F84}"/>
                </a:ext>
              </a:extLst>
            </p:cNvPr>
            <p:cNvSpPr txBox="1"/>
            <p:nvPr/>
          </p:nvSpPr>
          <p:spPr>
            <a:xfrm>
              <a:off x="6118661" y="914665"/>
              <a:ext cx="1475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生成树拓扑</a:t>
              </a: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495BAC26-CCF7-46E4-AC47-623AD989C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659" y="3709825"/>
              <a:ext cx="401934" cy="459683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95328452-F224-4A11-8433-6A770DA66918}"/>
              </a:ext>
            </a:extLst>
          </p:cNvPr>
          <p:cNvSpPr txBox="1"/>
          <p:nvPr/>
        </p:nvSpPr>
        <p:spPr>
          <a:xfrm>
            <a:off x="2147323" y="2255318"/>
            <a:ext cx="129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Root Switch</a:t>
            </a:r>
            <a:endParaRPr lang="zh-CN" altLang="en-US" dirty="0"/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63F4D5EB-EB1A-4158-9B9F-AFA9B13CC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145" y="1557934"/>
            <a:ext cx="5060248" cy="5034843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/>
              <a:t>一个网络中只有一个根节点</a:t>
            </a:r>
            <a:r>
              <a:rPr lang="en-US" altLang="zh-CN" dirty="0"/>
              <a:t>(Root Switch)</a:t>
            </a:r>
          </a:p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除根节点以外，每个节点有一个</a:t>
            </a:r>
            <a:r>
              <a:rPr lang="zh-CN" altLang="en-US" dirty="0">
                <a:solidFill>
                  <a:srgbClr val="00B050"/>
                </a:solidFill>
              </a:rPr>
              <a:t>根端口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B050"/>
                </a:solidFill>
              </a:rPr>
              <a:t>Root Port, RP</a:t>
            </a:r>
            <a:r>
              <a:rPr lang="en-US" altLang="zh-CN" dirty="0"/>
              <a:t>)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每个网段</a:t>
            </a:r>
            <a:r>
              <a:rPr lang="en-US" altLang="zh-CN" dirty="0"/>
              <a:t>(segment)</a:t>
            </a:r>
            <a:r>
              <a:rPr lang="zh-CN" altLang="en-US" dirty="0"/>
              <a:t>有一个</a:t>
            </a:r>
            <a:r>
              <a:rPr lang="zh-CN" altLang="en-US" dirty="0">
                <a:solidFill>
                  <a:srgbClr val="FF0000"/>
                </a:solidFill>
              </a:rPr>
              <a:t>指定端口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Designated Port, DP</a:t>
            </a:r>
            <a:r>
              <a:rPr lang="en-US" altLang="zh-CN" dirty="0"/>
              <a:t>)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剩余端口为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非指定端口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Alternate Port, AP</a:t>
            </a:r>
            <a:r>
              <a:rPr lang="en-US" altLang="zh-CN" dirty="0"/>
              <a:t>)</a:t>
            </a:r>
          </a:p>
          <a:p>
            <a:pPr>
              <a:lnSpc>
                <a:spcPct val="140000"/>
              </a:lnSpc>
            </a:pP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DF7B851-D0AD-4811-A123-526B687E0FB0}"/>
              </a:ext>
            </a:extLst>
          </p:cNvPr>
          <p:cNvSpPr/>
          <p:nvPr/>
        </p:nvSpPr>
        <p:spPr>
          <a:xfrm>
            <a:off x="377236" y="3476149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RP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E6810D3-F99C-4316-980A-A2BEF74F2A08}"/>
              </a:ext>
            </a:extLst>
          </p:cNvPr>
          <p:cNvSpPr/>
          <p:nvPr/>
        </p:nvSpPr>
        <p:spPr>
          <a:xfrm>
            <a:off x="3337789" y="343293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RP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9D3A06E-4456-4BDD-9985-6BE378BECAD6}"/>
              </a:ext>
            </a:extLst>
          </p:cNvPr>
          <p:cNvSpPr/>
          <p:nvPr/>
        </p:nvSpPr>
        <p:spPr>
          <a:xfrm>
            <a:off x="2451559" y="481874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RP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5A061A8-35FD-47EE-815D-DF6A0BA8F5E1}"/>
              </a:ext>
            </a:extLst>
          </p:cNvPr>
          <p:cNvSpPr txBox="1"/>
          <p:nvPr/>
        </p:nvSpPr>
        <p:spPr>
          <a:xfrm>
            <a:off x="1163206" y="285031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CEF2BF7-3DC1-4DD2-BADD-C401AFAA3390}"/>
              </a:ext>
            </a:extLst>
          </p:cNvPr>
          <p:cNvSpPr txBox="1"/>
          <p:nvPr/>
        </p:nvSpPr>
        <p:spPr>
          <a:xfrm>
            <a:off x="2455414" y="283623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16D9D58-E601-4AC2-9DDD-87F6D961B513}"/>
              </a:ext>
            </a:extLst>
          </p:cNvPr>
          <p:cNvSpPr txBox="1"/>
          <p:nvPr/>
        </p:nvSpPr>
        <p:spPr>
          <a:xfrm>
            <a:off x="417326" y="444899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4A1947B-6963-415F-92F1-4E52D31C7B3A}"/>
              </a:ext>
            </a:extLst>
          </p:cNvPr>
          <p:cNvSpPr txBox="1"/>
          <p:nvPr/>
        </p:nvSpPr>
        <p:spPr>
          <a:xfrm>
            <a:off x="3253191" y="441685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2A9574D-4426-40A5-83EA-4E7A1FE503FB}"/>
              </a:ext>
            </a:extLst>
          </p:cNvPr>
          <p:cNvSpPr/>
          <p:nvPr/>
        </p:nvSpPr>
        <p:spPr>
          <a:xfrm>
            <a:off x="1141624" y="5080446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43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3EAAE-36B0-41FC-8BA1-331171C4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生成树中术语的含义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D52A65-5735-4C2B-8554-8BE0F9C42C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90E127E-4DA6-4C36-AC56-191F06161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0965" y="1484784"/>
            <a:ext cx="5583035" cy="503484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根节点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ID</a:t>
            </a:r>
            <a:r>
              <a:rPr lang="zh-CN" altLang="en-US" dirty="0"/>
              <a:t>最小的交换机作为根节点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根端口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节点通过根端口连接到根节点，根端口是一个节点到根节点路径代价最小的端口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指定端口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指定端口为网段</a:t>
            </a:r>
            <a:r>
              <a:rPr lang="en-US" altLang="zh-CN" dirty="0"/>
              <a:t>(segment)</a:t>
            </a:r>
            <a:r>
              <a:rPr lang="zh-CN" altLang="en-US" dirty="0"/>
              <a:t>中到根节点代价最小的端口，用于在网段内发送</a:t>
            </a:r>
            <a:r>
              <a:rPr lang="en-US" altLang="zh-CN" dirty="0"/>
              <a:t>STP</a:t>
            </a:r>
            <a:r>
              <a:rPr lang="zh-CN" altLang="en-US" dirty="0"/>
              <a:t>消息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其他端口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不参与构建生成树拓扑的端口，被禁止</a:t>
            </a:r>
            <a:r>
              <a:rPr lang="en-US" altLang="zh-CN" dirty="0"/>
              <a:t>(block)</a:t>
            </a:r>
            <a:r>
              <a:rPr lang="zh-CN" altLang="en-US" dirty="0"/>
              <a:t>掉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54DC547-A4CF-4638-AC33-190216296243}"/>
              </a:ext>
            </a:extLst>
          </p:cNvPr>
          <p:cNvGrpSpPr/>
          <p:nvPr/>
        </p:nvGrpSpPr>
        <p:grpSpPr>
          <a:xfrm>
            <a:off x="43031" y="1628800"/>
            <a:ext cx="3388875" cy="3804263"/>
            <a:chOff x="232007" y="2028469"/>
            <a:chExt cx="3388875" cy="3804263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220167E-D3EF-4607-A37E-C2A45748D12A}"/>
                </a:ext>
              </a:extLst>
            </p:cNvPr>
            <p:cNvGrpSpPr/>
            <p:nvPr/>
          </p:nvGrpSpPr>
          <p:grpSpPr>
            <a:xfrm>
              <a:off x="252801" y="2028469"/>
              <a:ext cx="3363558" cy="3804263"/>
              <a:chOff x="5201322" y="914665"/>
              <a:chExt cx="3363558" cy="3804263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CC05B54-705E-4CA0-96E0-4A9BA89AED89}"/>
                  </a:ext>
                </a:extLst>
              </p:cNvPr>
              <p:cNvSpPr/>
              <p:nvPr/>
            </p:nvSpPr>
            <p:spPr>
              <a:xfrm>
                <a:off x="6412454" y="1851375"/>
                <a:ext cx="828339" cy="5809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b1</a:t>
                </a:r>
                <a:endParaRPr lang="zh-CN" altLang="en-US" sz="2000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6C5AEF10-7DB7-4A0C-AF61-4C2A58EF90C3}"/>
                  </a:ext>
                </a:extLst>
              </p:cNvPr>
              <p:cNvSpPr/>
              <p:nvPr/>
            </p:nvSpPr>
            <p:spPr>
              <a:xfrm>
                <a:off x="5201322" y="3044450"/>
                <a:ext cx="828339" cy="5809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b3</a:t>
                </a:r>
                <a:endParaRPr lang="zh-CN" altLang="en-US" sz="2000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FD175D3-96A3-4126-9AC3-B84E207D7422}"/>
                  </a:ext>
                </a:extLst>
              </p:cNvPr>
              <p:cNvSpPr/>
              <p:nvPr/>
            </p:nvSpPr>
            <p:spPr>
              <a:xfrm>
                <a:off x="7736541" y="3044450"/>
                <a:ext cx="828339" cy="5809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b2</a:t>
                </a:r>
                <a:endParaRPr lang="zh-CN" altLang="en-US" sz="2000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D6746501-FB22-47A9-BA16-A895AD968EC9}"/>
                  </a:ext>
                </a:extLst>
              </p:cNvPr>
              <p:cNvSpPr/>
              <p:nvPr/>
            </p:nvSpPr>
            <p:spPr>
              <a:xfrm>
                <a:off x="6412454" y="4138016"/>
                <a:ext cx="828339" cy="5809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b4</a:t>
                </a:r>
                <a:endParaRPr lang="zh-CN" altLang="en-US" sz="2000" dirty="0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025F5DC8-8F69-42B0-8BA1-18951D9C0294}"/>
                  </a:ext>
                </a:extLst>
              </p:cNvPr>
              <p:cNvCxnSpPr>
                <a:stCxn id="7" idx="3"/>
                <a:endCxn id="8" idx="0"/>
              </p:cNvCxnSpPr>
              <p:nvPr/>
            </p:nvCxnSpPr>
            <p:spPr>
              <a:xfrm flipH="1">
                <a:off x="5615492" y="2347214"/>
                <a:ext cx="918269" cy="69723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9381DF45-3C9C-449E-BDB8-5DF6F6C321E5}"/>
                  </a:ext>
                </a:extLst>
              </p:cNvPr>
              <p:cNvCxnSpPr>
                <a:stCxn id="7" idx="5"/>
                <a:endCxn id="9" idx="0"/>
              </p:cNvCxnSpPr>
              <p:nvPr/>
            </p:nvCxnSpPr>
            <p:spPr>
              <a:xfrm>
                <a:off x="7119486" y="2347214"/>
                <a:ext cx="1031225" cy="69723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C1520DFC-4ED8-4F60-9E9F-DB84E5612A43}"/>
                  </a:ext>
                </a:extLst>
              </p:cNvPr>
              <p:cNvCxnSpPr>
                <a:stCxn id="8" idx="4"/>
                <a:endCxn id="10" idx="1"/>
              </p:cNvCxnSpPr>
              <p:nvPr/>
            </p:nvCxnSpPr>
            <p:spPr>
              <a:xfrm>
                <a:off x="5615492" y="3625362"/>
                <a:ext cx="918269" cy="597727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920FF8E4-A939-4D1A-A25F-BA6D0A460FF5}"/>
                  </a:ext>
                </a:extLst>
              </p:cNvPr>
              <p:cNvCxnSpPr>
                <a:cxnSpLocks/>
                <a:stCxn id="9" idx="4"/>
                <a:endCxn id="10" idx="7"/>
              </p:cNvCxnSpPr>
              <p:nvPr/>
            </p:nvCxnSpPr>
            <p:spPr>
              <a:xfrm flipH="1">
                <a:off x="7119486" y="3625362"/>
                <a:ext cx="1031225" cy="5977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2D55EEB-8139-43B6-8AE0-1146FF190F41}"/>
                  </a:ext>
                </a:extLst>
              </p:cNvPr>
              <p:cNvSpPr txBox="1"/>
              <p:nvPr/>
            </p:nvSpPr>
            <p:spPr>
              <a:xfrm>
                <a:off x="6118661" y="914665"/>
                <a:ext cx="14750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/>
                  <a:t>生成树拓扑</a:t>
                </a:r>
              </a:p>
            </p:txBody>
          </p: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725211BF-23AA-4BA2-9CF8-A8C746D1D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73659" y="3709825"/>
                <a:ext cx="401934" cy="459683"/>
              </a:xfrm>
              <a:prstGeom prst="rect">
                <a:avLst/>
              </a:prstGeom>
            </p:spPr>
          </p:pic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63CEB84-3855-4C9C-A330-8F19D4C601A9}"/>
                </a:ext>
              </a:extLst>
            </p:cNvPr>
            <p:cNvSpPr txBox="1"/>
            <p:nvPr/>
          </p:nvSpPr>
          <p:spPr>
            <a:xfrm>
              <a:off x="2002094" y="2588805"/>
              <a:ext cx="1294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Root Switch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915B3FA-3354-4E22-9942-FFC5DDFEF79A}"/>
                </a:ext>
              </a:extLst>
            </p:cNvPr>
            <p:cNvSpPr/>
            <p:nvPr/>
          </p:nvSpPr>
          <p:spPr>
            <a:xfrm>
              <a:off x="232007" y="3809636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RP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6F55C78-5C4C-46C7-B89F-39E03E9BD4D1}"/>
                </a:ext>
              </a:extLst>
            </p:cNvPr>
            <p:cNvSpPr/>
            <p:nvPr/>
          </p:nvSpPr>
          <p:spPr>
            <a:xfrm>
              <a:off x="3192560" y="3766420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RP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2865B6A-CFA8-4053-9C94-B5CDBBCE2CE7}"/>
                </a:ext>
              </a:extLst>
            </p:cNvPr>
            <p:cNvSpPr/>
            <p:nvPr/>
          </p:nvSpPr>
          <p:spPr>
            <a:xfrm>
              <a:off x="2306330" y="5152227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RP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8196096-27D0-4417-8472-94702894E55B}"/>
                </a:ext>
              </a:extLst>
            </p:cNvPr>
            <p:cNvSpPr txBox="1"/>
            <p:nvPr/>
          </p:nvSpPr>
          <p:spPr>
            <a:xfrm>
              <a:off x="1017977" y="3183801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DP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4557B77-E213-453E-AC9A-11A8E1E2BFB2}"/>
                </a:ext>
              </a:extLst>
            </p:cNvPr>
            <p:cNvSpPr txBox="1"/>
            <p:nvPr/>
          </p:nvSpPr>
          <p:spPr>
            <a:xfrm>
              <a:off x="2310185" y="3169717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DP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60FAEFE-9B92-42BD-8F8B-7C53C8442FD7}"/>
                </a:ext>
              </a:extLst>
            </p:cNvPr>
            <p:cNvSpPr txBox="1"/>
            <p:nvPr/>
          </p:nvSpPr>
          <p:spPr>
            <a:xfrm>
              <a:off x="272097" y="4782479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DP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195649F-4F39-4360-AED6-48F913BD87F3}"/>
                </a:ext>
              </a:extLst>
            </p:cNvPr>
            <p:cNvSpPr txBox="1"/>
            <p:nvPr/>
          </p:nvSpPr>
          <p:spPr>
            <a:xfrm>
              <a:off x="3107962" y="4750345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DP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3206393-4483-4266-99BF-91C8FB00B9FC}"/>
                </a:ext>
              </a:extLst>
            </p:cNvPr>
            <p:cNvSpPr/>
            <p:nvPr/>
          </p:nvSpPr>
          <p:spPr>
            <a:xfrm>
              <a:off x="996395" y="5413933"/>
              <a:ext cx="4363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AP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267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EA934-C70A-40F6-9DCF-C84A9C95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如何计算节点和端口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DF781-5F4E-4A8A-8EA6-0710CA86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节点</a:t>
            </a:r>
            <a:r>
              <a:rPr lang="en-US" altLang="zh-CN" dirty="0"/>
              <a:t>ID</a:t>
            </a:r>
            <a:r>
              <a:rPr lang="zh-CN" altLang="en-US" dirty="0"/>
              <a:t>是一个</a:t>
            </a:r>
            <a:r>
              <a:rPr lang="en-US" altLang="zh-CN" dirty="0"/>
              <a:t>64</a:t>
            </a:r>
            <a:r>
              <a:rPr lang="zh-CN" altLang="en-US" dirty="0"/>
              <a:t>位整数</a:t>
            </a:r>
            <a:endParaRPr lang="en-US" altLang="zh-CN" dirty="0"/>
          </a:p>
          <a:p>
            <a:pPr lvl="1"/>
            <a:r>
              <a:rPr lang="zh-CN" altLang="en-US" dirty="0"/>
              <a:t>前</a:t>
            </a:r>
            <a:r>
              <a:rPr lang="en-US" altLang="zh-CN" dirty="0"/>
              <a:t>2</a:t>
            </a:r>
            <a:r>
              <a:rPr lang="zh-CN" altLang="en-US" dirty="0"/>
              <a:t>字节为优先级，每个节点可以独立设置优先级，默认为</a:t>
            </a:r>
            <a:r>
              <a:rPr lang="en-US" altLang="zh-CN" dirty="0"/>
              <a:t>32768</a:t>
            </a:r>
          </a:p>
          <a:p>
            <a:pPr lvl="1"/>
            <a:r>
              <a:rPr lang="zh-CN" altLang="en-US" dirty="0"/>
              <a:t>后</a:t>
            </a:r>
            <a:r>
              <a:rPr lang="en-US" altLang="zh-CN" dirty="0"/>
              <a:t>6</a:t>
            </a:r>
            <a:r>
              <a:rPr lang="zh-CN" altLang="en-US" dirty="0"/>
              <a:t>字节为节点第一个端口的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端口</a:t>
            </a:r>
            <a:r>
              <a:rPr lang="en-US" altLang="zh-CN" dirty="0"/>
              <a:t>ID</a:t>
            </a:r>
            <a:r>
              <a:rPr lang="zh-CN" altLang="en-US" dirty="0"/>
              <a:t>是一个</a:t>
            </a:r>
            <a:r>
              <a:rPr lang="en-US" altLang="zh-CN" dirty="0"/>
              <a:t>16</a:t>
            </a:r>
            <a:r>
              <a:rPr lang="zh-CN" altLang="en-US" dirty="0"/>
              <a:t>位整数</a:t>
            </a:r>
            <a:endParaRPr lang="en-US" altLang="zh-CN" dirty="0"/>
          </a:p>
          <a:p>
            <a:pPr lvl="1"/>
            <a:r>
              <a:rPr lang="zh-CN" altLang="en-US" dirty="0"/>
              <a:t>前</a:t>
            </a:r>
            <a:r>
              <a:rPr lang="en-US" altLang="zh-CN" dirty="0"/>
              <a:t>1</a:t>
            </a:r>
            <a:r>
              <a:rPr lang="zh-CN" altLang="en-US" dirty="0"/>
              <a:t>字节为优先级，可独立设置，默认为</a:t>
            </a:r>
            <a:r>
              <a:rPr lang="en-US" altLang="zh-CN" dirty="0"/>
              <a:t>128</a:t>
            </a:r>
          </a:p>
          <a:p>
            <a:pPr lvl="1"/>
            <a:r>
              <a:rPr lang="zh-CN" altLang="en-US" dirty="0"/>
              <a:t>后</a:t>
            </a:r>
            <a:r>
              <a:rPr lang="en-US" altLang="zh-CN" dirty="0"/>
              <a:t>1</a:t>
            </a:r>
            <a:r>
              <a:rPr lang="zh-CN" altLang="en-US" dirty="0"/>
              <a:t>字节标识该端口的序号</a:t>
            </a:r>
            <a:endParaRPr lang="en-US" altLang="zh-CN" dirty="0"/>
          </a:p>
          <a:p>
            <a:pPr lvl="1"/>
            <a:r>
              <a:rPr lang="zh-CN" altLang="en-US" dirty="0"/>
              <a:t>例如，</a:t>
            </a:r>
            <a:r>
              <a:rPr lang="en-US" altLang="zh-CN" dirty="0"/>
              <a:t>0x8001</a:t>
            </a:r>
            <a:r>
              <a:rPr lang="zh-CN" altLang="en-US" dirty="0"/>
              <a:t>为第一个端口，优先级是</a:t>
            </a:r>
            <a:r>
              <a:rPr lang="en-US" altLang="zh-CN" dirty="0"/>
              <a:t>0x80(128)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064E20-E44F-469F-928C-0BE2962FA4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7F0AD1-9157-4F8A-8D99-57879B45E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140968"/>
            <a:ext cx="5680038" cy="10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5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73944-DFEF-41C5-B701-EB46E9BF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生成树原理 </a:t>
            </a:r>
            <a:r>
              <a:rPr lang="en-US" altLang="zh-CN" dirty="0"/>
              <a:t>– </a:t>
            </a:r>
            <a:r>
              <a:rPr lang="zh-CN" altLang="en-US" dirty="0"/>
              <a:t>根节点的选择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89547-870F-41B2-999C-8837D9823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初始状态</a:t>
            </a:r>
            <a:endParaRPr lang="en-US" altLang="zh-CN" dirty="0"/>
          </a:p>
          <a:p>
            <a:pPr lvl="1"/>
            <a:r>
              <a:rPr lang="zh-CN" altLang="en-US" dirty="0"/>
              <a:t>所有节点都认为自己是根节点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选择根节点</a:t>
            </a:r>
            <a:endParaRPr lang="en-US" altLang="zh-CN" dirty="0"/>
          </a:p>
          <a:p>
            <a:pPr lvl="1"/>
            <a:r>
              <a:rPr lang="zh-CN" altLang="en-US" dirty="0"/>
              <a:t>每个节点周期性向外发送</a:t>
            </a:r>
            <a:r>
              <a:rPr lang="en-US" altLang="zh-CN" dirty="0"/>
              <a:t>STP</a:t>
            </a:r>
            <a:r>
              <a:rPr lang="zh-CN" altLang="en-US" dirty="0"/>
              <a:t>消息，包括自己的节点</a:t>
            </a:r>
            <a:r>
              <a:rPr lang="en-US" altLang="zh-CN" dirty="0"/>
              <a:t>ID</a:t>
            </a:r>
            <a:r>
              <a:rPr lang="zh-CN" altLang="en-US" dirty="0"/>
              <a:t>、发送端口</a:t>
            </a:r>
            <a:r>
              <a:rPr lang="en-US" altLang="zh-CN" dirty="0"/>
              <a:t>ID</a:t>
            </a:r>
            <a:r>
              <a:rPr lang="zh-CN" altLang="en-US" dirty="0"/>
              <a:t>，自己认为的根节点</a:t>
            </a:r>
            <a:r>
              <a:rPr lang="en-US" altLang="zh-CN" dirty="0"/>
              <a:t>ID</a:t>
            </a:r>
            <a:r>
              <a:rPr lang="zh-CN" altLang="en-US" dirty="0"/>
              <a:t>，以及到根节点的路径</a:t>
            </a:r>
            <a:endParaRPr lang="en-US" altLang="zh-CN" dirty="0"/>
          </a:p>
          <a:p>
            <a:pPr lvl="1"/>
            <a:r>
              <a:rPr lang="zh-CN" altLang="en-US" dirty="0"/>
              <a:t>当收到消息中的根节点</a:t>
            </a:r>
            <a:r>
              <a:rPr lang="en-US" altLang="zh-CN" dirty="0"/>
              <a:t>ID</a:t>
            </a:r>
            <a:r>
              <a:rPr lang="zh-CN" altLang="en-US" dirty="0"/>
              <a:t>比自己认为的根节点</a:t>
            </a:r>
            <a:r>
              <a:rPr lang="en-US" altLang="zh-CN" dirty="0"/>
              <a:t>ID</a:t>
            </a:r>
            <a:r>
              <a:rPr lang="zh-CN" altLang="en-US" dirty="0"/>
              <a:t>还要小时，将自己认为的根节点更新为消息中的根节点</a:t>
            </a:r>
            <a:endParaRPr lang="en-US" altLang="zh-CN" dirty="0"/>
          </a:p>
          <a:p>
            <a:pPr lvl="1"/>
            <a:r>
              <a:rPr lang="zh-CN" altLang="en-US" dirty="0"/>
              <a:t>一直迭代下去，直到所有节点认为的根节点都相同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E63A72-8FB1-42F3-9082-42528311E2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2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55EB5-1790-4C28-BDCF-B92FED94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生成树原理 </a:t>
            </a:r>
            <a:r>
              <a:rPr lang="en-US" altLang="zh-CN" dirty="0"/>
              <a:t>– </a:t>
            </a:r>
            <a:r>
              <a:rPr lang="zh-CN" altLang="en-US" dirty="0"/>
              <a:t>端口状态的设定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BF198-D505-4D3F-A93E-08B79B05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根端口的选择</a:t>
            </a:r>
            <a:endParaRPr lang="en-US" altLang="zh-CN" dirty="0"/>
          </a:p>
          <a:p>
            <a:pPr lvl="1"/>
            <a:r>
              <a:rPr lang="zh-CN" altLang="en-US" dirty="0"/>
              <a:t>除根节点外，每个节点都有一个根端口，用于连接到根节点</a:t>
            </a:r>
            <a:endParaRPr lang="en-US" altLang="zh-CN" dirty="0"/>
          </a:p>
          <a:p>
            <a:pPr lvl="1"/>
            <a:r>
              <a:rPr lang="zh-CN" altLang="en-US" dirty="0"/>
              <a:t>在所有端口中，根端口到根节点的代价最小、上一跳节点</a:t>
            </a:r>
            <a:r>
              <a:rPr lang="en-US" altLang="zh-CN" dirty="0"/>
              <a:t>ID</a:t>
            </a:r>
            <a:r>
              <a:rPr lang="zh-CN" altLang="en-US" dirty="0"/>
              <a:t>最小、本端口</a:t>
            </a:r>
            <a:r>
              <a:rPr lang="en-US" altLang="zh-CN" dirty="0"/>
              <a:t>ID</a:t>
            </a:r>
            <a:r>
              <a:rPr lang="zh-CN" altLang="en-US" dirty="0"/>
              <a:t>最小</a:t>
            </a:r>
            <a:endParaRPr lang="en-US" altLang="zh-CN" dirty="0"/>
          </a:p>
          <a:p>
            <a:r>
              <a:rPr lang="zh-CN" altLang="en-US" dirty="0"/>
              <a:t>其他端口的选择</a:t>
            </a:r>
            <a:endParaRPr lang="en-US" altLang="zh-CN" dirty="0"/>
          </a:p>
          <a:p>
            <a:pPr lvl="1"/>
            <a:r>
              <a:rPr lang="zh-CN" altLang="en-US" dirty="0"/>
              <a:t>如果端口收到消息中，根节点</a:t>
            </a:r>
            <a:r>
              <a:rPr lang="en-US" altLang="zh-CN" dirty="0"/>
              <a:t>ID</a:t>
            </a:r>
            <a:r>
              <a:rPr lang="zh-CN" altLang="en-US" dirty="0"/>
              <a:t>更小、到根节点的代价更小、上一跳节点</a:t>
            </a:r>
            <a:r>
              <a:rPr lang="en-US" altLang="zh-CN" dirty="0"/>
              <a:t>ID</a:t>
            </a:r>
            <a:r>
              <a:rPr lang="zh-CN" altLang="en-US" dirty="0"/>
              <a:t>更小；且该端口不是根端口</a:t>
            </a:r>
            <a:endParaRPr lang="en-US" altLang="zh-CN" dirty="0"/>
          </a:p>
          <a:p>
            <a:r>
              <a:rPr lang="zh-CN" altLang="en-US" dirty="0"/>
              <a:t>指定端口的选择</a:t>
            </a:r>
            <a:endParaRPr lang="en-US" altLang="zh-CN" dirty="0"/>
          </a:p>
          <a:p>
            <a:pPr lvl="1"/>
            <a:r>
              <a:rPr lang="zh-CN" altLang="en-US" dirty="0"/>
              <a:t>除根端口和非指定端口外，剩余端口都是指定端口</a:t>
            </a:r>
            <a:endParaRPr lang="en-US" altLang="zh-CN" dirty="0"/>
          </a:p>
          <a:p>
            <a:pPr lvl="1"/>
            <a:r>
              <a:rPr lang="zh-CN" altLang="en-US" dirty="0"/>
              <a:t>根节点的所有端口都是指定端口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20930C-329E-4A33-B091-E002728B2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97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1E2C9-0190-44C9-8526-C7BCFE51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生成树机制 </a:t>
            </a:r>
            <a:r>
              <a:rPr lang="en-US" altLang="zh-CN" dirty="0"/>
              <a:t>– </a:t>
            </a:r>
            <a:r>
              <a:rPr lang="zh-CN" altLang="en-US" dirty="0"/>
              <a:t>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F5AE1-0623-41C4-9D3A-1156AB32A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4978"/>
            <a:ext cx="8579555" cy="5034843"/>
          </a:xfrm>
        </p:spPr>
        <p:txBody>
          <a:bodyPr/>
          <a:lstStyle/>
          <a:p>
            <a:r>
              <a:rPr lang="zh-CN" altLang="en-US" sz="2000" dirty="0"/>
              <a:t>将节点间传递的消息叫做配置 </a:t>
            </a:r>
            <a:r>
              <a:rPr lang="en-US" altLang="zh-CN" sz="2000" dirty="0"/>
              <a:t>(config)</a:t>
            </a:r>
          </a:p>
          <a:p>
            <a:pPr lvl="1"/>
            <a:r>
              <a:rPr lang="zh-CN" altLang="en-US" sz="1800" dirty="0"/>
              <a:t>包含</a:t>
            </a:r>
            <a:r>
              <a:rPr lang="en-US" altLang="zh-CN" sz="1800" dirty="0"/>
              <a:t>4</a:t>
            </a:r>
            <a:r>
              <a:rPr lang="zh-CN" altLang="en-US" sz="1800" dirty="0"/>
              <a:t>个字段：自己认为的根节点</a:t>
            </a:r>
            <a:r>
              <a:rPr lang="en-US" altLang="zh-CN" sz="1800" dirty="0"/>
              <a:t>ID</a:t>
            </a:r>
            <a:r>
              <a:rPr lang="zh-CN" altLang="en-US" sz="1800" dirty="0"/>
              <a:t>、从本节点到根节点的代价、本节点</a:t>
            </a:r>
            <a:r>
              <a:rPr lang="en-US" altLang="zh-CN" sz="1800" dirty="0"/>
              <a:t>ID</a:t>
            </a:r>
            <a:r>
              <a:rPr lang="zh-CN" altLang="en-US" sz="1800" dirty="0"/>
              <a:t>、发送该</a:t>
            </a:r>
            <a:r>
              <a:rPr lang="en-US" altLang="zh-CN" sz="1800" dirty="0"/>
              <a:t>config</a:t>
            </a:r>
            <a:r>
              <a:rPr lang="zh-CN" altLang="en-US" sz="1800" dirty="0"/>
              <a:t>的端口</a:t>
            </a:r>
            <a:r>
              <a:rPr lang="en-US" altLang="zh-CN" sz="1800" dirty="0"/>
              <a:t>ID</a:t>
            </a:r>
          </a:p>
          <a:p>
            <a:r>
              <a:rPr lang="zh-CN" altLang="en-US" sz="2000" dirty="0"/>
              <a:t>节点认为自己是根节点</a:t>
            </a:r>
            <a:endParaRPr lang="en-US" altLang="zh-CN" sz="2000" dirty="0"/>
          </a:p>
          <a:p>
            <a:pPr lvl="1"/>
            <a:r>
              <a:rPr lang="en-US" altLang="zh-CN" sz="1600" dirty="0" err="1"/>
              <a:t>stp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designated_root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stp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switch_id</a:t>
            </a:r>
            <a:endParaRPr lang="en-US" altLang="zh-CN" sz="1600" dirty="0"/>
          </a:p>
          <a:p>
            <a:r>
              <a:rPr lang="zh-CN" altLang="en-US" sz="2000" dirty="0"/>
              <a:t>将每个端口设置为指定端口，存储自己的</a:t>
            </a:r>
            <a:r>
              <a:rPr lang="en-US" altLang="zh-CN" sz="2000" dirty="0"/>
              <a:t>config</a:t>
            </a:r>
          </a:p>
          <a:p>
            <a:pPr lvl="1"/>
            <a:r>
              <a:rPr lang="en-US" altLang="zh-CN" sz="1800" dirty="0" err="1"/>
              <a:t>designated_root</a:t>
            </a:r>
            <a:r>
              <a:rPr lang="en-US" altLang="zh-CN" sz="1800" dirty="0"/>
              <a:t>: </a:t>
            </a:r>
            <a:r>
              <a:rPr lang="zh-CN" altLang="en-US" sz="1800" dirty="0"/>
              <a:t>其认为的根节点</a:t>
            </a:r>
            <a:r>
              <a:rPr lang="en-US" altLang="zh-CN" sz="1800" dirty="0"/>
              <a:t>ID</a:t>
            </a:r>
            <a:r>
              <a:rPr lang="zh-CN" altLang="en-US" sz="1800" dirty="0"/>
              <a:t>，为自己所在节点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designated_cost</a:t>
            </a:r>
            <a:r>
              <a:rPr lang="en-US" altLang="zh-CN" sz="1800" dirty="0"/>
              <a:t>: </a:t>
            </a:r>
            <a:r>
              <a:rPr lang="zh-CN" altLang="en-US" sz="1800" dirty="0"/>
              <a:t>从该节点到根节点的代价，为</a:t>
            </a:r>
            <a:r>
              <a:rPr lang="en-US" altLang="zh-CN" sz="1800" dirty="0"/>
              <a:t>0</a:t>
            </a:r>
          </a:p>
          <a:p>
            <a:pPr lvl="1"/>
            <a:r>
              <a:rPr lang="en-US" altLang="zh-CN" sz="1800" dirty="0" err="1"/>
              <a:t>designated_switch</a:t>
            </a:r>
            <a:r>
              <a:rPr lang="en-US" altLang="zh-CN" sz="1800" dirty="0"/>
              <a:t>: </a:t>
            </a:r>
            <a:r>
              <a:rPr lang="zh-CN" altLang="en-US" sz="1800" dirty="0"/>
              <a:t>到根节点所经由的第一跳节点，为自己所在节点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designated_port</a:t>
            </a:r>
            <a:r>
              <a:rPr lang="en-US" altLang="zh-CN" sz="1800" dirty="0"/>
              <a:t>: </a:t>
            </a:r>
            <a:r>
              <a:rPr lang="zh-CN" altLang="en-US" sz="1800" dirty="0"/>
              <a:t>到根节点所经由的第一个端口，为本端口</a:t>
            </a:r>
            <a:endParaRPr lang="en-US" altLang="zh-CN" sz="1800" dirty="0"/>
          </a:p>
          <a:p>
            <a:r>
              <a:rPr lang="zh-CN" altLang="en-US" sz="2000" dirty="0"/>
              <a:t>端口为指定端口的判断条件</a:t>
            </a:r>
            <a:endParaRPr lang="en-US" altLang="zh-CN" sz="2000" dirty="0"/>
          </a:p>
          <a:p>
            <a:pPr lvl="1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p-&gt;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designated_switch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p-&gt;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switch_id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\</a:t>
            </a:r>
            <a:b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p-&gt;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designated_port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p-&gt;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port_id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altLang="zh-CN" sz="1600" dirty="0"/>
          </a:p>
          <a:p>
            <a:pPr lvl="1"/>
            <a:endParaRPr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4C073D-F3FF-429A-A9BC-F60FCE6D1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99481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15882</TotalTime>
  <Words>1852</Words>
  <Application>Microsoft Office PowerPoint</Application>
  <PresentationFormat>全屏显示(4:3)</PresentationFormat>
  <Paragraphs>260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黑体</vt:lpstr>
      <vt:lpstr>宋体</vt:lpstr>
      <vt:lpstr>微软雅黑</vt:lpstr>
      <vt:lpstr>Arial</vt:lpstr>
      <vt:lpstr>Arial Black</vt:lpstr>
      <vt:lpstr>Calibri</vt:lpstr>
      <vt:lpstr>Courier New</vt:lpstr>
      <vt:lpstr>DejaVu Sans Mono</vt:lpstr>
      <vt:lpstr>Times New Roman</vt:lpstr>
      <vt:lpstr>Wingdings</vt:lpstr>
      <vt:lpstr>Wingdings 2</vt:lpstr>
      <vt:lpstr>Pixel</vt:lpstr>
      <vt:lpstr>自定义设计方案</vt:lpstr>
      <vt:lpstr>生成树机制实验</vt:lpstr>
      <vt:lpstr>提纲</vt:lpstr>
      <vt:lpstr>生成树</vt:lpstr>
      <vt:lpstr>生成树中的术语</vt:lpstr>
      <vt:lpstr>生成树中术语的含义</vt:lpstr>
      <vt:lpstr>如何计算节点和端口ID</vt:lpstr>
      <vt:lpstr>生成树原理 – 根节点的选择</vt:lpstr>
      <vt:lpstr>生成树原理 – 端口状态的设定</vt:lpstr>
      <vt:lpstr>生成树机制 – 初始化</vt:lpstr>
      <vt:lpstr>生成树机制 – 处理config消息</vt:lpstr>
      <vt:lpstr>一、比较两个config的优先级</vt:lpstr>
      <vt:lpstr>二、更新节点状态</vt:lpstr>
      <vt:lpstr>三、对端口配置进行修改</vt:lpstr>
      <vt:lpstr>四、根节点主动发送config消息</vt:lpstr>
      <vt:lpstr>生成树协议格式</vt:lpstr>
      <vt:lpstr>生成树协议字段含义</vt:lpstr>
      <vt:lpstr>生成树协议数据包示例</vt:lpstr>
      <vt:lpstr>本实验与标准STP的差别</vt:lpstr>
      <vt:lpstr>实验内容</vt:lpstr>
      <vt:lpstr>实验流程</vt:lpstr>
      <vt:lpstr>实验结果示例</vt:lpstr>
      <vt:lpstr>提示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Wu Qinghua</cp:lastModifiedBy>
  <cp:revision>2253</cp:revision>
  <dcterms:created xsi:type="dcterms:W3CDTF">2017-02-15T05:09:36Z</dcterms:created>
  <dcterms:modified xsi:type="dcterms:W3CDTF">2018-04-13T00:47:40Z</dcterms:modified>
</cp:coreProperties>
</file>