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61" r:id="rId7"/>
    <p:sldId id="263" r:id="rId8"/>
    <p:sldId id="277" r:id="rId9"/>
    <p:sldId id="272" r:id="rId10"/>
    <p:sldId id="275" r:id="rId11"/>
    <p:sldId id="27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58"/>
            <p14:sldId id="259"/>
            <p14:sldId id="260"/>
            <p14:sldId id="261"/>
            <p14:sldId id="263"/>
            <p14:sldId id="277"/>
            <p14:sldId id="272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31" autoAdjust="0"/>
  </p:normalViewPr>
  <p:slideViewPr>
    <p:cSldViewPr snapToGrid="0">
      <p:cViewPr varScale="1">
        <p:scale>
          <a:sx n="62" d="100"/>
          <a:sy n="62" d="100"/>
        </p:scale>
        <p:origin x="199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1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0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5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3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2018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2018/5/4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2018/5/4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2018/5/4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2018/5/4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2018/5/4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2018/5/4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2018/5/4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2018/5/4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2018/5/4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2018/5/4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2018/5/4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535C263B-628B-44C8-BB09-84B3DE21A649}" type="datetime1">
              <a:rPr lang="zh-CN" altLang="en-US" smtClean="0"/>
              <a:t>2018/5/4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高效</a:t>
            </a:r>
            <a:r>
              <a:rPr lang="en-US" altLang="zh-CN" dirty="0"/>
              <a:t>IP</a:t>
            </a:r>
            <a:r>
              <a:rPr lang="zh-CN" altLang="en-US" dirty="0"/>
              <a:t>路由查找实验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6B0EA-99B8-4F85-A3A2-D8FE8666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F729F-5BAF-4AE9-9E2C-A0C61402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实现最基本的前缀树查找</a:t>
            </a:r>
            <a:endParaRPr lang="en-US" altLang="zh-CN" dirty="0"/>
          </a:p>
          <a:p>
            <a:r>
              <a:rPr lang="zh-CN" altLang="en-US" dirty="0"/>
              <a:t>实现多</a:t>
            </a:r>
            <a:r>
              <a:rPr lang="en-US" altLang="zh-CN" dirty="0"/>
              <a:t>bit</a:t>
            </a:r>
            <a:r>
              <a:rPr lang="zh-CN" altLang="en-US" dirty="0"/>
              <a:t>前缀树及优化</a:t>
            </a:r>
            <a:endParaRPr lang="en-US" altLang="zh-CN" dirty="0"/>
          </a:p>
          <a:p>
            <a:pPr lvl="1"/>
            <a:r>
              <a:rPr lang="zh-CN" altLang="en-US" dirty="0"/>
              <a:t>叶推</a:t>
            </a:r>
            <a:r>
              <a:rPr lang="en-US" altLang="zh-CN" dirty="0"/>
              <a:t>+</a:t>
            </a:r>
            <a:r>
              <a:rPr lang="zh-CN" altLang="en-US" dirty="0"/>
              <a:t>压缩指针</a:t>
            </a:r>
            <a:r>
              <a:rPr lang="en-US" altLang="zh-CN" dirty="0"/>
              <a:t>+</a:t>
            </a:r>
            <a:r>
              <a:rPr lang="zh-CN" altLang="en-US" dirty="0"/>
              <a:t>压缩向量，</a:t>
            </a:r>
            <a:r>
              <a:rPr lang="en-US" altLang="zh-CN" dirty="0"/>
              <a:t>#bits</a:t>
            </a:r>
            <a:r>
              <a:rPr lang="zh-CN" altLang="en-US" dirty="0"/>
              <a:t>：</a:t>
            </a:r>
            <a:r>
              <a:rPr lang="en-US" altLang="zh-CN" dirty="0"/>
              <a:t>2, 3, 4</a:t>
            </a:r>
          </a:p>
          <a:p>
            <a:pPr lvl="1"/>
            <a:r>
              <a:rPr lang="zh-CN" altLang="en-US" dirty="0"/>
              <a:t>参考文献：</a:t>
            </a:r>
            <a:r>
              <a:rPr lang="en-US" altLang="zh-CN" dirty="0" err="1"/>
              <a:t>Poptrie</a:t>
            </a:r>
            <a:r>
              <a:rPr lang="en-US" altLang="zh-CN" dirty="0"/>
              <a:t>: A Compressed </a:t>
            </a:r>
            <a:r>
              <a:rPr lang="en-US" altLang="zh-CN" dirty="0" err="1"/>
              <a:t>Trie</a:t>
            </a:r>
            <a:r>
              <a:rPr lang="en-US" altLang="zh-CN" dirty="0"/>
              <a:t> with Population Count for Fast and Scalable Software IP Routing Table Lookup</a:t>
            </a:r>
          </a:p>
          <a:p>
            <a:r>
              <a:rPr lang="zh-CN" altLang="en-US" dirty="0"/>
              <a:t>基于</a:t>
            </a:r>
            <a:r>
              <a:rPr lang="en-US" altLang="zh-CN" dirty="0"/>
              <a:t>forwarding-table.txt</a:t>
            </a:r>
            <a:r>
              <a:rPr lang="zh-CN" altLang="en-US" dirty="0"/>
              <a:t>数据集</a:t>
            </a:r>
            <a:endParaRPr lang="en-US" altLang="zh-CN" dirty="0"/>
          </a:p>
          <a:p>
            <a:pPr lvl="1"/>
            <a:r>
              <a:rPr lang="zh-CN" altLang="en-US" dirty="0"/>
              <a:t>以最基本的前缀树查找结果为基准，检查多</a:t>
            </a:r>
            <a:r>
              <a:rPr lang="en-US" altLang="zh-CN" dirty="0"/>
              <a:t>bit</a:t>
            </a:r>
            <a:r>
              <a:rPr lang="zh-CN" altLang="en-US" dirty="0"/>
              <a:t>前缀树是否正确</a:t>
            </a:r>
            <a:endParaRPr lang="en-US" altLang="zh-CN" dirty="0"/>
          </a:p>
          <a:p>
            <a:pPr lvl="2"/>
            <a:r>
              <a:rPr lang="zh-CN" altLang="en-US" dirty="0"/>
              <a:t>可以将</a:t>
            </a:r>
            <a:r>
              <a:rPr lang="en-US" altLang="zh-CN" dirty="0"/>
              <a:t>forwarding-table.txt</a:t>
            </a:r>
            <a:r>
              <a:rPr lang="zh-CN" altLang="en-US" dirty="0"/>
              <a:t>中的</a:t>
            </a:r>
            <a:r>
              <a:rPr lang="en-US" altLang="zh-CN" dirty="0"/>
              <a:t>IP</a:t>
            </a:r>
            <a:r>
              <a:rPr lang="zh-CN" altLang="en-US" dirty="0"/>
              <a:t>地址作为查找的输入</a:t>
            </a:r>
            <a:endParaRPr lang="en-US" altLang="zh-CN" dirty="0"/>
          </a:p>
          <a:p>
            <a:pPr lvl="1"/>
            <a:r>
              <a:rPr lang="zh-CN" altLang="en-US" dirty="0"/>
              <a:t>对比两种不同方法的性能内存开销</a:t>
            </a:r>
            <a:endParaRPr lang="en-US" altLang="zh-CN" dirty="0"/>
          </a:p>
          <a:p>
            <a:pPr lvl="2"/>
            <a:r>
              <a:rPr lang="zh-CN" altLang="en-US" dirty="0"/>
              <a:t>平均单次查找时间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E3358-4AFD-423A-99CA-2A1A4B1DF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2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8B121-5CF2-4967-879C-EE7BC2C8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</a:t>
            </a:r>
            <a:r>
              <a:rPr lang="zh-CN" altLang="en-US" dirty="0"/>
              <a:t>路由查找效率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8CCB6-4D39-4CFD-9DB1-DC9C8EE2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路由查找效率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40Gbps</a:t>
            </a:r>
            <a:r>
              <a:rPr lang="zh-CN" altLang="en-US" dirty="0"/>
              <a:t>链路，最小数据包长度</a:t>
            </a:r>
            <a:r>
              <a:rPr lang="en-US" altLang="zh-CN" dirty="0"/>
              <a:t>512bit</a:t>
            </a:r>
          </a:p>
          <a:p>
            <a:pPr lvl="2"/>
            <a:r>
              <a:rPr lang="zh-CN" altLang="en-US" dirty="0"/>
              <a:t>路由器查找转发能力应达到</a:t>
            </a:r>
            <a:r>
              <a:rPr lang="en-US" altLang="zh-CN" dirty="0"/>
              <a:t>80 </a:t>
            </a:r>
            <a:r>
              <a:rPr lang="en-US" altLang="zh-CN" dirty="0" err="1"/>
              <a:t>Mpps</a:t>
            </a:r>
            <a:endParaRPr lang="en-US" altLang="zh-CN" dirty="0"/>
          </a:p>
          <a:p>
            <a:pPr lvl="2"/>
            <a:r>
              <a:rPr lang="zh-CN" altLang="en-US" dirty="0"/>
              <a:t>一个数据包从到达到转发出去，最多</a:t>
            </a:r>
            <a:r>
              <a:rPr lang="en-US" altLang="zh-CN" dirty="0"/>
              <a:t>12.5 ns</a:t>
            </a:r>
          </a:p>
          <a:p>
            <a:r>
              <a:rPr lang="en-US" altLang="zh-CN" dirty="0"/>
              <a:t>IP</a:t>
            </a:r>
            <a:r>
              <a:rPr lang="zh-CN" altLang="en-US" dirty="0"/>
              <a:t>路由表前缀数目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1367E9-5CEE-4A17-8334-2F2AD879D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Picture 2" descr="http://bgp.potaroo.net/bgprpts/bgp-active.png">
            <a:extLst>
              <a:ext uri="{FF2B5EF4-FFF2-40B4-BE49-F238E27FC236}">
                <a16:creationId xmlns:a16="http://schemas.microsoft.com/office/drawing/2014/main" id="{2EEDCAFE-C7C7-408F-A18D-157F09C9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94" y="3831473"/>
            <a:ext cx="4391187" cy="295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B7E1FD-7BCD-4501-96EE-5CAFFB76B5A3}"/>
              </a:ext>
            </a:extLst>
          </p:cNvPr>
          <p:cNvSpPr/>
          <p:nvPr/>
        </p:nvSpPr>
        <p:spPr>
          <a:xfrm>
            <a:off x="5656881" y="4537175"/>
            <a:ext cx="2986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From</a:t>
            </a:r>
            <a:r>
              <a:rPr lang="en-US" altLang="zh-CN" dirty="0"/>
              <a:t> http://bgp.potaroo.net/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57C149-3871-4CC4-93C1-19953B1ECC57}"/>
              </a:ext>
            </a:extLst>
          </p:cNvPr>
          <p:cNvSpPr txBox="1"/>
          <p:nvPr/>
        </p:nvSpPr>
        <p:spPr>
          <a:xfrm>
            <a:off x="5757574" y="5082725"/>
            <a:ext cx="27853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路由器实验中所用的线性查找方法根本不能应用于线速查找转发</a:t>
            </a:r>
          </a:p>
        </p:txBody>
      </p:sp>
    </p:spTree>
    <p:extLst>
      <p:ext uri="{BB962C8B-B14F-4D97-AF65-F5344CB8AC3E}">
        <p14:creationId xmlns:p14="http://schemas.microsoft.com/office/powerpoint/2010/main" val="422677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2A468-D254-4219-B41A-1E1079D1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路由查找机制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36A1-25A1-4C2D-B579-1BAA3734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IP</a:t>
            </a:r>
            <a:r>
              <a:rPr lang="zh-CN" altLang="en-US" dirty="0"/>
              <a:t>路由表机制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IP -&gt;</a:t>
            </a:r>
            <a:r>
              <a:rPr lang="zh-CN" altLang="en-US" dirty="0"/>
              <a:t> </a:t>
            </a:r>
            <a:r>
              <a:rPr lang="en-US" altLang="zh-CN" dirty="0"/>
              <a:t>(Destination, Prefix Length) /</a:t>
            </a:r>
            <a:r>
              <a:rPr lang="zh-CN" altLang="en-US" dirty="0"/>
              <a:t> </a:t>
            </a:r>
            <a:r>
              <a:rPr lang="en-US" altLang="zh-CN" dirty="0"/>
              <a:t>Forward Port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Hash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IP</a:t>
            </a:r>
            <a:r>
              <a:rPr lang="zh-CN" altLang="en-US" dirty="0"/>
              <a:t>查找最匹配的思想是</a:t>
            </a:r>
            <a:r>
              <a:rPr lang="en-US" altLang="zh-CN" dirty="0"/>
              <a:t>Hash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空间开销与前缀数目成正比，时间开销为</a:t>
            </a:r>
            <a:r>
              <a:rPr lang="en-US" altLang="zh-CN" dirty="0"/>
              <a:t>O(1)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待查询的</a:t>
            </a:r>
            <a:r>
              <a:rPr lang="en-US" altLang="zh-CN" dirty="0"/>
              <a:t>IP</a:t>
            </a:r>
            <a:r>
              <a:rPr lang="zh-CN" altLang="en-US" dirty="0"/>
              <a:t>地址空间为</a:t>
            </a:r>
            <a:r>
              <a:rPr lang="en-US" altLang="zh-CN" dirty="0"/>
              <a:t>2^32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前缀树查找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IP</a:t>
            </a:r>
            <a:r>
              <a:rPr lang="zh-CN" altLang="en-US" dirty="0"/>
              <a:t>地址前缀中的每一位，是前缀树的一个节点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查找时从树的根节点开始遍历，逐位匹配，直到树的叶子节点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空间开销与前缀数目成正比，时间开销为</a:t>
            </a:r>
            <a:r>
              <a:rPr lang="en-US" altLang="zh-CN" dirty="0"/>
              <a:t>O(1)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由于</a:t>
            </a:r>
            <a:r>
              <a:rPr lang="en-US" altLang="zh-CN" dirty="0"/>
              <a:t>CIDR</a:t>
            </a:r>
            <a:r>
              <a:rPr lang="zh-CN" altLang="en-US" dirty="0"/>
              <a:t>机制，一</a:t>
            </a:r>
            <a:r>
              <a:rPr lang="en-US" altLang="zh-CN" dirty="0"/>
              <a:t>IP</a:t>
            </a:r>
            <a:r>
              <a:rPr lang="zh-CN" altLang="en-US" dirty="0"/>
              <a:t>前缀可能包含另一</a:t>
            </a:r>
            <a:r>
              <a:rPr lang="en-US" altLang="zh-CN" dirty="0"/>
              <a:t>IP</a:t>
            </a:r>
            <a:r>
              <a:rPr lang="zh-CN" altLang="en-US" dirty="0"/>
              <a:t>前缀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zh-CN" altLang="en-US" dirty="0"/>
              <a:t>例如，</a:t>
            </a:r>
            <a:r>
              <a:rPr lang="en-US" altLang="zh-CN" dirty="0"/>
              <a:t>128.0.0.0/1</a:t>
            </a:r>
            <a:r>
              <a:rPr lang="zh-CN" altLang="en-US" dirty="0"/>
              <a:t>与</a:t>
            </a:r>
            <a:r>
              <a:rPr lang="en-US" altLang="zh-CN" dirty="0"/>
              <a:t>192.0.0.0/3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39B821-C872-4B76-8772-FE55D46DF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2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01900-C8A8-46AD-BB4B-4785B6CD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基于前缀树的</a:t>
            </a:r>
            <a:r>
              <a:rPr lang="en-US" altLang="zh-CN" dirty="0"/>
              <a:t>IP</a:t>
            </a:r>
            <a:r>
              <a:rPr lang="zh-CN" altLang="en-US" dirty="0"/>
              <a:t>路由查找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2FAE0-DA26-4A99-B683-82CEA92D4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0.0.0.0/1,</a:t>
            </a:r>
            <a:r>
              <a:rPr lang="zh-CN" altLang="en-US" dirty="0"/>
              <a:t> </a:t>
            </a:r>
            <a:r>
              <a:rPr lang="en-US" altLang="zh-CN" dirty="0"/>
              <a:t>128.0.0.0/1,</a:t>
            </a:r>
            <a:r>
              <a:rPr lang="zh-CN" altLang="en-US" dirty="0"/>
              <a:t> </a:t>
            </a:r>
            <a:r>
              <a:rPr lang="en-US" altLang="zh-CN" dirty="0"/>
              <a:t>192.0.0.0/3</a:t>
            </a:r>
            <a:r>
              <a:rPr lang="zh-CN" altLang="en-US" dirty="0"/>
              <a:t>构成的前缀树如下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forwarding-table.txt</a:t>
            </a:r>
            <a:r>
              <a:rPr lang="zh-CN" altLang="en-US" dirty="0"/>
              <a:t>数据集</a:t>
            </a:r>
            <a:r>
              <a:rPr lang="en-US" altLang="zh-CN" dirty="0"/>
              <a:t>(Subnet, Prefix Length, Port)</a:t>
            </a:r>
          </a:p>
          <a:p>
            <a:pPr lvl="1"/>
            <a:r>
              <a:rPr lang="zh-CN" altLang="en-US" dirty="0"/>
              <a:t>前缀树共有</a:t>
            </a:r>
            <a:r>
              <a:rPr lang="en-US" altLang="zh-CN" dirty="0"/>
              <a:t>1.6M</a:t>
            </a:r>
            <a:r>
              <a:rPr lang="zh-CN" altLang="en-US" dirty="0"/>
              <a:t>个节点，需</a:t>
            </a:r>
            <a:r>
              <a:rPr lang="en-US" altLang="zh-CN" dirty="0"/>
              <a:t>20MB</a:t>
            </a:r>
            <a:r>
              <a:rPr lang="zh-CN" altLang="en-US" dirty="0"/>
              <a:t>内存</a:t>
            </a:r>
            <a:endParaRPr lang="en-US" altLang="zh-CN" dirty="0"/>
          </a:p>
          <a:p>
            <a:pPr lvl="1"/>
            <a:r>
              <a:rPr lang="zh-CN" altLang="en-US" dirty="0"/>
              <a:t>平均查询时间为</a:t>
            </a:r>
            <a:r>
              <a:rPr lang="en-US" altLang="zh-CN" dirty="0"/>
              <a:t>0.4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D876C-8FEA-447B-B9FA-E17D2E216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D51E88E-9C96-4B8F-9746-D28E04135B85}"/>
              </a:ext>
            </a:extLst>
          </p:cNvPr>
          <p:cNvSpPr/>
          <p:nvPr/>
        </p:nvSpPr>
        <p:spPr>
          <a:xfrm>
            <a:off x="2833607" y="2074221"/>
            <a:ext cx="325465" cy="33063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AA14B20-EFD7-4FB9-9778-08A9C0E25C79}"/>
              </a:ext>
            </a:extLst>
          </p:cNvPr>
          <p:cNvSpPr/>
          <p:nvPr/>
        </p:nvSpPr>
        <p:spPr>
          <a:xfrm>
            <a:off x="2508143" y="2895924"/>
            <a:ext cx="325465" cy="33063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8989B25-2432-487A-9C8A-BE461AF1DFB2}"/>
              </a:ext>
            </a:extLst>
          </p:cNvPr>
          <p:cNvSpPr/>
          <p:nvPr/>
        </p:nvSpPr>
        <p:spPr>
          <a:xfrm>
            <a:off x="3159072" y="2895923"/>
            <a:ext cx="325465" cy="33063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3936ECF-DB10-4A50-AF8E-3C779BF283E2}"/>
              </a:ext>
            </a:extLst>
          </p:cNvPr>
          <p:cNvSpPr/>
          <p:nvPr/>
        </p:nvSpPr>
        <p:spPr>
          <a:xfrm>
            <a:off x="3520415" y="3704490"/>
            <a:ext cx="325465" cy="33063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4FDA868-9B02-4889-BE44-CE386523816D}"/>
              </a:ext>
            </a:extLst>
          </p:cNvPr>
          <p:cNvSpPr/>
          <p:nvPr/>
        </p:nvSpPr>
        <p:spPr>
          <a:xfrm>
            <a:off x="3159072" y="4439398"/>
            <a:ext cx="325465" cy="33063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25432E1-706F-4DCD-BC51-4DE14A94F93B}"/>
              </a:ext>
            </a:extLst>
          </p:cNvPr>
          <p:cNvCxnSpPr>
            <a:stCxn id="44" idx="4"/>
            <a:endCxn id="45" idx="0"/>
          </p:cNvCxnSpPr>
          <p:nvPr/>
        </p:nvCxnSpPr>
        <p:spPr>
          <a:xfrm flipH="1">
            <a:off x="2670876" y="2404852"/>
            <a:ext cx="325464" cy="491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4605EC6-3C39-4172-82BA-C80232030C5F}"/>
              </a:ext>
            </a:extLst>
          </p:cNvPr>
          <p:cNvCxnSpPr>
            <a:stCxn id="44" idx="4"/>
            <a:endCxn id="46" idx="0"/>
          </p:cNvCxnSpPr>
          <p:nvPr/>
        </p:nvCxnSpPr>
        <p:spPr>
          <a:xfrm>
            <a:off x="2996340" y="2404852"/>
            <a:ext cx="325465" cy="491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AEE4683-570A-491E-AFF5-75BDFB53CE1C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>
            <a:off x="3321805" y="3226554"/>
            <a:ext cx="361343" cy="477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14B124F-0571-4F06-9891-098ECFDA0E5E}"/>
              </a:ext>
            </a:extLst>
          </p:cNvPr>
          <p:cNvCxnSpPr>
            <a:stCxn id="47" idx="4"/>
            <a:endCxn id="48" idx="0"/>
          </p:cNvCxnSpPr>
          <p:nvPr/>
        </p:nvCxnSpPr>
        <p:spPr>
          <a:xfrm flipH="1">
            <a:off x="3321805" y="4035121"/>
            <a:ext cx="361343" cy="404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B714C8C-E7B7-4614-BB25-6337D8AC470A}"/>
              </a:ext>
            </a:extLst>
          </p:cNvPr>
          <p:cNvSpPr txBox="1"/>
          <p:nvPr/>
        </p:nvSpPr>
        <p:spPr>
          <a:xfrm>
            <a:off x="3484536" y="2895923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128.0.0.0/1</a:t>
            </a:r>
            <a:endParaRPr lang="zh-CN" altLang="en-US" sz="16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1482D5B-0D75-4E1B-8100-C77E56D99447}"/>
              </a:ext>
            </a:extLst>
          </p:cNvPr>
          <p:cNvSpPr txBox="1"/>
          <p:nvPr/>
        </p:nvSpPr>
        <p:spPr>
          <a:xfrm>
            <a:off x="1527730" y="2878276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0.0.0.0/1</a:t>
            </a:r>
            <a:endParaRPr lang="zh-CN" altLang="en-US" sz="16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2C4C1B5-9FF7-4938-B837-7F87E4878B2B}"/>
              </a:ext>
            </a:extLst>
          </p:cNvPr>
          <p:cNvSpPr txBox="1"/>
          <p:nvPr/>
        </p:nvSpPr>
        <p:spPr>
          <a:xfrm>
            <a:off x="3690896" y="4485569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192.0.0.0/3</a:t>
            </a:r>
            <a:endParaRPr lang="zh-CN" altLang="en-US" sz="16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72CEDD3-BC4A-47F5-8866-BAF25EFA4AB4}"/>
              </a:ext>
            </a:extLst>
          </p:cNvPr>
          <p:cNvSpPr txBox="1"/>
          <p:nvPr/>
        </p:nvSpPr>
        <p:spPr>
          <a:xfrm>
            <a:off x="2520031" y="2380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C43A628-8E06-4AE7-9386-B19E7347269C}"/>
              </a:ext>
            </a:extLst>
          </p:cNvPr>
          <p:cNvSpPr txBox="1"/>
          <p:nvPr/>
        </p:nvSpPr>
        <p:spPr>
          <a:xfrm>
            <a:off x="3226479" y="2380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22C56D1-D49E-4286-AA31-4BDCE917344A}"/>
              </a:ext>
            </a:extLst>
          </p:cNvPr>
          <p:cNvSpPr txBox="1"/>
          <p:nvPr/>
        </p:nvSpPr>
        <p:spPr>
          <a:xfrm>
            <a:off x="3582153" y="3231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56EC2B3-2830-4FEA-8775-E829B7FEE735}"/>
              </a:ext>
            </a:extLst>
          </p:cNvPr>
          <p:cNvSpPr txBox="1"/>
          <p:nvPr/>
        </p:nvSpPr>
        <p:spPr>
          <a:xfrm>
            <a:off x="3218729" y="396280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2D8209C-4077-4873-846D-454FE09E81C7}"/>
              </a:ext>
            </a:extLst>
          </p:cNvPr>
          <p:cNvSpPr/>
          <p:nvPr/>
        </p:nvSpPr>
        <p:spPr>
          <a:xfrm flipH="1">
            <a:off x="5424267" y="2878276"/>
            <a:ext cx="356461" cy="35620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57527124-A6D8-4957-9F43-D1727C065456}"/>
              </a:ext>
            </a:extLst>
          </p:cNvPr>
          <p:cNvSpPr/>
          <p:nvPr/>
        </p:nvSpPr>
        <p:spPr>
          <a:xfrm flipH="1">
            <a:off x="5424267" y="3691704"/>
            <a:ext cx="356461" cy="35620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E482BAAF-D37B-4578-BB31-7CBDE3C1BA9E}"/>
              </a:ext>
            </a:extLst>
          </p:cNvPr>
          <p:cNvSpPr/>
          <p:nvPr/>
        </p:nvSpPr>
        <p:spPr>
          <a:xfrm flipH="1">
            <a:off x="5424267" y="4426612"/>
            <a:ext cx="356461" cy="35620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9A4AA4-758E-4647-B51D-773BF3D2C011}"/>
              </a:ext>
            </a:extLst>
          </p:cNvPr>
          <p:cNvSpPr txBox="1"/>
          <p:nvPr/>
        </p:nvSpPr>
        <p:spPr>
          <a:xfrm>
            <a:off x="6250983" y="284554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IP: 128.0.0.1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91D210D-D2CC-4D9C-8086-A0156A5BD594}"/>
              </a:ext>
            </a:extLst>
          </p:cNvPr>
          <p:cNvSpPr txBox="1"/>
          <p:nvPr/>
        </p:nvSpPr>
        <p:spPr>
          <a:xfrm>
            <a:off x="6279551" y="366578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IP: 224.0.0.1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17CF46B-CDF3-4850-A94E-6390B7B324CD}"/>
              </a:ext>
            </a:extLst>
          </p:cNvPr>
          <p:cNvSpPr txBox="1"/>
          <p:nvPr/>
        </p:nvSpPr>
        <p:spPr>
          <a:xfrm>
            <a:off x="6279551" y="441348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IP: 192.0.0.1</a:t>
            </a:r>
            <a:endParaRPr lang="zh-CN" altLang="en-US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1348FC5-753F-4645-929F-BD5927F32CF8}"/>
              </a:ext>
            </a:extLst>
          </p:cNvPr>
          <p:cNvGrpSpPr/>
          <p:nvPr/>
        </p:nvGrpSpPr>
        <p:grpSpPr>
          <a:xfrm>
            <a:off x="727099" y="3769530"/>
            <a:ext cx="1992807" cy="862750"/>
            <a:chOff x="6135281" y="5029843"/>
            <a:chExt cx="1992807" cy="862750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E2AE4A2-15F1-4DEE-BFFC-5F648E6346BE}"/>
                </a:ext>
              </a:extLst>
            </p:cNvPr>
            <p:cNvSpPr/>
            <p:nvPr/>
          </p:nvSpPr>
          <p:spPr>
            <a:xfrm>
              <a:off x="6138706" y="5068544"/>
              <a:ext cx="325465" cy="3306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5476301-06CD-4E0B-B592-180AE867F845}"/>
                </a:ext>
              </a:extLst>
            </p:cNvPr>
            <p:cNvSpPr/>
            <p:nvPr/>
          </p:nvSpPr>
          <p:spPr>
            <a:xfrm>
              <a:off x="6135281" y="5536477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2BD85F2-BE33-40C1-8536-09732BFD0806}"/>
                </a:ext>
              </a:extLst>
            </p:cNvPr>
            <p:cNvSpPr txBox="1"/>
            <p:nvPr/>
          </p:nvSpPr>
          <p:spPr>
            <a:xfrm>
              <a:off x="6676857" y="5029843"/>
              <a:ext cx="1451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Internal node</a:t>
              </a:r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F0F3076-08A1-4C39-8F40-5D3069C4A8F9}"/>
                </a:ext>
              </a:extLst>
            </p:cNvPr>
            <p:cNvSpPr txBox="1"/>
            <p:nvPr/>
          </p:nvSpPr>
          <p:spPr>
            <a:xfrm>
              <a:off x="6676857" y="5523261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Match </a:t>
              </a:r>
              <a:r>
                <a:rPr lang="en-US" altLang="zh-CN" dirty="0"/>
                <a:t>node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241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0" grpId="0" animBg="1"/>
      <p:bldP spid="61" grpId="0" animBg="1"/>
      <p:bldP spid="14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3EFF9-B09A-4C5A-A7B9-CD781007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前缀树压缩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EB87F-F86B-4573-9BF3-EE134965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71" y="1401311"/>
            <a:ext cx="8229600" cy="998704"/>
          </a:xfrm>
        </p:spPr>
        <p:txBody>
          <a:bodyPr/>
          <a:lstStyle/>
          <a:p>
            <a:r>
              <a:rPr lang="zh-CN" altLang="en-US" sz="2000" dirty="0"/>
              <a:t>在下图中，对于一个</a:t>
            </a:r>
            <a:r>
              <a:rPr lang="en-US" altLang="zh-CN" sz="2000" dirty="0"/>
              <a:t>IP</a:t>
            </a:r>
            <a:r>
              <a:rPr lang="zh-CN" altLang="en-US" sz="2000" dirty="0"/>
              <a:t>，如果匹配到</a:t>
            </a:r>
            <a:r>
              <a:rPr lang="en-US" altLang="zh-CN" sz="2000" dirty="0"/>
              <a:t>192.0.0.0/3</a:t>
            </a:r>
            <a:r>
              <a:rPr lang="zh-CN" altLang="en-US" sz="2000" dirty="0"/>
              <a:t>节点，则可以匹配从</a:t>
            </a:r>
            <a:r>
              <a:rPr lang="en-US" altLang="zh-CN" sz="2000" dirty="0"/>
              <a:t>128.0.0.0/1</a:t>
            </a:r>
            <a:r>
              <a:rPr lang="zh-CN" altLang="en-US" sz="2000" dirty="0"/>
              <a:t>到</a:t>
            </a:r>
            <a:r>
              <a:rPr lang="en-US" altLang="zh-CN" sz="2000" dirty="0"/>
              <a:t>192.0.0.0/3</a:t>
            </a:r>
            <a:r>
              <a:rPr lang="zh-CN" altLang="en-US" sz="2000" dirty="0"/>
              <a:t>之间的所有节点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A400F-D64F-44FD-BBAC-2B7682CBFD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A9B92D8-857D-4BA9-89C0-A34042AF3B2B}"/>
              </a:ext>
            </a:extLst>
          </p:cNvPr>
          <p:cNvGrpSpPr/>
          <p:nvPr/>
        </p:nvGrpSpPr>
        <p:grpSpPr>
          <a:xfrm>
            <a:off x="613329" y="2400015"/>
            <a:ext cx="3309634" cy="2749902"/>
            <a:chOff x="1036950" y="1454289"/>
            <a:chExt cx="3309634" cy="274990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A0B36E-9632-4892-BB10-BC4BCA9AE3BC}"/>
                </a:ext>
              </a:extLst>
            </p:cNvPr>
            <p:cNvSpPr/>
            <p:nvPr/>
          </p:nvSpPr>
          <p:spPr>
            <a:xfrm>
              <a:off x="2342827" y="1454289"/>
              <a:ext cx="325465" cy="3306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2D35EAD-0113-403F-B883-5E1971F47678}"/>
                </a:ext>
              </a:extLst>
            </p:cNvPr>
            <p:cNvSpPr/>
            <p:nvPr/>
          </p:nvSpPr>
          <p:spPr>
            <a:xfrm>
              <a:off x="2017363" y="2275992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B695B0A-5378-4042-B6F0-343E1A0AA1AC}"/>
                </a:ext>
              </a:extLst>
            </p:cNvPr>
            <p:cNvSpPr/>
            <p:nvPr/>
          </p:nvSpPr>
          <p:spPr>
            <a:xfrm>
              <a:off x="2668292" y="2275991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00FC03D-747E-4384-B33C-029E6D658BD0}"/>
                </a:ext>
              </a:extLst>
            </p:cNvPr>
            <p:cNvSpPr/>
            <p:nvPr/>
          </p:nvSpPr>
          <p:spPr>
            <a:xfrm>
              <a:off x="3029635" y="3084558"/>
              <a:ext cx="325465" cy="3306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DCCC638-659B-41A1-9214-2D1430FDF2B0}"/>
                </a:ext>
              </a:extLst>
            </p:cNvPr>
            <p:cNvSpPr/>
            <p:nvPr/>
          </p:nvSpPr>
          <p:spPr>
            <a:xfrm>
              <a:off x="2668292" y="3819466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5967E71-3B4D-4082-8CE8-84DE713F7A2C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2180096" y="1784920"/>
              <a:ext cx="325464" cy="491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D1AB969-7E25-4BDC-BA55-97EDBE9511E0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2505560" y="1784920"/>
              <a:ext cx="325465" cy="491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82B7532-8601-4358-B490-51F3B531593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2831025" y="2606622"/>
              <a:ext cx="361343" cy="477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5AA8ECC-3E3D-4CAC-B1FF-382EC09E1888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2831025" y="3415189"/>
              <a:ext cx="361343" cy="404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A45DF07-800E-4768-9141-0E625FD557BB}"/>
                </a:ext>
              </a:extLst>
            </p:cNvPr>
            <p:cNvSpPr txBox="1"/>
            <p:nvPr/>
          </p:nvSpPr>
          <p:spPr>
            <a:xfrm>
              <a:off x="2993756" y="2275991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128.0.0.0/1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4F6F868-FBA1-494B-89C8-FEEAC25EF5D0}"/>
                </a:ext>
              </a:extLst>
            </p:cNvPr>
            <p:cNvSpPr txBox="1"/>
            <p:nvPr/>
          </p:nvSpPr>
          <p:spPr>
            <a:xfrm>
              <a:off x="1036950" y="2258344"/>
              <a:ext cx="938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0.0.0.0/1</a:t>
              </a:r>
              <a:endParaRPr lang="zh-CN" altLang="en-US" sz="16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A9F726B-FDBB-4A3D-8899-297E6EA3CF1D}"/>
                </a:ext>
              </a:extLst>
            </p:cNvPr>
            <p:cNvSpPr txBox="1"/>
            <p:nvPr/>
          </p:nvSpPr>
          <p:spPr>
            <a:xfrm>
              <a:off x="3200116" y="3865637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192.0.0.0/3</a:t>
              </a:r>
              <a:endParaRPr lang="zh-CN" altLang="en-US" sz="16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7E7AFD6-4F5A-499B-BE05-5A324F13092E}"/>
                </a:ext>
              </a:extLst>
            </p:cNvPr>
            <p:cNvSpPr txBox="1"/>
            <p:nvPr/>
          </p:nvSpPr>
          <p:spPr>
            <a:xfrm>
              <a:off x="2029251" y="1760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8EC643-58BC-46BD-9522-6F1B4208B5C6}"/>
                </a:ext>
              </a:extLst>
            </p:cNvPr>
            <p:cNvSpPr txBox="1"/>
            <p:nvPr/>
          </p:nvSpPr>
          <p:spPr>
            <a:xfrm>
              <a:off x="2735699" y="1760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E4FC313-2249-4F42-9A62-3CAD2B574A41}"/>
                </a:ext>
              </a:extLst>
            </p:cNvPr>
            <p:cNvSpPr txBox="1"/>
            <p:nvPr/>
          </p:nvSpPr>
          <p:spPr>
            <a:xfrm>
              <a:off x="3091373" y="26118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85AFACA-EFF6-4F62-9BEA-00FA5F99CDB0}"/>
                </a:ext>
              </a:extLst>
            </p:cNvPr>
            <p:cNvSpPr txBox="1"/>
            <p:nvPr/>
          </p:nvSpPr>
          <p:spPr>
            <a:xfrm>
              <a:off x="2727949" y="3342871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5DA09802-1633-4D36-BEE5-16620FFD6088}"/>
              </a:ext>
            </a:extLst>
          </p:cNvPr>
          <p:cNvSpPr/>
          <p:nvPr/>
        </p:nvSpPr>
        <p:spPr>
          <a:xfrm>
            <a:off x="2252136" y="3364989"/>
            <a:ext cx="804842" cy="163026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AD7CFE11-CDC3-46B4-A352-FEB665231519}"/>
              </a:ext>
            </a:extLst>
          </p:cNvPr>
          <p:cNvSpPr/>
          <p:nvPr/>
        </p:nvSpPr>
        <p:spPr>
          <a:xfrm>
            <a:off x="4112215" y="3742205"/>
            <a:ext cx="511444" cy="40851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A88D46A-EA77-424F-9208-57886021C07B}"/>
              </a:ext>
            </a:extLst>
          </p:cNvPr>
          <p:cNvGrpSpPr/>
          <p:nvPr/>
        </p:nvGrpSpPr>
        <p:grpSpPr>
          <a:xfrm>
            <a:off x="5207212" y="2768675"/>
            <a:ext cx="3479588" cy="1968757"/>
            <a:chOff x="1062780" y="1454289"/>
            <a:chExt cx="3479588" cy="1968757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43F176B-DB45-439C-A742-F1F0F1F66AE0}"/>
                </a:ext>
              </a:extLst>
            </p:cNvPr>
            <p:cNvSpPr/>
            <p:nvPr/>
          </p:nvSpPr>
          <p:spPr>
            <a:xfrm>
              <a:off x="2342827" y="1454289"/>
              <a:ext cx="325465" cy="3306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88492EF-8592-4324-B5F4-DE1F97FB5489}"/>
                </a:ext>
              </a:extLst>
            </p:cNvPr>
            <p:cNvSpPr/>
            <p:nvPr/>
          </p:nvSpPr>
          <p:spPr>
            <a:xfrm>
              <a:off x="2017363" y="2275992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09F96FC-D900-4BF5-917D-98368273FB62}"/>
                </a:ext>
              </a:extLst>
            </p:cNvPr>
            <p:cNvSpPr/>
            <p:nvPr/>
          </p:nvSpPr>
          <p:spPr>
            <a:xfrm>
              <a:off x="2668292" y="2275991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5403FF8-C6FE-4ABE-BF44-D8F8EA1E4C51}"/>
                </a:ext>
              </a:extLst>
            </p:cNvPr>
            <p:cNvSpPr/>
            <p:nvPr/>
          </p:nvSpPr>
          <p:spPr>
            <a:xfrm>
              <a:off x="3029635" y="3084558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DBF40F2-DE23-4276-808D-153E55B35BE9}"/>
                </a:ext>
              </a:extLst>
            </p:cNvPr>
            <p:cNvCxnSpPr>
              <a:stCxn id="25" idx="4"/>
              <a:endCxn id="26" idx="0"/>
            </p:cNvCxnSpPr>
            <p:nvPr/>
          </p:nvCxnSpPr>
          <p:spPr>
            <a:xfrm flipH="1">
              <a:off x="2180096" y="1784920"/>
              <a:ext cx="325464" cy="491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91BD970-EBB7-4C3B-93CB-08F0BC4C9DC7}"/>
                </a:ext>
              </a:extLst>
            </p:cNvPr>
            <p:cNvCxnSpPr>
              <a:stCxn id="25" idx="4"/>
              <a:endCxn id="27" idx="0"/>
            </p:cNvCxnSpPr>
            <p:nvPr/>
          </p:nvCxnSpPr>
          <p:spPr>
            <a:xfrm>
              <a:off x="2505560" y="1784920"/>
              <a:ext cx="325465" cy="491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085C66F-FC6A-4E2B-92D8-60899709BA63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>
              <a:off x="2831025" y="2606622"/>
              <a:ext cx="361343" cy="477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C840F0D-1FA5-440F-BDCE-57DD7CAB9FBB}"/>
                </a:ext>
              </a:extLst>
            </p:cNvPr>
            <p:cNvSpPr txBox="1"/>
            <p:nvPr/>
          </p:nvSpPr>
          <p:spPr>
            <a:xfrm>
              <a:off x="2993756" y="2275991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128.0.0.0/1</a:t>
              </a:r>
              <a:endParaRPr lang="zh-CN" altLang="en-US" sz="16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B497F70-4BD7-4560-8FE4-14BF93B7D49F}"/>
                </a:ext>
              </a:extLst>
            </p:cNvPr>
            <p:cNvSpPr txBox="1"/>
            <p:nvPr/>
          </p:nvSpPr>
          <p:spPr>
            <a:xfrm>
              <a:off x="1062780" y="2268676"/>
              <a:ext cx="938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0.0.0.0/1</a:t>
              </a:r>
              <a:endParaRPr lang="zh-CN" altLang="en-US" sz="16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07DAC67-4844-4106-AC08-77D5499D345E}"/>
                </a:ext>
              </a:extLst>
            </p:cNvPr>
            <p:cNvSpPr txBox="1"/>
            <p:nvPr/>
          </p:nvSpPr>
          <p:spPr>
            <a:xfrm>
              <a:off x="3395900" y="3084492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192.0.0.0/3</a:t>
              </a:r>
              <a:endParaRPr lang="zh-CN" altLang="en-US" sz="16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6B21D34-525A-4C27-AD87-D9AB029395D0}"/>
                </a:ext>
              </a:extLst>
            </p:cNvPr>
            <p:cNvSpPr txBox="1"/>
            <p:nvPr/>
          </p:nvSpPr>
          <p:spPr>
            <a:xfrm>
              <a:off x="2029251" y="1760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19A1F80-D633-45DC-8181-E601EE1FD581}"/>
                </a:ext>
              </a:extLst>
            </p:cNvPr>
            <p:cNvSpPr txBox="1"/>
            <p:nvPr/>
          </p:nvSpPr>
          <p:spPr>
            <a:xfrm>
              <a:off x="2735699" y="17606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49703B8-DB2D-4FE0-A0C5-235397D335AD}"/>
                </a:ext>
              </a:extLst>
            </p:cNvPr>
            <p:cNvSpPr txBox="1"/>
            <p:nvPr/>
          </p:nvSpPr>
          <p:spPr>
            <a:xfrm>
              <a:off x="3091373" y="26118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937117FE-1D41-4917-98B8-13D2E4CAB6C8}"/>
              </a:ext>
            </a:extLst>
          </p:cNvPr>
          <p:cNvSpPr txBox="1">
            <a:spLocks/>
          </p:cNvSpPr>
          <p:nvPr/>
        </p:nvSpPr>
        <p:spPr bwMode="auto">
          <a:xfrm>
            <a:off x="473054" y="5287321"/>
            <a:ext cx="8418163" cy="99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对只有一个子节点的分支进行压缩，可以减少节点数目，减少匹配次数</a:t>
            </a:r>
            <a:endParaRPr lang="en-US" altLang="zh-CN" sz="2000" kern="0" dirty="0"/>
          </a:p>
          <a:p>
            <a:r>
              <a:rPr lang="zh-CN" altLang="en-US" sz="2000" kern="0" dirty="0"/>
              <a:t>需要在节点中保存需要匹配的比特数（即压缩节点数</a:t>
            </a:r>
            <a:r>
              <a:rPr lang="en-US" altLang="zh-CN" sz="2000" kern="0" dirty="0"/>
              <a:t>+1</a:t>
            </a:r>
            <a:r>
              <a:rPr lang="zh-CN" altLang="en-US" sz="2000" kern="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1974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25182-40CE-4A5A-B133-8C988D54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en-US" altLang="zh-CN" dirty="0"/>
              <a:t>bit</a:t>
            </a:r>
            <a:r>
              <a:rPr lang="zh-CN" altLang="en-US" dirty="0"/>
              <a:t>前缀树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54471-3552-4627-B8A6-3719AEFC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263127"/>
          </a:xfrm>
        </p:spPr>
        <p:txBody>
          <a:bodyPr/>
          <a:lstStyle/>
          <a:p>
            <a:r>
              <a:rPr lang="zh-CN" altLang="en-US" dirty="0"/>
              <a:t>多</a:t>
            </a:r>
            <a:r>
              <a:rPr lang="en-US" altLang="zh-CN" dirty="0"/>
              <a:t>bit</a:t>
            </a:r>
            <a:r>
              <a:rPr lang="zh-CN" altLang="en-US" dirty="0"/>
              <a:t>前缀树</a:t>
            </a:r>
            <a:r>
              <a:rPr lang="en-US" altLang="zh-CN" dirty="0"/>
              <a:t>(multi-bit </a:t>
            </a:r>
            <a:r>
              <a:rPr lang="en-US" altLang="zh-CN" dirty="0" err="1"/>
              <a:t>trie</a:t>
            </a:r>
            <a:r>
              <a:rPr lang="en-US" altLang="zh-CN" dirty="0"/>
              <a:t>)</a:t>
            </a:r>
            <a:r>
              <a:rPr lang="zh-CN" altLang="en-US" dirty="0"/>
              <a:t>：前缀树中每次不只匹配</a:t>
            </a:r>
            <a:r>
              <a:rPr lang="en-US" altLang="zh-CN" dirty="0"/>
              <a:t>1 bit</a:t>
            </a:r>
            <a:r>
              <a:rPr lang="zh-CN" altLang="en-US" dirty="0"/>
              <a:t>，而是多</a:t>
            </a:r>
            <a:r>
              <a:rPr lang="en-US" altLang="zh-CN" dirty="0"/>
              <a:t>bit</a:t>
            </a:r>
            <a:r>
              <a:rPr lang="zh-CN" altLang="en-US" dirty="0"/>
              <a:t>一起匹配，可以减少访问节点的数目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FB93C-F479-448A-8461-C65EDB08A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829B6FF-B3F2-485D-9EE0-CB307C6230CB}"/>
              </a:ext>
            </a:extLst>
          </p:cNvPr>
          <p:cNvGrpSpPr/>
          <p:nvPr/>
        </p:nvGrpSpPr>
        <p:grpSpPr>
          <a:xfrm>
            <a:off x="263686" y="3045449"/>
            <a:ext cx="3437419" cy="2856463"/>
            <a:chOff x="93205" y="2466846"/>
            <a:chExt cx="3437419" cy="28564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FCA0C49-2FE6-4A93-BE09-0C39EC4A8E0D}"/>
                </a:ext>
              </a:extLst>
            </p:cNvPr>
            <p:cNvSpPr/>
            <p:nvPr/>
          </p:nvSpPr>
          <p:spPr>
            <a:xfrm>
              <a:off x="1733227" y="2466846"/>
              <a:ext cx="325465" cy="3306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96E86EF-054E-4F58-BECD-A557A10239B9}"/>
                </a:ext>
              </a:extLst>
            </p:cNvPr>
            <p:cNvSpPr/>
            <p:nvPr/>
          </p:nvSpPr>
          <p:spPr>
            <a:xfrm>
              <a:off x="1407763" y="3288549"/>
              <a:ext cx="325465" cy="3306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92DC6A0-FFDB-4F9F-B24D-164D005FC67A}"/>
                </a:ext>
              </a:extLst>
            </p:cNvPr>
            <p:cNvSpPr/>
            <p:nvPr/>
          </p:nvSpPr>
          <p:spPr>
            <a:xfrm>
              <a:off x="2058692" y="3288548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9B7FE60-6E5A-4265-A213-585972F2F108}"/>
                </a:ext>
              </a:extLst>
            </p:cNvPr>
            <p:cNvSpPr/>
            <p:nvPr/>
          </p:nvSpPr>
          <p:spPr>
            <a:xfrm>
              <a:off x="1082298" y="4132433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FCD644B-CAC6-4419-836F-00B5399A9730}"/>
                </a:ext>
              </a:extLst>
            </p:cNvPr>
            <p:cNvSpPr/>
            <p:nvPr/>
          </p:nvSpPr>
          <p:spPr>
            <a:xfrm>
              <a:off x="1733228" y="4132434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0A4478A-F86F-4442-9E59-A11D1FC326EB}"/>
                </a:ext>
              </a:extLst>
            </p:cNvPr>
            <p:cNvSpPr/>
            <p:nvPr/>
          </p:nvSpPr>
          <p:spPr>
            <a:xfrm>
              <a:off x="1468464" y="4972215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BED9123-B509-448A-AB21-4382C44792ED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 flipH="1">
              <a:off x="1570496" y="2797477"/>
              <a:ext cx="325464" cy="491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AD5305A-0F8A-4924-886D-45705B340D30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1895960" y="2797477"/>
              <a:ext cx="325465" cy="491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F7ADA1D-F7A4-4989-8308-72ADFFD1425E}"/>
                </a:ext>
              </a:extLst>
            </p:cNvPr>
            <p:cNvCxnSpPr>
              <a:stCxn id="7" idx="4"/>
              <a:endCxn id="9" idx="0"/>
            </p:cNvCxnSpPr>
            <p:nvPr/>
          </p:nvCxnSpPr>
          <p:spPr>
            <a:xfrm flipH="1">
              <a:off x="1245031" y="3619180"/>
              <a:ext cx="325465" cy="5132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E796A02-C211-4946-A3C0-D97F43B21447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>
              <a:off x="1570496" y="3619180"/>
              <a:ext cx="325465" cy="513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99C7674-43E2-42B6-8FC7-4C5F249D355F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 flipH="1">
              <a:off x="1631197" y="4463065"/>
              <a:ext cx="264764" cy="509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AD55EE-CE2B-445D-90F1-6987A6E40E50}"/>
                </a:ext>
              </a:extLst>
            </p:cNvPr>
            <p:cNvSpPr txBox="1"/>
            <p:nvPr/>
          </p:nvSpPr>
          <p:spPr>
            <a:xfrm>
              <a:off x="2384156" y="3288548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128.0.0.0/1</a:t>
              </a:r>
              <a:endParaRPr lang="zh-CN" altLang="en-US" sz="16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33AE6F6-ACB3-4023-9C8A-DD83D023744B}"/>
                </a:ext>
              </a:extLst>
            </p:cNvPr>
            <p:cNvSpPr txBox="1"/>
            <p:nvPr/>
          </p:nvSpPr>
          <p:spPr>
            <a:xfrm>
              <a:off x="2076090" y="4132433"/>
              <a:ext cx="1042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64.0.0.0/2</a:t>
              </a:r>
              <a:endParaRPr lang="zh-CN" altLang="en-US" sz="16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519B01-88C9-4910-B60B-66ADA117BBE7}"/>
                </a:ext>
              </a:extLst>
            </p:cNvPr>
            <p:cNvSpPr txBox="1"/>
            <p:nvPr/>
          </p:nvSpPr>
          <p:spPr>
            <a:xfrm>
              <a:off x="93205" y="4137051"/>
              <a:ext cx="938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0.0.0.0/2</a:t>
              </a:r>
              <a:endParaRPr lang="zh-CN" altLang="en-US" sz="16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2612A54-EE7A-486A-85EF-9F7A4302D399}"/>
                </a:ext>
              </a:extLst>
            </p:cNvPr>
            <p:cNvSpPr txBox="1"/>
            <p:nvPr/>
          </p:nvSpPr>
          <p:spPr>
            <a:xfrm>
              <a:off x="434560" y="4984755"/>
              <a:ext cx="1042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64.0.0.0/3</a:t>
              </a:r>
              <a:endParaRPr lang="zh-CN" altLang="en-US" sz="16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FAB87E-8951-42B3-ADB0-9DD7A7EB0F7D}"/>
                </a:ext>
              </a:extLst>
            </p:cNvPr>
            <p:cNvSpPr txBox="1"/>
            <p:nvPr/>
          </p:nvSpPr>
          <p:spPr>
            <a:xfrm>
              <a:off x="1419651" y="27732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D2021B2-F8D9-4805-89D2-C9251EB08703}"/>
                </a:ext>
              </a:extLst>
            </p:cNvPr>
            <p:cNvSpPr txBox="1"/>
            <p:nvPr/>
          </p:nvSpPr>
          <p:spPr>
            <a:xfrm>
              <a:off x="2126099" y="27732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FAD3E71-12AA-4A3A-88DC-2464B89A6198}"/>
                </a:ext>
              </a:extLst>
            </p:cNvPr>
            <p:cNvSpPr txBox="1"/>
            <p:nvPr/>
          </p:nvSpPr>
          <p:spPr>
            <a:xfrm>
              <a:off x="1080769" y="363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0268291-A2F8-4DBF-99B8-E6977CC49FEE}"/>
                </a:ext>
              </a:extLst>
            </p:cNvPr>
            <p:cNvSpPr txBox="1"/>
            <p:nvPr/>
          </p:nvSpPr>
          <p:spPr>
            <a:xfrm>
              <a:off x="1787217" y="363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6D292B9-51EB-407C-83CD-38F2367C976A}"/>
                </a:ext>
              </a:extLst>
            </p:cNvPr>
            <p:cNvSpPr txBox="1"/>
            <p:nvPr/>
          </p:nvSpPr>
          <p:spPr>
            <a:xfrm>
              <a:off x="1469870" y="44700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95BBF75-31C1-4843-9C2F-7E8907B321E7}"/>
              </a:ext>
            </a:extLst>
          </p:cNvPr>
          <p:cNvGrpSpPr/>
          <p:nvPr/>
        </p:nvGrpSpPr>
        <p:grpSpPr>
          <a:xfrm>
            <a:off x="5531036" y="3536521"/>
            <a:ext cx="2583543" cy="2006400"/>
            <a:chOff x="5835678" y="2466846"/>
            <a:chExt cx="2583543" cy="200640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0319D6C-5745-478C-85A5-3F3A2B8F9933}"/>
                </a:ext>
              </a:extLst>
            </p:cNvPr>
            <p:cNvSpPr/>
            <p:nvPr/>
          </p:nvSpPr>
          <p:spPr>
            <a:xfrm>
              <a:off x="7094846" y="2466846"/>
              <a:ext cx="325465" cy="3306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335866D-9227-4FED-A296-ABFC9F7B279E}"/>
                </a:ext>
              </a:extLst>
            </p:cNvPr>
            <p:cNvSpPr/>
            <p:nvPr/>
          </p:nvSpPr>
          <p:spPr>
            <a:xfrm>
              <a:off x="6152477" y="3288548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90FEB30-B02E-426C-8E2A-4BC8EAE512BE}"/>
                </a:ext>
              </a:extLst>
            </p:cNvPr>
            <p:cNvSpPr/>
            <p:nvPr/>
          </p:nvSpPr>
          <p:spPr>
            <a:xfrm>
              <a:off x="6786074" y="3296471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5BADCC9-B6B0-492D-BFC5-F3F43EF68DD8}"/>
                </a:ext>
              </a:extLst>
            </p:cNvPr>
            <p:cNvSpPr/>
            <p:nvPr/>
          </p:nvSpPr>
          <p:spPr>
            <a:xfrm>
              <a:off x="7419671" y="3294212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58C0257-CC49-4BC5-A648-D38C53F275C6}"/>
                </a:ext>
              </a:extLst>
            </p:cNvPr>
            <p:cNvSpPr/>
            <p:nvPr/>
          </p:nvSpPr>
          <p:spPr>
            <a:xfrm>
              <a:off x="8053267" y="3288547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1F21696-5E3F-461C-8D12-6C8FC9C8AC60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>
            <a:xfrm flipH="1">
              <a:off x="6315210" y="2749057"/>
              <a:ext cx="827299" cy="539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37F1894-8F97-45FD-B05E-21EBF06E3EE0}"/>
                </a:ext>
              </a:extLst>
            </p:cNvPr>
            <p:cNvCxnSpPr>
              <a:cxnSpLocks/>
              <a:stCxn id="27" idx="3"/>
              <a:endCxn id="29" idx="0"/>
            </p:cNvCxnSpPr>
            <p:nvPr/>
          </p:nvCxnSpPr>
          <p:spPr>
            <a:xfrm flipH="1">
              <a:off x="6948807" y="2749057"/>
              <a:ext cx="193702" cy="547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B93C17A-3E53-4DB6-8FD5-689F530A794F}"/>
                </a:ext>
              </a:extLst>
            </p:cNvPr>
            <p:cNvCxnSpPr>
              <a:cxnSpLocks/>
              <a:stCxn id="27" idx="5"/>
              <a:endCxn id="30" idx="0"/>
            </p:cNvCxnSpPr>
            <p:nvPr/>
          </p:nvCxnSpPr>
          <p:spPr>
            <a:xfrm>
              <a:off x="7372648" y="2749057"/>
              <a:ext cx="209756" cy="545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DE59402-E3C0-4020-9527-A0224BD1DD88}"/>
                </a:ext>
              </a:extLst>
            </p:cNvPr>
            <p:cNvCxnSpPr>
              <a:cxnSpLocks/>
              <a:stCxn id="27" idx="5"/>
              <a:endCxn id="31" idx="0"/>
            </p:cNvCxnSpPr>
            <p:nvPr/>
          </p:nvCxnSpPr>
          <p:spPr>
            <a:xfrm>
              <a:off x="7372648" y="2749057"/>
              <a:ext cx="843352" cy="5394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6B29BA6-E4A9-423A-85EB-2CCA3AC21C2C}"/>
                </a:ext>
              </a:extLst>
            </p:cNvPr>
            <p:cNvSpPr/>
            <p:nvPr/>
          </p:nvSpPr>
          <p:spPr>
            <a:xfrm>
              <a:off x="5835678" y="4134692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3F4B4EE-8640-4348-9BAD-15297B075213}"/>
                </a:ext>
              </a:extLst>
            </p:cNvPr>
            <p:cNvSpPr/>
            <p:nvPr/>
          </p:nvSpPr>
          <p:spPr>
            <a:xfrm>
              <a:off x="6469275" y="4142615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8F669BF-B857-4418-90D7-64C10115F689}"/>
                </a:ext>
              </a:extLst>
            </p:cNvPr>
            <p:cNvCxnSpPr>
              <a:stCxn id="29" idx="3"/>
              <a:endCxn id="36" idx="0"/>
            </p:cNvCxnSpPr>
            <p:nvPr/>
          </p:nvCxnSpPr>
          <p:spPr>
            <a:xfrm flipH="1">
              <a:off x="5998411" y="3578682"/>
              <a:ext cx="835326" cy="5560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5270EF7E-5580-49E3-B33D-EEF054A7BE33}"/>
                </a:ext>
              </a:extLst>
            </p:cNvPr>
            <p:cNvCxnSpPr>
              <a:stCxn id="29" idx="3"/>
              <a:endCxn id="37" idx="0"/>
            </p:cNvCxnSpPr>
            <p:nvPr/>
          </p:nvCxnSpPr>
          <p:spPr>
            <a:xfrm flipH="1">
              <a:off x="6632008" y="3578682"/>
              <a:ext cx="201729" cy="563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E9095AC-357C-48A5-990C-E513D2635A81}"/>
                </a:ext>
              </a:extLst>
            </p:cNvPr>
            <p:cNvSpPr txBox="1"/>
            <p:nvPr/>
          </p:nvSpPr>
          <p:spPr>
            <a:xfrm>
              <a:off x="6140671" y="29230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00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EF6CB53-118B-4649-BD96-ECB427FBAE22}"/>
                </a:ext>
              </a:extLst>
            </p:cNvPr>
            <p:cNvSpPr txBox="1"/>
            <p:nvPr/>
          </p:nvSpPr>
          <p:spPr>
            <a:xfrm>
              <a:off x="6640675" y="29230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01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6446771-6CDC-427A-A71F-51BEA7881206}"/>
                </a:ext>
              </a:extLst>
            </p:cNvPr>
            <p:cNvSpPr txBox="1"/>
            <p:nvPr/>
          </p:nvSpPr>
          <p:spPr>
            <a:xfrm>
              <a:off x="7471831" y="29230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0EA1CD6-993E-4404-9150-51A012ECF21C}"/>
                </a:ext>
              </a:extLst>
            </p:cNvPr>
            <p:cNvSpPr txBox="1"/>
            <p:nvPr/>
          </p:nvSpPr>
          <p:spPr>
            <a:xfrm>
              <a:off x="8000517" y="29230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5FB9EFB-E885-45B8-BC84-23059466732E}"/>
                </a:ext>
              </a:extLst>
            </p:cNvPr>
            <p:cNvSpPr txBox="1"/>
            <p:nvPr/>
          </p:nvSpPr>
          <p:spPr>
            <a:xfrm>
              <a:off x="5835678" y="37942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00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8BD10B8-54A2-4993-9977-E481496322E5}"/>
                </a:ext>
              </a:extLst>
            </p:cNvPr>
            <p:cNvSpPr txBox="1"/>
            <p:nvPr/>
          </p:nvSpPr>
          <p:spPr>
            <a:xfrm>
              <a:off x="6335682" y="37942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01</a:t>
              </a:r>
              <a:endParaRPr lang="zh-CN" altLang="en-US" dirty="0"/>
            </a:p>
          </p:txBody>
        </p:sp>
      </p:grpSp>
      <p:sp>
        <p:nvSpPr>
          <p:cNvPr id="57" name="箭头: 右 56">
            <a:extLst>
              <a:ext uri="{FF2B5EF4-FFF2-40B4-BE49-F238E27FC236}">
                <a16:creationId xmlns:a16="http://schemas.microsoft.com/office/drawing/2014/main" id="{7F29D5BD-DAE1-4335-BFA7-93D9318EBF29}"/>
              </a:ext>
            </a:extLst>
          </p:cNvPr>
          <p:cNvSpPr/>
          <p:nvPr/>
        </p:nvSpPr>
        <p:spPr>
          <a:xfrm>
            <a:off x="4215644" y="4304863"/>
            <a:ext cx="511527" cy="452329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44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77192-D055-4BDC-9322-4AA9BAD3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叶推</a:t>
            </a:r>
            <a:r>
              <a:rPr lang="en-US" altLang="zh-CN" dirty="0"/>
              <a:t>(leaf pushing)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C30776-81A8-4C34-AD21-4A10ABA89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F704FF2-5265-47A4-9399-B2EF3C74C473}"/>
              </a:ext>
            </a:extLst>
          </p:cNvPr>
          <p:cNvGrpSpPr/>
          <p:nvPr/>
        </p:nvGrpSpPr>
        <p:grpSpPr>
          <a:xfrm>
            <a:off x="5131087" y="2587968"/>
            <a:ext cx="3869942" cy="3855376"/>
            <a:chOff x="5131087" y="2587968"/>
            <a:chExt cx="3869942" cy="385537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9E352F5-C6DF-4A7C-B9A8-57B533C38900}"/>
                </a:ext>
              </a:extLst>
            </p:cNvPr>
            <p:cNvGrpSpPr/>
            <p:nvPr/>
          </p:nvGrpSpPr>
          <p:grpSpPr>
            <a:xfrm>
              <a:off x="5797422" y="5580594"/>
              <a:ext cx="2342197" cy="862750"/>
              <a:chOff x="6135281" y="5029843"/>
              <a:chExt cx="2342197" cy="86275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EEDA400-D38C-46A6-AECD-0426212DDFDD}"/>
                  </a:ext>
                </a:extLst>
              </p:cNvPr>
              <p:cNvSpPr/>
              <p:nvPr/>
            </p:nvSpPr>
            <p:spPr>
              <a:xfrm>
                <a:off x="6138706" y="5068544"/>
                <a:ext cx="325465" cy="33063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EA8506EE-C43A-40C7-B80B-312E2FA6CB9D}"/>
                  </a:ext>
                </a:extLst>
              </p:cNvPr>
              <p:cNvSpPr/>
              <p:nvPr/>
            </p:nvSpPr>
            <p:spPr>
              <a:xfrm>
                <a:off x="6135281" y="5536477"/>
                <a:ext cx="325465" cy="33063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DC63E20-7AA8-483E-90D5-011AB29C87A9}"/>
                  </a:ext>
                </a:extLst>
              </p:cNvPr>
              <p:cNvSpPr txBox="1"/>
              <p:nvPr/>
            </p:nvSpPr>
            <p:spPr>
              <a:xfrm>
                <a:off x="6676857" y="5029843"/>
                <a:ext cx="1451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Internal node</a:t>
                </a:r>
                <a:endParaRPr lang="zh-CN" alt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EC612AC-5D83-457E-8372-B61458064EF3}"/>
                  </a:ext>
                </a:extLst>
              </p:cNvPr>
              <p:cNvSpPr txBox="1"/>
              <p:nvPr/>
            </p:nvSpPr>
            <p:spPr>
              <a:xfrm>
                <a:off x="6676857" y="5523261"/>
                <a:ext cx="1800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Match/Leaf node</a:t>
                </a:r>
                <a:endParaRPr lang="zh-CN" altLang="en-US" dirty="0"/>
              </a:p>
            </p:txBody>
          </p:sp>
        </p:grp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0742FEE-20D2-4BBE-9069-BE9716389E4E}"/>
                </a:ext>
              </a:extLst>
            </p:cNvPr>
            <p:cNvSpPr/>
            <p:nvPr/>
          </p:nvSpPr>
          <p:spPr>
            <a:xfrm>
              <a:off x="6436964" y="2587968"/>
              <a:ext cx="325465" cy="3306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581CDA0-5FEC-48FB-86A5-E58CC1FDA089}"/>
                </a:ext>
              </a:extLst>
            </p:cNvPr>
            <p:cNvSpPr/>
            <p:nvPr/>
          </p:nvSpPr>
          <p:spPr>
            <a:xfrm>
              <a:off x="6111500" y="3409671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69EFE05-7AFC-4450-9FA5-8D2AB75BFF5E}"/>
                </a:ext>
              </a:extLst>
            </p:cNvPr>
            <p:cNvSpPr/>
            <p:nvPr/>
          </p:nvSpPr>
          <p:spPr>
            <a:xfrm>
              <a:off x="6762429" y="3409670"/>
              <a:ext cx="325465" cy="3306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1E63DED-5331-4278-9630-A83913760C8A}"/>
                </a:ext>
              </a:extLst>
            </p:cNvPr>
            <p:cNvSpPr/>
            <p:nvPr/>
          </p:nvSpPr>
          <p:spPr>
            <a:xfrm>
              <a:off x="7123772" y="4218237"/>
              <a:ext cx="325465" cy="3306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DB1FAFE-D710-4E66-BBF3-A685041AA476}"/>
                </a:ext>
              </a:extLst>
            </p:cNvPr>
            <p:cNvSpPr/>
            <p:nvPr/>
          </p:nvSpPr>
          <p:spPr>
            <a:xfrm>
              <a:off x="6762429" y="4953145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379806F-E730-4359-95E2-ADB6A27CFE0A}"/>
                </a:ext>
              </a:extLst>
            </p:cNvPr>
            <p:cNvCxnSpPr>
              <a:stCxn id="26" idx="4"/>
              <a:endCxn id="27" idx="0"/>
            </p:cNvCxnSpPr>
            <p:nvPr/>
          </p:nvCxnSpPr>
          <p:spPr>
            <a:xfrm flipH="1">
              <a:off x="6274233" y="2918599"/>
              <a:ext cx="325464" cy="491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CA54EF7-2767-4B25-BB36-5413049C240E}"/>
                </a:ext>
              </a:extLst>
            </p:cNvPr>
            <p:cNvCxnSpPr>
              <a:stCxn id="26" idx="4"/>
              <a:endCxn id="28" idx="0"/>
            </p:cNvCxnSpPr>
            <p:nvPr/>
          </p:nvCxnSpPr>
          <p:spPr>
            <a:xfrm>
              <a:off x="6599697" y="2918599"/>
              <a:ext cx="325465" cy="491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7756CE6D-E817-46F5-A2C1-FA3572A0957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6925162" y="3740301"/>
              <a:ext cx="361343" cy="477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5CC9C91-1EA5-40AC-B5D0-27AA23142EE8}"/>
                </a:ext>
              </a:extLst>
            </p:cNvPr>
            <p:cNvCxnSpPr>
              <a:stCxn id="29" idx="4"/>
              <a:endCxn id="30" idx="0"/>
            </p:cNvCxnSpPr>
            <p:nvPr/>
          </p:nvCxnSpPr>
          <p:spPr>
            <a:xfrm flipH="1">
              <a:off x="6925162" y="4548868"/>
              <a:ext cx="361343" cy="404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18B6BEA-D28F-463B-82D9-D8745DEAE9D8}"/>
                </a:ext>
              </a:extLst>
            </p:cNvPr>
            <p:cNvSpPr txBox="1"/>
            <p:nvPr/>
          </p:nvSpPr>
          <p:spPr>
            <a:xfrm>
              <a:off x="5131087" y="3392023"/>
              <a:ext cx="938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0.0.0.0/1</a:t>
              </a:r>
              <a:endParaRPr lang="zh-CN" altLang="en-US" sz="16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1ED4525-B795-47C0-BB2C-B1955D8C33EA}"/>
                </a:ext>
              </a:extLst>
            </p:cNvPr>
            <p:cNvSpPr txBox="1"/>
            <p:nvPr/>
          </p:nvSpPr>
          <p:spPr>
            <a:xfrm>
              <a:off x="5495930" y="4995332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192.0.0.0/3</a:t>
              </a:r>
              <a:endParaRPr lang="zh-CN" altLang="en-US" sz="16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98D1E68-64CB-4B93-8D0F-249EC5D46DDB}"/>
                </a:ext>
              </a:extLst>
            </p:cNvPr>
            <p:cNvSpPr txBox="1"/>
            <p:nvPr/>
          </p:nvSpPr>
          <p:spPr>
            <a:xfrm>
              <a:off x="6123388" y="2894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0C5B894-40F3-4D79-BC30-08FB0F83EA57}"/>
                </a:ext>
              </a:extLst>
            </p:cNvPr>
            <p:cNvSpPr txBox="1"/>
            <p:nvPr/>
          </p:nvSpPr>
          <p:spPr>
            <a:xfrm>
              <a:off x="6829836" y="2894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18534BA-AA95-4467-85D5-849AF5B0AB6B}"/>
                </a:ext>
              </a:extLst>
            </p:cNvPr>
            <p:cNvSpPr txBox="1"/>
            <p:nvPr/>
          </p:nvSpPr>
          <p:spPr>
            <a:xfrm>
              <a:off x="7185510" y="3745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910A1A2-D7A9-411C-B526-23210DE590D0}"/>
                </a:ext>
              </a:extLst>
            </p:cNvPr>
            <p:cNvSpPr txBox="1"/>
            <p:nvPr/>
          </p:nvSpPr>
          <p:spPr>
            <a:xfrm>
              <a:off x="6822086" y="447655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9E878AA-96C0-4635-8391-ABA050E156ED}"/>
                </a:ext>
              </a:extLst>
            </p:cNvPr>
            <p:cNvSpPr/>
            <p:nvPr/>
          </p:nvSpPr>
          <p:spPr>
            <a:xfrm>
              <a:off x="6397316" y="4241903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63840F7-897F-4A81-8CA0-AF2FB6A94B32}"/>
                </a:ext>
              </a:extLst>
            </p:cNvPr>
            <p:cNvCxnSpPr>
              <a:cxnSpLocks/>
              <a:stCxn id="28" idx="4"/>
              <a:endCxn id="42" idx="0"/>
            </p:cNvCxnSpPr>
            <p:nvPr/>
          </p:nvCxnSpPr>
          <p:spPr>
            <a:xfrm flipH="1">
              <a:off x="6560049" y="3740301"/>
              <a:ext cx="365113" cy="5016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A598BF3-821D-4B54-BA9D-724F282B0D94}"/>
                </a:ext>
              </a:extLst>
            </p:cNvPr>
            <p:cNvSpPr txBox="1"/>
            <p:nvPr/>
          </p:nvSpPr>
          <p:spPr>
            <a:xfrm>
              <a:off x="5212890" y="4244744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128.0.0.0/1</a:t>
              </a:r>
              <a:endParaRPr lang="zh-CN" altLang="en-US" sz="1600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1798D18-4EBC-4929-9A01-74134943FE12}"/>
                </a:ext>
              </a:extLst>
            </p:cNvPr>
            <p:cNvSpPr/>
            <p:nvPr/>
          </p:nvSpPr>
          <p:spPr>
            <a:xfrm>
              <a:off x="7529343" y="4959704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E5D2B09A-D8B0-4B88-AE7F-859BEC36E6F1}"/>
                </a:ext>
              </a:extLst>
            </p:cNvPr>
            <p:cNvCxnSpPr>
              <a:cxnSpLocks/>
              <a:stCxn id="29" idx="4"/>
              <a:endCxn id="48" idx="0"/>
            </p:cNvCxnSpPr>
            <p:nvPr/>
          </p:nvCxnSpPr>
          <p:spPr>
            <a:xfrm>
              <a:off x="7286505" y="4548868"/>
              <a:ext cx="405571" cy="410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DE73E1E-9B6C-47D1-BC12-BB332DF281C2}"/>
                </a:ext>
              </a:extLst>
            </p:cNvPr>
            <p:cNvSpPr txBox="1"/>
            <p:nvPr/>
          </p:nvSpPr>
          <p:spPr>
            <a:xfrm>
              <a:off x="7854561" y="4949161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128.0.0.0/1</a:t>
              </a:r>
              <a:endParaRPr lang="zh-CN" altLang="en-US" sz="1600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74EBFEA-E6E3-41C0-AF52-5A625429B8AB}"/>
              </a:ext>
            </a:extLst>
          </p:cNvPr>
          <p:cNvGrpSpPr/>
          <p:nvPr/>
        </p:nvGrpSpPr>
        <p:grpSpPr>
          <a:xfrm>
            <a:off x="278265" y="2616657"/>
            <a:ext cx="3252808" cy="3852172"/>
            <a:chOff x="278265" y="2616657"/>
            <a:chExt cx="3252808" cy="385217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DE1BA51-D44B-4106-9201-F5401B258AC6}"/>
                </a:ext>
              </a:extLst>
            </p:cNvPr>
            <p:cNvSpPr/>
            <p:nvPr/>
          </p:nvSpPr>
          <p:spPr>
            <a:xfrm>
              <a:off x="1584142" y="2616657"/>
              <a:ext cx="325465" cy="3306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AD66CC9-DF18-4D7A-9871-98A0C811D3FD}"/>
                </a:ext>
              </a:extLst>
            </p:cNvPr>
            <p:cNvSpPr/>
            <p:nvPr/>
          </p:nvSpPr>
          <p:spPr>
            <a:xfrm>
              <a:off x="1258678" y="3438360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25AEA1C-8FBB-4D31-BF32-64F4F0D7459D}"/>
                </a:ext>
              </a:extLst>
            </p:cNvPr>
            <p:cNvSpPr/>
            <p:nvPr/>
          </p:nvSpPr>
          <p:spPr>
            <a:xfrm>
              <a:off x="1909607" y="3438359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DC2C6E6-7D76-4F6A-A66F-0ADCBB4B4FF9}"/>
                </a:ext>
              </a:extLst>
            </p:cNvPr>
            <p:cNvSpPr/>
            <p:nvPr/>
          </p:nvSpPr>
          <p:spPr>
            <a:xfrm>
              <a:off x="2270950" y="4246926"/>
              <a:ext cx="325465" cy="3306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A02E91B-2D4A-48CF-8091-E89B8EDA2CA7}"/>
                </a:ext>
              </a:extLst>
            </p:cNvPr>
            <p:cNvSpPr/>
            <p:nvPr/>
          </p:nvSpPr>
          <p:spPr>
            <a:xfrm>
              <a:off x="1909607" y="4981834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12F2628-7CE9-41AA-B40F-0C9E801B2B00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1421411" y="2947288"/>
              <a:ext cx="325464" cy="491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28BE180-6C3D-4D6C-ADB5-D2798A686B66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1746875" y="2947288"/>
              <a:ext cx="325465" cy="491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9241896-C685-44B0-AA16-5504CC4B057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2072340" y="3768990"/>
              <a:ext cx="361343" cy="477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933B8ED-8036-4E4A-BC4E-8DDA4808F00C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2072340" y="4577557"/>
              <a:ext cx="361343" cy="404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9AFD040-A216-4B48-875C-037BF0097333}"/>
                </a:ext>
              </a:extLst>
            </p:cNvPr>
            <p:cNvSpPr txBox="1"/>
            <p:nvPr/>
          </p:nvSpPr>
          <p:spPr>
            <a:xfrm>
              <a:off x="2235071" y="3438359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128.0.0.0/1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BCAAD74-5B35-46CF-8402-2C38A9C77B3E}"/>
                </a:ext>
              </a:extLst>
            </p:cNvPr>
            <p:cNvSpPr txBox="1"/>
            <p:nvPr/>
          </p:nvSpPr>
          <p:spPr>
            <a:xfrm>
              <a:off x="278265" y="3420712"/>
              <a:ext cx="938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0.0.0.0/1</a:t>
              </a:r>
              <a:endParaRPr lang="zh-CN" altLang="en-US" sz="16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1998CE2-3F15-4908-A9A0-DCB91F3BD6FC}"/>
                </a:ext>
              </a:extLst>
            </p:cNvPr>
            <p:cNvSpPr txBox="1"/>
            <p:nvPr/>
          </p:nvSpPr>
          <p:spPr>
            <a:xfrm>
              <a:off x="2384605" y="4991843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192.0.0.0/3</a:t>
              </a:r>
              <a:endParaRPr lang="zh-CN" altLang="en-US" sz="16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749290F-D39E-467E-8CCC-2AF1E2AC2D8C}"/>
                </a:ext>
              </a:extLst>
            </p:cNvPr>
            <p:cNvSpPr txBox="1"/>
            <p:nvPr/>
          </p:nvSpPr>
          <p:spPr>
            <a:xfrm>
              <a:off x="1270566" y="2923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FFD68E3-41C7-4558-86C9-D02E011B100C}"/>
                </a:ext>
              </a:extLst>
            </p:cNvPr>
            <p:cNvSpPr txBox="1"/>
            <p:nvPr/>
          </p:nvSpPr>
          <p:spPr>
            <a:xfrm>
              <a:off x="1977014" y="2923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E7E568B-118E-4247-94EF-D5C38F9C27AE}"/>
                </a:ext>
              </a:extLst>
            </p:cNvPr>
            <p:cNvSpPr txBox="1"/>
            <p:nvPr/>
          </p:nvSpPr>
          <p:spPr>
            <a:xfrm>
              <a:off x="2332688" y="37741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CDA2F45-7031-46CF-B1CD-7A3B19C80985}"/>
                </a:ext>
              </a:extLst>
            </p:cNvPr>
            <p:cNvSpPr txBox="1"/>
            <p:nvPr/>
          </p:nvSpPr>
          <p:spPr>
            <a:xfrm>
              <a:off x="1969264" y="450523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4D96818-1803-4C46-A4EC-BFB33ED18E9A}"/>
                </a:ext>
              </a:extLst>
            </p:cNvPr>
            <p:cNvGrpSpPr/>
            <p:nvPr/>
          </p:nvGrpSpPr>
          <p:grpSpPr>
            <a:xfrm>
              <a:off x="917680" y="5606079"/>
              <a:ext cx="1992807" cy="862750"/>
              <a:chOff x="6135281" y="5029843"/>
              <a:chExt cx="1992807" cy="862750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17F47257-5DEB-4FA9-B90D-82D305DABE29}"/>
                  </a:ext>
                </a:extLst>
              </p:cNvPr>
              <p:cNvSpPr/>
              <p:nvPr/>
            </p:nvSpPr>
            <p:spPr>
              <a:xfrm>
                <a:off x="6138706" y="5068544"/>
                <a:ext cx="325465" cy="33063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74F59A5F-E850-43A0-A1F2-1CA5BA0657C3}"/>
                  </a:ext>
                </a:extLst>
              </p:cNvPr>
              <p:cNvSpPr/>
              <p:nvPr/>
            </p:nvSpPr>
            <p:spPr>
              <a:xfrm>
                <a:off x="6135281" y="5536477"/>
                <a:ext cx="325465" cy="33063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45254DF-44B0-4065-AEC8-CC86EFE970EF}"/>
                  </a:ext>
                </a:extLst>
              </p:cNvPr>
              <p:cNvSpPr txBox="1"/>
              <p:nvPr/>
            </p:nvSpPr>
            <p:spPr>
              <a:xfrm>
                <a:off x="6676857" y="5029843"/>
                <a:ext cx="1451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Internal node</a:t>
                </a:r>
                <a:endParaRPr lang="zh-CN" altLang="en-US" dirty="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0A398C8-1A2D-4B11-ABAB-A23FF089E840}"/>
                  </a:ext>
                </a:extLst>
              </p:cNvPr>
              <p:cNvSpPr txBox="1"/>
              <p:nvPr/>
            </p:nvSpPr>
            <p:spPr>
              <a:xfrm>
                <a:off x="6676857" y="5523261"/>
                <a:ext cx="1317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Match </a:t>
                </a:r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</p:grpSp>
      </p:grpSp>
      <p:sp>
        <p:nvSpPr>
          <p:cNvPr id="58" name="箭头: 右 57">
            <a:extLst>
              <a:ext uri="{FF2B5EF4-FFF2-40B4-BE49-F238E27FC236}">
                <a16:creationId xmlns:a16="http://schemas.microsoft.com/office/drawing/2014/main" id="{9A7C80C7-DE09-4B65-8B5E-65DF4BA2884B}"/>
              </a:ext>
            </a:extLst>
          </p:cNvPr>
          <p:cNvSpPr/>
          <p:nvPr/>
        </p:nvSpPr>
        <p:spPr>
          <a:xfrm>
            <a:off x="4085684" y="3917348"/>
            <a:ext cx="511527" cy="452329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内容占位符 2">
            <a:extLst>
              <a:ext uri="{FF2B5EF4-FFF2-40B4-BE49-F238E27FC236}">
                <a16:creationId xmlns:a16="http://schemas.microsoft.com/office/drawing/2014/main" id="{81FEFF5C-677B-4BF0-ABEF-D9D5CBE9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090276"/>
          </a:xfrm>
        </p:spPr>
        <p:txBody>
          <a:bodyPr/>
          <a:lstStyle/>
          <a:p>
            <a:r>
              <a:rPr lang="zh-CN" altLang="en-US" dirty="0"/>
              <a:t>叶推：将包含匹配前缀的中间节点下推到叶子节点（可能不止一个叶子节点）</a:t>
            </a:r>
          </a:p>
        </p:txBody>
      </p:sp>
    </p:spTree>
    <p:extLst>
      <p:ext uri="{BB962C8B-B14F-4D97-AF65-F5344CB8AC3E}">
        <p14:creationId xmlns:p14="http://schemas.microsoft.com/office/powerpoint/2010/main" val="35155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97E64-6D0B-4890-AB93-B5B8E86E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en-US" altLang="zh-CN" dirty="0"/>
              <a:t>bit</a:t>
            </a:r>
            <a:r>
              <a:rPr lang="zh-CN" altLang="en-US" dirty="0"/>
              <a:t>前缀树：压缩指针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6E2CB-0C7C-4B0A-BF85-3D81D4BEAA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B814C8-D12F-4D66-8DA6-01E9ABDD0007}"/>
              </a:ext>
            </a:extLst>
          </p:cNvPr>
          <p:cNvGrpSpPr/>
          <p:nvPr/>
        </p:nvGrpSpPr>
        <p:grpSpPr>
          <a:xfrm>
            <a:off x="52174" y="3255246"/>
            <a:ext cx="2583543" cy="2006400"/>
            <a:chOff x="5835678" y="2466846"/>
            <a:chExt cx="2583543" cy="20064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71C145D-5BD2-49CE-A841-7C5962319567}"/>
                </a:ext>
              </a:extLst>
            </p:cNvPr>
            <p:cNvSpPr/>
            <p:nvPr/>
          </p:nvSpPr>
          <p:spPr>
            <a:xfrm>
              <a:off x="7094846" y="2466846"/>
              <a:ext cx="325465" cy="3306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5E64034-801B-4C05-8F4A-CD27ED585F85}"/>
                </a:ext>
              </a:extLst>
            </p:cNvPr>
            <p:cNvSpPr/>
            <p:nvPr/>
          </p:nvSpPr>
          <p:spPr>
            <a:xfrm>
              <a:off x="6152477" y="3288548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DDCEC19-C2B0-4990-AFC8-D641BC177AD8}"/>
                </a:ext>
              </a:extLst>
            </p:cNvPr>
            <p:cNvSpPr/>
            <p:nvPr/>
          </p:nvSpPr>
          <p:spPr>
            <a:xfrm>
              <a:off x="6786074" y="3296471"/>
              <a:ext cx="325465" cy="3306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12E7376-C5CA-459A-95F3-BD1979690C60}"/>
                </a:ext>
              </a:extLst>
            </p:cNvPr>
            <p:cNvSpPr/>
            <p:nvPr/>
          </p:nvSpPr>
          <p:spPr>
            <a:xfrm>
              <a:off x="7419671" y="3294212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C13E0E1-3CDA-4EAF-A3B6-29B9D7BBB6CB}"/>
                </a:ext>
              </a:extLst>
            </p:cNvPr>
            <p:cNvSpPr/>
            <p:nvPr/>
          </p:nvSpPr>
          <p:spPr>
            <a:xfrm>
              <a:off x="8053267" y="3288547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0B1F922-9B41-4E8E-87B0-AEA8AA91B1C1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315210" y="2749057"/>
              <a:ext cx="827299" cy="539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3F29F02-A5F5-4A3C-9538-E9CC3DB200DE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6948807" y="2749057"/>
              <a:ext cx="193702" cy="547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FF11C5A-F7DA-4827-9AA3-4B54DD12E441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7372648" y="2749057"/>
              <a:ext cx="209756" cy="545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720AED2-B2AE-49B7-8428-982FF2402249}"/>
                </a:ext>
              </a:extLst>
            </p:cNvPr>
            <p:cNvCxnSpPr>
              <a:cxnSpLocks/>
              <a:stCxn id="6" idx="5"/>
              <a:endCxn id="10" idx="0"/>
            </p:cNvCxnSpPr>
            <p:nvPr/>
          </p:nvCxnSpPr>
          <p:spPr>
            <a:xfrm>
              <a:off x="7372648" y="2749057"/>
              <a:ext cx="843352" cy="5394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849D790-79F2-443A-893F-74352E3F7602}"/>
                </a:ext>
              </a:extLst>
            </p:cNvPr>
            <p:cNvSpPr/>
            <p:nvPr/>
          </p:nvSpPr>
          <p:spPr>
            <a:xfrm>
              <a:off x="5835678" y="4134692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51129A9-C088-45C7-9F8C-38F291BF68DD}"/>
                </a:ext>
              </a:extLst>
            </p:cNvPr>
            <p:cNvSpPr/>
            <p:nvPr/>
          </p:nvSpPr>
          <p:spPr>
            <a:xfrm>
              <a:off x="6469275" y="4142615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60108FF-C373-4165-8673-073E69AE481F}"/>
                </a:ext>
              </a:extLst>
            </p:cNvPr>
            <p:cNvSpPr/>
            <p:nvPr/>
          </p:nvSpPr>
          <p:spPr>
            <a:xfrm>
              <a:off x="7102872" y="4140356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787F7EC-6EA3-4334-B17B-4D2F2E92D2C6}"/>
                </a:ext>
              </a:extLst>
            </p:cNvPr>
            <p:cNvSpPr/>
            <p:nvPr/>
          </p:nvSpPr>
          <p:spPr>
            <a:xfrm>
              <a:off x="7736468" y="4134691"/>
              <a:ext cx="325465" cy="330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F839867-7F19-4B9F-942C-0E814BE94711}"/>
                </a:ext>
              </a:extLst>
            </p:cNvPr>
            <p:cNvCxnSpPr>
              <a:stCxn id="8" idx="3"/>
              <a:endCxn id="15" idx="0"/>
            </p:cNvCxnSpPr>
            <p:nvPr/>
          </p:nvCxnSpPr>
          <p:spPr>
            <a:xfrm flipH="1">
              <a:off x="5998411" y="3578682"/>
              <a:ext cx="835326" cy="5560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33C4D70-2D2E-4785-B047-63E1F869D5B6}"/>
                </a:ext>
              </a:extLst>
            </p:cNvPr>
            <p:cNvCxnSpPr>
              <a:stCxn id="8" idx="3"/>
              <a:endCxn id="16" idx="0"/>
            </p:cNvCxnSpPr>
            <p:nvPr/>
          </p:nvCxnSpPr>
          <p:spPr>
            <a:xfrm flipH="1">
              <a:off x="6632008" y="3578682"/>
              <a:ext cx="201729" cy="563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3BE8DF6-5D77-42C6-8AD5-B4305B64CD5C}"/>
                </a:ext>
              </a:extLst>
            </p:cNvPr>
            <p:cNvCxnSpPr>
              <a:stCxn id="8" idx="5"/>
              <a:endCxn id="17" idx="0"/>
            </p:cNvCxnSpPr>
            <p:nvPr/>
          </p:nvCxnSpPr>
          <p:spPr>
            <a:xfrm>
              <a:off x="7063876" y="3578682"/>
              <a:ext cx="201729" cy="561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BA9AC6A-E20F-4E1E-B3E5-91B6D39FF1C9}"/>
                </a:ext>
              </a:extLst>
            </p:cNvPr>
            <p:cNvCxnSpPr>
              <a:stCxn id="8" idx="5"/>
              <a:endCxn id="18" idx="0"/>
            </p:cNvCxnSpPr>
            <p:nvPr/>
          </p:nvCxnSpPr>
          <p:spPr>
            <a:xfrm>
              <a:off x="7063876" y="3578682"/>
              <a:ext cx="835325" cy="556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6E404D9-D41C-4EFA-8B09-05A4FBDEA110}"/>
                </a:ext>
              </a:extLst>
            </p:cNvPr>
            <p:cNvSpPr txBox="1"/>
            <p:nvPr/>
          </p:nvSpPr>
          <p:spPr>
            <a:xfrm>
              <a:off x="6140671" y="29230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00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DB44242-DA5A-4B62-B96E-32A95F2663C1}"/>
                </a:ext>
              </a:extLst>
            </p:cNvPr>
            <p:cNvSpPr txBox="1"/>
            <p:nvPr/>
          </p:nvSpPr>
          <p:spPr>
            <a:xfrm>
              <a:off x="6640675" y="29230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D2AE0CA-64C8-4CBF-95D6-B22CE8F28C4D}"/>
                </a:ext>
              </a:extLst>
            </p:cNvPr>
            <p:cNvSpPr txBox="1"/>
            <p:nvPr/>
          </p:nvSpPr>
          <p:spPr>
            <a:xfrm>
              <a:off x="7471831" y="29230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FCE6637-EED6-4CC8-A522-D2C6B24CE459}"/>
                </a:ext>
              </a:extLst>
            </p:cNvPr>
            <p:cNvSpPr txBox="1"/>
            <p:nvPr/>
          </p:nvSpPr>
          <p:spPr>
            <a:xfrm>
              <a:off x="8000517" y="29230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1977D67-81DD-4A4E-BB2A-062C0C8D8F7F}"/>
                </a:ext>
              </a:extLst>
            </p:cNvPr>
            <p:cNvSpPr txBox="1"/>
            <p:nvPr/>
          </p:nvSpPr>
          <p:spPr>
            <a:xfrm>
              <a:off x="5835678" y="37942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00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ED6C4B4-E5D6-4797-95CD-C5CC657AC609}"/>
                </a:ext>
              </a:extLst>
            </p:cNvPr>
            <p:cNvSpPr txBox="1"/>
            <p:nvPr/>
          </p:nvSpPr>
          <p:spPr>
            <a:xfrm>
              <a:off x="6335682" y="37942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01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882CE8D-C745-4DC7-96A1-85D218704BAF}"/>
                </a:ext>
              </a:extLst>
            </p:cNvPr>
            <p:cNvSpPr txBox="1"/>
            <p:nvPr/>
          </p:nvSpPr>
          <p:spPr>
            <a:xfrm>
              <a:off x="7166838" y="37942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49D5ED5-412C-4486-B1B2-4FE296DD5115}"/>
                </a:ext>
              </a:extLst>
            </p:cNvPr>
            <p:cNvSpPr txBox="1"/>
            <p:nvPr/>
          </p:nvSpPr>
          <p:spPr>
            <a:xfrm>
              <a:off x="7695524" y="37942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</p:grpSp>
      <p:sp>
        <p:nvSpPr>
          <p:cNvPr id="120" name="箭头: 右 119">
            <a:extLst>
              <a:ext uri="{FF2B5EF4-FFF2-40B4-BE49-F238E27FC236}">
                <a16:creationId xmlns:a16="http://schemas.microsoft.com/office/drawing/2014/main" id="{4D91DDF2-8296-470E-93B6-2E4F9260568B}"/>
              </a:ext>
            </a:extLst>
          </p:cNvPr>
          <p:cNvSpPr/>
          <p:nvPr/>
        </p:nvSpPr>
        <p:spPr>
          <a:xfrm>
            <a:off x="2820181" y="4100224"/>
            <a:ext cx="345986" cy="63055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内容占位符 2">
            <a:extLst>
              <a:ext uri="{FF2B5EF4-FFF2-40B4-BE49-F238E27FC236}">
                <a16:creationId xmlns:a16="http://schemas.microsoft.com/office/drawing/2014/main" id="{1529F1E0-1F0A-4C4C-909C-D5D947D1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162134"/>
          </a:xfrm>
        </p:spPr>
        <p:txBody>
          <a:bodyPr/>
          <a:lstStyle/>
          <a:p>
            <a:r>
              <a:rPr lang="zh-CN" altLang="en-US" dirty="0"/>
              <a:t>将指向子节点的指针，改进为指向子节点向量的指针，可以减少内存空间使用</a:t>
            </a: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57798301-969B-413C-B93E-53641AEDE0A0}"/>
              </a:ext>
            </a:extLst>
          </p:cNvPr>
          <p:cNvGrpSpPr/>
          <p:nvPr/>
        </p:nvGrpSpPr>
        <p:grpSpPr>
          <a:xfrm>
            <a:off x="3549033" y="2781730"/>
            <a:ext cx="5702489" cy="3718743"/>
            <a:chOff x="3549033" y="2781730"/>
            <a:chExt cx="5702489" cy="371874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2AA7609-74D8-4E24-858B-3D03AB14EB85}"/>
                </a:ext>
              </a:extLst>
            </p:cNvPr>
            <p:cNvSpPr/>
            <p:nvPr/>
          </p:nvSpPr>
          <p:spPr>
            <a:xfrm>
              <a:off x="3571176" y="2781730"/>
              <a:ext cx="3079387" cy="8214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7923AC22-4503-44D3-A0E5-320A71E15C59}"/>
                </a:ext>
              </a:extLst>
            </p:cNvPr>
            <p:cNvCxnSpPr>
              <a:cxnSpLocks/>
              <a:stCxn id="72" idx="2"/>
              <a:endCxn id="57" idx="1"/>
            </p:cNvCxnSpPr>
            <p:nvPr/>
          </p:nvCxnSpPr>
          <p:spPr>
            <a:xfrm rot="5400000">
              <a:off x="4078794" y="3079535"/>
              <a:ext cx="1010542" cy="1705077"/>
            </a:xfrm>
            <a:prstGeom prst="bentConnector4">
              <a:avLst>
                <a:gd name="adj1" fmla="val 40215"/>
                <a:gd name="adj2" fmla="val 11916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2C64E634-9D7A-43C6-B881-6726CFD2BAAA}"/>
                </a:ext>
              </a:extLst>
            </p:cNvPr>
            <p:cNvCxnSpPr>
              <a:cxnSpLocks/>
              <a:stCxn id="73" idx="2"/>
              <a:endCxn id="61" idx="1"/>
            </p:cNvCxnSpPr>
            <p:nvPr/>
          </p:nvCxnSpPr>
          <p:spPr>
            <a:xfrm rot="5400000">
              <a:off x="4096269" y="3074951"/>
              <a:ext cx="1637085" cy="2340785"/>
            </a:xfrm>
            <a:prstGeom prst="bentConnector4">
              <a:avLst>
                <a:gd name="adj1" fmla="val 43960"/>
                <a:gd name="adj2" fmla="val 1097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F6CB8902-E5BD-49F4-80D3-1C152ED58724}"/>
                </a:ext>
              </a:extLst>
            </p:cNvPr>
            <p:cNvGrpSpPr/>
            <p:nvPr/>
          </p:nvGrpSpPr>
          <p:grpSpPr>
            <a:xfrm>
              <a:off x="3731526" y="4239579"/>
              <a:ext cx="2627294" cy="395527"/>
              <a:chOff x="4720378" y="4603874"/>
              <a:chExt cx="2627294" cy="395527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E39E407-DD91-4FC9-B184-908D268E4AEE}"/>
                  </a:ext>
                </a:extLst>
              </p:cNvPr>
              <p:cNvSpPr/>
              <p:nvPr/>
            </p:nvSpPr>
            <p:spPr>
              <a:xfrm>
                <a:off x="4720378" y="4603876"/>
                <a:ext cx="659009" cy="395525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D4F9812C-F89F-4B92-98EC-71CE9388EBCE}"/>
                  </a:ext>
                </a:extLst>
              </p:cNvPr>
              <p:cNvSpPr/>
              <p:nvPr/>
            </p:nvSpPr>
            <p:spPr>
              <a:xfrm>
                <a:off x="5375697" y="4603875"/>
                <a:ext cx="659009" cy="3955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A6D2BDA-FAC8-4098-9DA1-C6D4C1AE0744}"/>
                  </a:ext>
                </a:extLst>
              </p:cNvPr>
              <p:cNvSpPr/>
              <p:nvPr/>
            </p:nvSpPr>
            <p:spPr>
              <a:xfrm>
                <a:off x="6033344" y="4603875"/>
                <a:ext cx="659009" cy="395525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72B58B6-9BC7-4D52-9976-E3C86FB3DF4A}"/>
                  </a:ext>
                </a:extLst>
              </p:cNvPr>
              <p:cNvSpPr/>
              <p:nvPr/>
            </p:nvSpPr>
            <p:spPr>
              <a:xfrm>
                <a:off x="6688663" y="4603874"/>
                <a:ext cx="659009" cy="395525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B1033CD4-F944-492A-A539-2DABABBB021A}"/>
                </a:ext>
              </a:extLst>
            </p:cNvPr>
            <p:cNvGrpSpPr/>
            <p:nvPr/>
          </p:nvGrpSpPr>
          <p:grpSpPr>
            <a:xfrm>
              <a:off x="3744418" y="4866121"/>
              <a:ext cx="2627294" cy="395527"/>
              <a:chOff x="4712631" y="3878034"/>
              <a:chExt cx="2627294" cy="395527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0AC2260-AB7F-4FD0-985D-FC00A44C7D16}"/>
                  </a:ext>
                </a:extLst>
              </p:cNvPr>
              <p:cNvSpPr/>
              <p:nvPr/>
            </p:nvSpPr>
            <p:spPr>
              <a:xfrm>
                <a:off x="4712631" y="3878036"/>
                <a:ext cx="659009" cy="3955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5D880B6-C57A-4D40-B5E0-026BDA989ECF}"/>
                  </a:ext>
                </a:extLst>
              </p:cNvPr>
              <p:cNvSpPr/>
              <p:nvPr/>
            </p:nvSpPr>
            <p:spPr>
              <a:xfrm>
                <a:off x="5367950" y="3878035"/>
                <a:ext cx="659009" cy="39552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37B133F-58C2-4C4B-A92D-25C63BDABA5C}"/>
                  </a:ext>
                </a:extLst>
              </p:cNvPr>
              <p:cNvSpPr/>
              <p:nvPr/>
            </p:nvSpPr>
            <p:spPr>
              <a:xfrm>
                <a:off x="6025597" y="3878035"/>
                <a:ext cx="659009" cy="3955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BC5B148-25BC-47BA-8C95-A2BEA14340AA}"/>
                  </a:ext>
                </a:extLst>
              </p:cNvPr>
              <p:cNvSpPr/>
              <p:nvPr/>
            </p:nvSpPr>
            <p:spPr>
              <a:xfrm>
                <a:off x="6680916" y="3878034"/>
                <a:ext cx="659009" cy="3955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2B21C60B-B985-4009-AF73-3D586E7EE6A7}"/>
                </a:ext>
              </a:extLst>
            </p:cNvPr>
            <p:cNvGrpSpPr/>
            <p:nvPr/>
          </p:nvGrpSpPr>
          <p:grpSpPr>
            <a:xfrm>
              <a:off x="3744418" y="3024107"/>
              <a:ext cx="1162952" cy="395525"/>
              <a:chOff x="4808205" y="1766666"/>
              <a:chExt cx="1162952" cy="395525"/>
            </a:xfrm>
            <a:solidFill>
              <a:srgbClr val="00B050"/>
            </a:solidFill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643B757-5A66-45A8-B01C-21BEA9D9A610}"/>
                  </a:ext>
                </a:extLst>
              </p:cNvPr>
              <p:cNvSpPr/>
              <p:nvPr/>
            </p:nvSpPr>
            <p:spPr>
              <a:xfrm>
                <a:off x="4808205" y="1766666"/>
                <a:ext cx="290738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35F127EC-FB01-45D6-89C6-0FDD75892DD4}"/>
                  </a:ext>
                </a:extLst>
              </p:cNvPr>
              <p:cNvSpPr/>
              <p:nvPr/>
            </p:nvSpPr>
            <p:spPr>
              <a:xfrm>
                <a:off x="5098943" y="1766666"/>
                <a:ext cx="290738" cy="39552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5DBC7A4-0C8E-424E-B6D1-648BE73BBB10}"/>
                  </a:ext>
                </a:extLst>
              </p:cNvPr>
              <p:cNvSpPr/>
              <p:nvPr/>
            </p:nvSpPr>
            <p:spPr>
              <a:xfrm>
                <a:off x="5389681" y="1766666"/>
                <a:ext cx="290738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8FC09B9-80FD-40DA-A822-0E91A84A2764}"/>
                  </a:ext>
                </a:extLst>
              </p:cNvPr>
              <p:cNvSpPr/>
              <p:nvPr/>
            </p:nvSpPr>
            <p:spPr>
              <a:xfrm>
                <a:off x="5680419" y="1766666"/>
                <a:ext cx="290738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546CA40A-140B-482D-AFA9-B97EC2EAE273}"/>
                </a:ext>
              </a:extLst>
            </p:cNvPr>
            <p:cNvGrpSpPr/>
            <p:nvPr/>
          </p:nvGrpSpPr>
          <p:grpSpPr>
            <a:xfrm>
              <a:off x="5114169" y="3031276"/>
              <a:ext cx="1293467" cy="395526"/>
              <a:chOff x="6043795" y="1716069"/>
              <a:chExt cx="1293467" cy="395526"/>
            </a:xfrm>
            <a:solidFill>
              <a:schemeClr val="bg1"/>
            </a:solidFill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BB303BE1-3197-40EF-BCED-E8095B0840B2}"/>
                  </a:ext>
                </a:extLst>
              </p:cNvPr>
              <p:cNvSpPr/>
              <p:nvPr/>
            </p:nvSpPr>
            <p:spPr>
              <a:xfrm>
                <a:off x="6043795" y="1716070"/>
                <a:ext cx="644867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ptr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DD47BD8D-C58D-4E44-B986-B7F4C7E52BB9}"/>
                  </a:ext>
                </a:extLst>
              </p:cNvPr>
              <p:cNvSpPr/>
              <p:nvPr/>
            </p:nvSpPr>
            <p:spPr>
              <a:xfrm>
                <a:off x="6692395" y="1716069"/>
                <a:ext cx="644867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ptr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F57A9E5-2CF1-43FD-A1DA-4FBECAAC2F41}"/>
                </a:ext>
              </a:extLst>
            </p:cNvPr>
            <p:cNvSpPr/>
            <p:nvPr/>
          </p:nvSpPr>
          <p:spPr>
            <a:xfrm>
              <a:off x="3558284" y="5679063"/>
              <a:ext cx="3079387" cy="8214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9562205-A231-4FEB-A9CF-A04948684260}"/>
                </a:ext>
              </a:extLst>
            </p:cNvPr>
            <p:cNvGrpSpPr/>
            <p:nvPr/>
          </p:nvGrpSpPr>
          <p:grpSpPr>
            <a:xfrm>
              <a:off x="3731526" y="5921440"/>
              <a:ext cx="1162952" cy="395525"/>
              <a:chOff x="4808205" y="1766666"/>
              <a:chExt cx="1162952" cy="395525"/>
            </a:xfrm>
            <a:solidFill>
              <a:srgbClr val="00B050"/>
            </a:solidFill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3B19EB3-AD6D-485F-94E1-D5BB08739011}"/>
                  </a:ext>
                </a:extLst>
              </p:cNvPr>
              <p:cNvSpPr/>
              <p:nvPr/>
            </p:nvSpPr>
            <p:spPr>
              <a:xfrm>
                <a:off x="4808205" y="1766666"/>
                <a:ext cx="290738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F408403F-144C-4DD9-B45E-34E39101BF3E}"/>
                  </a:ext>
                </a:extLst>
              </p:cNvPr>
              <p:cNvSpPr/>
              <p:nvPr/>
            </p:nvSpPr>
            <p:spPr>
              <a:xfrm>
                <a:off x="5098943" y="1766666"/>
                <a:ext cx="290738" cy="395525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E06DF4A9-81AB-4323-BC25-9F904E02C1C8}"/>
                  </a:ext>
                </a:extLst>
              </p:cNvPr>
              <p:cNvSpPr/>
              <p:nvPr/>
            </p:nvSpPr>
            <p:spPr>
              <a:xfrm>
                <a:off x="5389681" y="1766666"/>
                <a:ext cx="290738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01EC5AD-FB3C-46D4-B77C-8076EB1EA453}"/>
                  </a:ext>
                </a:extLst>
              </p:cNvPr>
              <p:cNvSpPr/>
              <p:nvPr/>
            </p:nvSpPr>
            <p:spPr>
              <a:xfrm>
                <a:off x="5680419" y="1766666"/>
                <a:ext cx="290738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BFE107DE-ED2D-4DCC-B640-8F16FE5B9363}"/>
                </a:ext>
              </a:extLst>
            </p:cNvPr>
            <p:cNvGrpSpPr/>
            <p:nvPr/>
          </p:nvGrpSpPr>
          <p:grpSpPr>
            <a:xfrm>
              <a:off x="5101277" y="5928609"/>
              <a:ext cx="1293467" cy="395526"/>
              <a:chOff x="6043795" y="1716069"/>
              <a:chExt cx="1293467" cy="395526"/>
            </a:xfrm>
            <a:solidFill>
              <a:schemeClr val="bg1"/>
            </a:solidFill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8A6340CC-709B-469A-86E1-5B5392655B7D}"/>
                  </a:ext>
                </a:extLst>
              </p:cNvPr>
              <p:cNvSpPr/>
              <p:nvPr/>
            </p:nvSpPr>
            <p:spPr>
              <a:xfrm>
                <a:off x="6043795" y="1716070"/>
                <a:ext cx="644867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ptr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553838B2-F0F8-4695-B152-74269F475B68}"/>
                  </a:ext>
                </a:extLst>
              </p:cNvPr>
              <p:cNvSpPr/>
              <p:nvPr/>
            </p:nvSpPr>
            <p:spPr>
              <a:xfrm>
                <a:off x="6692395" y="1716069"/>
                <a:ext cx="644867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ptr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右大括号 95">
              <a:extLst>
                <a:ext uri="{FF2B5EF4-FFF2-40B4-BE49-F238E27FC236}">
                  <a16:creationId xmlns:a16="http://schemas.microsoft.com/office/drawing/2014/main" id="{35B2108A-472C-4985-BE46-324B72F7AA66}"/>
                </a:ext>
              </a:extLst>
            </p:cNvPr>
            <p:cNvSpPr/>
            <p:nvPr/>
          </p:nvSpPr>
          <p:spPr>
            <a:xfrm rot="16200000">
              <a:off x="4888080" y="3937843"/>
              <a:ext cx="423435" cy="3101530"/>
            </a:xfrm>
            <a:prstGeom prst="rightBrace">
              <a:avLst>
                <a:gd name="adj1" fmla="val 8333"/>
                <a:gd name="adj2" fmla="val 3862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38C78AD-A5A8-4939-9DF9-D6CB9ACA94FA}"/>
                </a:ext>
              </a:extLst>
            </p:cNvPr>
            <p:cNvSpPr txBox="1"/>
            <p:nvPr/>
          </p:nvSpPr>
          <p:spPr>
            <a:xfrm>
              <a:off x="6779439" y="3050300"/>
              <a:ext cx="1451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Internal node</a:t>
              </a:r>
              <a:endParaRPr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94F699F-A3AB-446A-8C94-18B4A8A58F2E}"/>
                </a:ext>
              </a:extLst>
            </p:cNvPr>
            <p:cNvSpPr txBox="1"/>
            <p:nvPr/>
          </p:nvSpPr>
          <p:spPr>
            <a:xfrm>
              <a:off x="6783652" y="5954802"/>
              <a:ext cx="1451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Internal node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93F3EE7-E3C6-44C1-81D8-AA9FDBC5D50A}"/>
                </a:ext>
              </a:extLst>
            </p:cNvPr>
            <p:cNvSpPr txBox="1"/>
            <p:nvPr/>
          </p:nvSpPr>
          <p:spPr>
            <a:xfrm>
              <a:off x="6415233" y="4861014"/>
              <a:ext cx="2836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Array of child internal nodes</a:t>
              </a:r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4E8E4F1-7E73-44A8-8081-CDB4E2D42634}"/>
                </a:ext>
              </a:extLst>
            </p:cNvPr>
            <p:cNvSpPr txBox="1"/>
            <p:nvPr/>
          </p:nvSpPr>
          <p:spPr>
            <a:xfrm>
              <a:off x="6415233" y="4248099"/>
              <a:ext cx="254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Array of child leaf nodes</a:t>
              </a:r>
              <a:endParaRPr lang="zh-CN" altLang="en-US" dirty="0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B83E1285-EB05-456F-BC16-BAC861BA2ACD}"/>
                </a:ext>
              </a:extLst>
            </p:cNvPr>
            <p:cNvGrpSpPr/>
            <p:nvPr/>
          </p:nvGrpSpPr>
          <p:grpSpPr>
            <a:xfrm>
              <a:off x="4386021" y="4246533"/>
              <a:ext cx="658472" cy="388571"/>
              <a:chOff x="4256868" y="4293031"/>
              <a:chExt cx="658472" cy="388571"/>
            </a:xfrm>
          </p:grpSpPr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BF6342AB-2627-4144-BF06-B81430BF9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868" y="4293031"/>
                <a:ext cx="658471" cy="3885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686041D9-3320-4A75-BD5D-E9F1002CC5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6868" y="4294597"/>
                <a:ext cx="658472" cy="387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C80C46BC-9A56-41E3-8E33-E646CCA36F0A}"/>
                </a:ext>
              </a:extLst>
            </p:cNvPr>
            <p:cNvGrpSpPr/>
            <p:nvPr/>
          </p:nvGrpSpPr>
          <p:grpSpPr>
            <a:xfrm>
              <a:off x="3751137" y="4863896"/>
              <a:ext cx="658472" cy="388571"/>
              <a:chOff x="4256868" y="4293031"/>
              <a:chExt cx="658472" cy="388571"/>
            </a:xfrm>
          </p:grpSpPr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2AF693D0-5171-47E5-A196-509757AAA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868" y="4293031"/>
                <a:ext cx="658471" cy="3885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03B54008-051B-450C-B9F0-5EFA49ADF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6868" y="4294597"/>
                <a:ext cx="658472" cy="387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99BA65BB-B868-4F4B-86B9-85E8F4F9E896}"/>
                </a:ext>
              </a:extLst>
            </p:cNvPr>
            <p:cNvGrpSpPr/>
            <p:nvPr/>
          </p:nvGrpSpPr>
          <p:grpSpPr>
            <a:xfrm>
              <a:off x="5055593" y="4881104"/>
              <a:ext cx="658472" cy="388571"/>
              <a:chOff x="4256868" y="4293031"/>
              <a:chExt cx="658472" cy="388571"/>
            </a:xfrm>
          </p:grpSpPr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56548636-9E07-4701-9B91-0E717C0F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868" y="4293031"/>
                <a:ext cx="658471" cy="3885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A57A758B-4723-4744-BEAE-F973CAE48D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6868" y="4294597"/>
                <a:ext cx="658472" cy="387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58A0FDB9-4BAC-409A-875D-0A928BF41025}"/>
                </a:ext>
              </a:extLst>
            </p:cNvPr>
            <p:cNvGrpSpPr/>
            <p:nvPr/>
          </p:nvGrpSpPr>
          <p:grpSpPr>
            <a:xfrm>
              <a:off x="5713652" y="4877089"/>
              <a:ext cx="658472" cy="388571"/>
              <a:chOff x="4256868" y="4293031"/>
              <a:chExt cx="658472" cy="388571"/>
            </a:xfrm>
          </p:grpSpPr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9281D8C2-AF7A-46E6-8980-BE82880CB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868" y="4293031"/>
                <a:ext cx="658471" cy="3885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228D0C42-0AC9-45A7-BACA-666EF739DD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6868" y="4294597"/>
                <a:ext cx="658472" cy="387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F3305A27-D163-4C3B-B50C-03B191521456}"/>
                </a:ext>
              </a:extLst>
            </p:cNvPr>
            <p:cNvCxnSpPr>
              <a:stCxn id="67" idx="2"/>
              <a:endCxn id="57" idx="0"/>
            </p:cNvCxnSpPr>
            <p:nvPr/>
          </p:nvCxnSpPr>
          <p:spPr>
            <a:xfrm>
              <a:off x="3889787" y="3419632"/>
              <a:ext cx="171244" cy="8199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470004E5-27ED-4655-946B-A87784C0CF9D}"/>
                </a:ext>
              </a:extLst>
            </p:cNvPr>
            <p:cNvCxnSpPr>
              <a:stCxn id="68" idx="2"/>
              <a:endCxn id="62" idx="0"/>
            </p:cNvCxnSpPr>
            <p:nvPr/>
          </p:nvCxnSpPr>
          <p:spPr>
            <a:xfrm>
              <a:off x="4180525" y="3419632"/>
              <a:ext cx="548717" cy="14464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B1C87FA8-FBA1-418A-B18D-989BF8682A6A}"/>
                </a:ext>
              </a:extLst>
            </p:cNvPr>
            <p:cNvCxnSpPr>
              <a:stCxn id="69" idx="2"/>
              <a:endCxn id="59" idx="0"/>
            </p:cNvCxnSpPr>
            <p:nvPr/>
          </p:nvCxnSpPr>
          <p:spPr>
            <a:xfrm>
              <a:off x="4471263" y="3419632"/>
              <a:ext cx="902734" cy="81994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4FD16CEC-F801-493B-B571-653ECB2CF32D}"/>
                </a:ext>
              </a:extLst>
            </p:cNvPr>
            <p:cNvCxnSpPr>
              <a:stCxn id="70" idx="2"/>
              <a:endCxn id="60" idx="0"/>
            </p:cNvCxnSpPr>
            <p:nvPr/>
          </p:nvCxnSpPr>
          <p:spPr>
            <a:xfrm>
              <a:off x="4762001" y="3419632"/>
              <a:ext cx="1267315" cy="8199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401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F69E6-1DC4-4A78-8455-1E50D73C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en-US" altLang="zh-CN" dirty="0"/>
              <a:t>bit</a:t>
            </a:r>
            <a:r>
              <a:rPr lang="zh-CN" altLang="en-US" dirty="0"/>
              <a:t>前缀树：压缩向量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630024-0BBD-4ABA-9A97-E000156395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846A6EFD-134A-46D3-8D28-8B161E75258E}"/>
              </a:ext>
            </a:extLst>
          </p:cNvPr>
          <p:cNvGrpSpPr/>
          <p:nvPr/>
        </p:nvGrpSpPr>
        <p:grpSpPr>
          <a:xfrm>
            <a:off x="408984" y="2023199"/>
            <a:ext cx="3079387" cy="2479918"/>
            <a:chOff x="408984" y="2023199"/>
            <a:chExt cx="3079387" cy="247991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9B91BE6-BF96-4725-84EB-107BE2D57606}"/>
                </a:ext>
              </a:extLst>
            </p:cNvPr>
            <p:cNvSpPr/>
            <p:nvPr/>
          </p:nvSpPr>
          <p:spPr>
            <a:xfrm>
              <a:off x="408984" y="2023199"/>
              <a:ext cx="3079387" cy="8214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B0566454-2DBA-4E8A-B103-5C9AE31C365E}"/>
                </a:ext>
              </a:extLst>
            </p:cNvPr>
            <p:cNvCxnSpPr>
              <a:cxnSpLocks/>
              <a:stCxn id="24" idx="2"/>
              <a:endCxn id="9" idx="1"/>
            </p:cNvCxnSpPr>
            <p:nvPr/>
          </p:nvCxnSpPr>
          <p:spPr>
            <a:xfrm rot="5400000">
              <a:off x="916602" y="2321004"/>
              <a:ext cx="1010542" cy="1705077"/>
            </a:xfrm>
            <a:prstGeom prst="bentConnector4">
              <a:avLst>
                <a:gd name="adj1" fmla="val 40215"/>
                <a:gd name="adj2" fmla="val 1134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连接符: 肘形 6">
              <a:extLst>
                <a:ext uri="{FF2B5EF4-FFF2-40B4-BE49-F238E27FC236}">
                  <a16:creationId xmlns:a16="http://schemas.microsoft.com/office/drawing/2014/main" id="{4406FDE3-7A0A-41FE-A907-5CCE223301BA}"/>
                </a:ext>
              </a:extLst>
            </p:cNvPr>
            <p:cNvCxnSpPr>
              <a:cxnSpLocks/>
              <a:stCxn id="25" idx="2"/>
              <a:endCxn id="53" idx="3"/>
            </p:cNvCxnSpPr>
            <p:nvPr/>
          </p:nvCxnSpPr>
          <p:spPr>
            <a:xfrm rot="5400000">
              <a:off x="929283" y="2314764"/>
              <a:ext cx="1640223" cy="2347234"/>
            </a:xfrm>
            <a:prstGeom prst="bentConnector4">
              <a:avLst>
                <a:gd name="adj1" fmla="val 38083"/>
                <a:gd name="adj2" fmla="val 1143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1D86F15-7F96-49AA-A62F-1291272564C5}"/>
                </a:ext>
              </a:extLst>
            </p:cNvPr>
            <p:cNvGrpSpPr/>
            <p:nvPr/>
          </p:nvGrpSpPr>
          <p:grpSpPr>
            <a:xfrm>
              <a:off x="569334" y="3481048"/>
              <a:ext cx="2627294" cy="395527"/>
              <a:chOff x="4720378" y="4603874"/>
              <a:chExt cx="2627294" cy="39552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38090AA-21DF-452E-9C07-FED09D17A865}"/>
                  </a:ext>
                </a:extLst>
              </p:cNvPr>
              <p:cNvSpPr/>
              <p:nvPr/>
            </p:nvSpPr>
            <p:spPr>
              <a:xfrm>
                <a:off x="4720378" y="4603876"/>
                <a:ext cx="659009" cy="395525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9464ABE-ECEC-4613-B30B-F4086A1D0E02}"/>
                  </a:ext>
                </a:extLst>
              </p:cNvPr>
              <p:cNvSpPr/>
              <p:nvPr/>
            </p:nvSpPr>
            <p:spPr>
              <a:xfrm>
                <a:off x="5375697" y="4603875"/>
                <a:ext cx="659009" cy="3955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C129D32-8097-492A-A791-6560CD0C95E0}"/>
                  </a:ext>
                </a:extLst>
              </p:cNvPr>
              <p:cNvSpPr/>
              <p:nvPr/>
            </p:nvSpPr>
            <p:spPr>
              <a:xfrm>
                <a:off x="6033344" y="4603875"/>
                <a:ext cx="659009" cy="395525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1978592-34E4-4D01-A6CC-5F794A15F885}"/>
                  </a:ext>
                </a:extLst>
              </p:cNvPr>
              <p:cNvSpPr/>
              <p:nvPr/>
            </p:nvSpPr>
            <p:spPr>
              <a:xfrm>
                <a:off x="6688663" y="4603874"/>
                <a:ext cx="659009" cy="395525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CEB5E6F-B34B-420A-93C8-456C9DBF13D8}"/>
                </a:ext>
              </a:extLst>
            </p:cNvPr>
            <p:cNvGrpSpPr/>
            <p:nvPr/>
          </p:nvGrpSpPr>
          <p:grpSpPr>
            <a:xfrm>
              <a:off x="582226" y="4107590"/>
              <a:ext cx="2627294" cy="395527"/>
              <a:chOff x="4712631" y="3878034"/>
              <a:chExt cx="2627294" cy="395527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E4EACFB-BB38-448E-A01B-8F850BF160F5}"/>
                  </a:ext>
                </a:extLst>
              </p:cNvPr>
              <p:cNvSpPr/>
              <p:nvPr/>
            </p:nvSpPr>
            <p:spPr>
              <a:xfrm>
                <a:off x="4712631" y="3878036"/>
                <a:ext cx="659009" cy="3955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B4716A-BB9C-4906-B912-1AF24F38DAC1}"/>
                  </a:ext>
                </a:extLst>
              </p:cNvPr>
              <p:cNvSpPr/>
              <p:nvPr/>
            </p:nvSpPr>
            <p:spPr>
              <a:xfrm>
                <a:off x="5367950" y="3878035"/>
                <a:ext cx="659009" cy="39552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DA05847-1BB8-459A-8A54-6031195483B5}"/>
                  </a:ext>
                </a:extLst>
              </p:cNvPr>
              <p:cNvSpPr/>
              <p:nvPr/>
            </p:nvSpPr>
            <p:spPr>
              <a:xfrm>
                <a:off x="6025597" y="3878035"/>
                <a:ext cx="659009" cy="3955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A81C6CE-CC52-46F1-BC27-4579423A70F8}"/>
                  </a:ext>
                </a:extLst>
              </p:cNvPr>
              <p:cNvSpPr/>
              <p:nvPr/>
            </p:nvSpPr>
            <p:spPr>
              <a:xfrm>
                <a:off x="6680916" y="3878034"/>
                <a:ext cx="659009" cy="3955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1E64600-5C9A-4DDD-879F-D8A8E76F14E7}"/>
                </a:ext>
              </a:extLst>
            </p:cNvPr>
            <p:cNvGrpSpPr/>
            <p:nvPr/>
          </p:nvGrpSpPr>
          <p:grpSpPr>
            <a:xfrm>
              <a:off x="582226" y="2265576"/>
              <a:ext cx="1162952" cy="395525"/>
              <a:chOff x="4808205" y="1766666"/>
              <a:chExt cx="1162952" cy="395525"/>
            </a:xfrm>
            <a:solidFill>
              <a:srgbClr val="00B050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BA1A69-F587-49C3-92D5-21AB8320DA32}"/>
                  </a:ext>
                </a:extLst>
              </p:cNvPr>
              <p:cNvSpPr/>
              <p:nvPr/>
            </p:nvSpPr>
            <p:spPr>
              <a:xfrm>
                <a:off x="4808205" y="1766666"/>
                <a:ext cx="290738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66A9BAF-C2FF-4BF1-B916-A4C536425EAA}"/>
                  </a:ext>
                </a:extLst>
              </p:cNvPr>
              <p:cNvSpPr/>
              <p:nvPr/>
            </p:nvSpPr>
            <p:spPr>
              <a:xfrm>
                <a:off x="5098943" y="1766666"/>
                <a:ext cx="290738" cy="39552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ADE9457-3294-4BFB-B7A0-F5E02A2000A8}"/>
                  </a:ext>
                </a:extLst>
              </p:cNvPr>
              <p:cNvSpPr/>
              <p:nvPr/>
            </p:nvSpPr>
            <p:spPr>
              <a:xfrm>
                <a:off x="5389681" y="1766666"/>
                <a:ext cx="290738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A439F9A-BB43-4449-AF36-09DF578FBEAD}"/>
                  </a:ext>
                </a:extLst>
              </p:cNvPr>
              <p:cNvSpPr/>
              <p:nvPr/>
            </p:nvSpPr>
            <p:spPr>
              <a:xfrm>
                <a:off x="5680419" y="1766666"/>
                <a:ext cx="290738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F24390-58BC-4B08-BDC7-36F81D564FD9}"/>
                </a:ext>
              </a:extLst>
            </p:cNvPr>
            <p:cNvGrpSpPr/>
            <p:nvPr/>
          </p:nvGrpSpPr>
          <p:grpSpPr>
            <a:xfrm>
              <a:off x="1951977" y="2272745"/>
              <a:ext cx="1293467" cy="395526"/>
              <a:chOff x="6043795" y="1716069"/>
              <a:chExt cx="1293467" cy="395526"/>
            </a:xfrm>
            <a:solidFill>
              <a:schemeClr val="bg1"/>
            </a:solidFill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A3C7E46-BCE9-4FB4-BC54-E0F6CB0ADC9A}"/>
                  </a:ext>
                </a:extLst>
              </p:cNvPr>
              <p:cNvSpPr/>
              <p:nvPr/>
            </p:nvSpPr>
            <p:spPr>
              <a:xfrm>
                <a:off x="6043795" y="1716070"/>
                <a:ext cx="644867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ptr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26A74EB-B96E-4F7B-B6D7-1714999A6FC8}"/>
                  </a:ext>
                </a:extLst>
              </p:cNvPr>
              <p:cNvSpPr/>
              <p:nvPr/>
            </p:nvSpPr>
            <p:spPr>
              <a:xfrm>
                <a:off x="6692395" y="1716069"/>
                <a:ext cx="644867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ptr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箭头: 右 51">
              <a:extLst>
                <a:ext uri="{FF2B5EF4-FFF2-40B4-BE49-F238E27FC236}">
                  <a16:creationId xmlns:a16="http://schemas.microsoft.com/office/drawing/2014/main" id="{710F875F-FF7D-42B0-BF4B-65D72FDA5FBA}"/>
                </a:ext>
              </a:extLst>
            </p:cNvPr>
            <p:cNvSpPr/>
            <p:nvPr/>
          </p:nvSpPr>
          <p:spPr>
            <a:xfrm flipH="1" flipV="1">
              <a:off x="1224652" y="3487329"/>
              <a:ext cx="646117" cy="389244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箭头: 右 52">
              <a:extLst>
                <a:ext uri="{FF2B5EF4-FFF2-40B4-BE49-F238E27FC236}">
                  <a16:creationId xmlns:a16="http://schemas.microsoft.com/office/drawing/2014/main" id="{B2F20FF7-C5C9-4124-B0CD-026CEA10736E}"/>
                </a:ext>
              </a:extLst>
            </p:cNvPr>
            <p:cNvSpPr/>
            <p:nvPr/>
          </p:nvSpPr>
          <p:spPr>
            <a:xfrm flipH="1" flipV="1">
              <a:off x="575777" y="4113871"/>
              <a:ext cx="665457" cy="389244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ACD5405A-738C-474D-A38D-22BD9C88DF30}"/>
                </a:ext>
              </a:extLst>
            </p:cNvPr>
            <p:cNvGrpSpPr/>
            <p:nvPr/>
          </p:nvGrpSpPr>
          <p:grpSpPr>
            <a:xfrm>
              <a:off x="1882568" y="4111066"/>
              <a:ext cx="658472" cy="388571"/>
              <a:chOff x="4256868" y="4293031"/>
              <a:chExt cx="658472" cy="388571"/>
            </a:xfrm>
          </p:grpSpPr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48B2A009-F9C5-46ED-9D98-186160C73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868" y="4293031"/>
                <a:ext cx="658471" cy="3885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10787CD1-175C-4F17-A0A3-8304EDA718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6868" y="4294597"/>
                <a:ext cx="658472" cy="387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EC222C60-CEF5-4D09-800A-26ADFF5B8F90}"/>
                </a:ext>
              </a:extLst>
            </p:cNvPr>
            <p:cNvGrpSpPr/>
            <p:nvPr/>
          </p:nvGrpSpPr>
          <p:grpSpPr>
            <a:xfrm>
              <a:off x="2550779" y="4107589"/>
              <a:ext cx="658472" cy="388571"/>
              <a:chOff x="4256868" y="4293031"/>
              <a:chExt cx="658472" cy="388571"/>
            </a:xfrm>
          </p:grpSpPr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B1855F7A-13A3-452B-AA1C-CCF911FD0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868" y="4293031"/>
                <a:ext cx="658471" cy="3885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70655EFF-97B7-4A9C-B3D3-47470B192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6868" y="4294597"/>
                <a:ext cx="658472" cy="387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箭头: 右 88">
            <a:extLst>
              <a:ext uri="{FF2B5EF4-FFF2-40B4-BE49-F238E27FC236}">
                <a16:creationId xmlns:a16="http://schemas.microsoft.com/office/drawing/2014/main" id="{C5DCBC7C-36D9-429A-9AE9-4A0A25798695}"/>
              </a:ext>
            </a:extLst>
          </p:cNvPr>
          <p:cNvSpPr/>
          <p:nvPr/>
        </p:nvSpPr>
        <p:spPr>
          <a:xfrm>
            <a:off x="3769954" y="2931878"/>
            <a:ext cx="511527" cy="452329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FDD639F-2919-48DA-AFC4-308761C31923}"/>
              </a:ext>
            </a:extLst>
          </p:cNvPr>
          <p:cNvGrpSpPr/>
          <p:nvPr/>
        </p:nvGrpSpPr>
        <p:grpSpPr>
          <a:xfrm>
            <a:off x="4797647" y="1927834"/>
            <a:ext cx="4175928" cy="2572694"/>
            <a:chOff x="4968072" y="1964001"/>
            <a:chExt cx="4175928" cy="257269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0D6B153-B11E-43B3-942F-FA52B7D74D89}"/>
                </a:ext>
              </a:extLst>
            </p:cNvPr>
            <p:cNvSpPr/>
            <p:nvPr/>
          </p:nvSpPr>
          <p:spPr>
            <a:xfrm>
              <a:off x="4968072" y="2056777"/>
              <a:ext cx="3079387" cy="8214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3938BE81-83E7-48BD-8D0E-FD1347C1C142}"/>
                </a:ext>
              </a:extLst>
            </p:cNvPr>
            <p:cNvCxnSpPr>
              <a:cxnSpLocks/>
              <a:stCxn id="79" idx="2"/>
              <a:endCxn id="64" idx="1"/>
            </p:cNvCxnSpPr>
            <p:nvPr/>
          </p:nvCxnSpPr>
          <p:spPr>
            <a:xfrm rot="5400000">
              <a:off x="5475690" y="2354582"/>
              <a:ext cx="1010542" cy="1705077"/>
            </a:xfrm>
            <a:prstGeom prst="bentConnector4">
              <a:avLst>
                <a:gd name="adj1" fmla="val 40215"/>
                <a:gd name="adj2" fmla="val 1134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7F1CBA1D-C108-41CA-ABCF-FC3C0FE963A3}"/>
                </a:ext>
              </a:extLst>
            </p:cNvPr>
            <p:cNvCxnSpPr>
              <a:cxnSpLocks/>
              <a:stCxn id="80" idx="2"/>
              <a:endCxn id="69" idx="1"/>
            </p:cNvCxnSpPr>
            <p:nvPr/>
          </p:nvCxnSpPr>
          <p:spPr>
            <a:xfrm rot="5400000">
              <a:off x="5493165" y="2349998"/>
              <a:ext cx="1637085" cy="2340785"/>
            </a:xfrm>
            <a:prstGeom prst="bentConnector4">
              <a:avLst>
                <a:gd name="adj1" fmla="val 39858"/>
                <a:gd name="adj2" fmla="val 1161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E653A02D-A09D-4E45-9CA1-874D1672E1F2}"/>
                </a:ext>
              </a:extLst>
            </p:cNvPr>
            <p:cNvGrpSpPr/>
            <p:nvPr/>
          </p:nvGrpSpPr>
          <p:grpSpPr>
            <a:xfrm>
              <a:off x="5128422" y="3514626"/>
              <a:ext cx="1971198" cy="395527"/>
              <a:chOff x="4720378" y="4603874"/>
              <a:chExt cx="1971198" cy="395527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794E1B5-4257-4A8B-A191-ADC25F916D3A}"/>
                  </a:ext>
                </a:extLst>
              </p:cNvPr>
              <p:cNvSpPr/>
              <p:nvPr/>
            </p:nvSpPr>
            <p:spPr>
              <a:xfrm>
                <a:off x="4720378" y="4603876"/>
                <a:ext cx="659009" cy="395525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5C2E816-310D-4EA2-8BA3-AE715B5CA225}"/>
                  </a:ext>
                </a:extLst>
              </p:cNvPr>
              <p:cNvSpPr/>
              <p:nvPr/>
            </p:nvSpPr>
            <p:spPr>
              <a:xfrm>
                <a:off x="5377248" y="4603875"/>
                <a:ext cx="659009" cy="395525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D7DEAD8-0108-41B4-AC36-655D5D514186}"/>
                  </a:ext>
                </a:extLst>
              </p:cNvPr>
              <p:cNvSpPr/>
              <p:nvPr/>
            </p:nvSpPr>
            <p:spPr>
              <a:xfrm>
                <a:off x="6032567" y="4603874"/>
                <a:ext cx="659009" cy="395525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ECB94BA-6E75-48DA-A7BB-3E5785E1E70D}"/>
                </a:ext>
              </a:extLst>
            </p:cNvPr>
            <p:cNvSpPr/>
            <p:nvPr/>
          </p:nvSpPr>
          <p:spPr>
            <a:xfrm>
              <a:off x="5141314" y="4141170"/>
              <a:ext cx="659009" cy="39552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22117BD7-3DEC-4A3D-9E26-3DDCD06A0891}"/>
                </a:ext>
              </a:extLst>
            </p:cNvPr>
            <p:cNvGrpSpPr/>
            <p:nvPr/>
          </p:nvGrpSpPr>
          <p:grpSpPr>
            <a:xfrm>
              <a:off x="5141314" y="2299154"/>
              <a:ext cx="1162952" cy="395525"/>
              <a:chOff x="4808205" y="1766666"/>
              <a:chExt cx="1162952" cy="395525"/>
            </a:xfrm>
            <a:solidFill>
              <a:srgbClr val="00B050"/>
            </a:solidFill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89BC05BF-0324-4D2F-B3A3-E882EC540BF1}"/>
                  </a:ext>
                </a:extLst>
              </p:cNvPr>
              <p:cNvSpPr/>
              <p:nvPr/>
            </p:nvSpPr>
            <p:spPr>
              <a:xfrm>
                <a:off x="4808205" y="1766666"/>
                <a:ext cx="290738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B749734-D281-4097-A6B4-21D15246B4CF}"/>
                  </a:ext>
                </a:extLst>
              </p:cNvPr>
              <p:cNvSpPr/>
              <p:nvPr/>
            </p:nvSpPr>
            <p:spPr>
              <a:xfrm>
                <a:off x="5098943" y="1766666"/>
                <a:ext cx="290738" cy="39552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1D510AF-484E-4AED-A9BC-899B23A49E07}"/>
                  </a:ext>
                </a:extLst>
              </p:cNvPr>
              <p:cNvSpPr/>
              <p:nvPr/>
            </p:nvSpPr>
            <p:spPr>
              <a:xfrm>
                <a:off x="5389681" y="1766666"/>
                <a:ext cx="290738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CCCC6963-2A2B-4A56-A85C-6E0E83BAD640}"/>
                  </a:ext>
                </a:extLst>
              </p:cNvPr>
              <p:cNvSpPr/>
              <p:nvPr/>
            </p:nvSpPr>
            <p:spPr>
              <a:xfrm>
                <a:off x="5680419" y="1766666"/>
                <a:ext cx="290738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E6A92AC-D929-450B-B3F2-4BEA487B1CB6}"/>
                </a:ext>
              </a:extLst>
            </p:cNvPr>
            <p:cNvGrpSpPr/>
            <p:nvPr/>
          </p:nvGrpSpPr>
          <p:grpSpPr>
            <a:xfrm>
              <a:off x="6511065" y="2306323"/>
              <a:ext cx="1293467" cy="395526"/>
              <a:chOff x="6043795" y="1716069"/>
              <a:chExt cx="1293467" cy="395526"/>
            </a:xfrm>
            <a:solidFill>
              <a:schemeClr val="bg1"/>
            </a:solidFill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61BDFE67-38DE-4679-8CC7-0CA0417FCDFF}"/>
                  </a:ext>
                </a:extLst>
              </p:cNvPr>
              <p:cNvSpPr/>
              <p:nvPr/>
            </p:nvSpPr>
            <p:spPr>
              <a:xfrm>
                <a:off x="6043795" y="1716070"/>
                <a:ext cx="644867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ptr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E34270B-EEFB-4A69-BAF3-B05B1E0D8328}"/>
                  </a:ext>
                </a:extLst>
              </p:cNvPr>
              <p:cNvSpPr/>
              <p:nvPr/>
            </p:nvSpPr>
            <p:spPr>
              <a:xfrm>
                <a:off x="6692395" y="1716069"/>
                <a:ext cx="644867" cy="39552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ptr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00BD561-A864-4100-BEAE-FE2BA0943F00}"/>
                </a:ext>
              </a:extLst>
            </p:cNvPr>
            <p:cNvSpPr txBox="1"/>
            <p:nvPr/>
          </p:nvSpPr>
          <p:spPr>
            <a:xfrm>
              <a:off x="5243061" y="1964001"/>
              <a:ext cx="965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bit array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03B780BB-EC37-46BF-91F5-6D88A3209AEE}"/>
                </a:ext>
              </a:extLst>
            </p:cNvPr>
            <p:cNvSpPr txBox="1"/>
            <p:nvPr/>
          </p:nvSpPr>
          <p:spPr>
            <a:xfrm>
              <a:off x="7190388" y="3507241"/>
              <a:ext cx="1953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Array of leaf nodes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6B89CD8-40A7-4B60-B81C-3A461C564C98}"/>
                </a:ext>
              </a:extLst>
            </p:cNvPr>
            <p:cNvSpPr txBox="1"/>
            <p:nvPr/>
          </p:nvSpPr>
          <p:spPr>
            <a:xfrm>
              <a:off x="5938651" y="4154269"/>
              <a:ext cx="2333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Array of internal nodes</a:t>
              </a:r>
              <a:endParaRPr lang="zh-CN" altLang="en-US" dirty="0"/>
            </a:p>
          </p:txBody>
        </p:sp>
      </p:grpSp>
      <p:sp>
        <p:nvSpPr>
          <p:cNvPr id="93" name="内容占位符 2">
            <a:extLst>
              <a:ext uri="{FF2B5EF4-FFF2-40B4-BE49-F238E27FC236}">
                <a16:creationId xmlns:a16="http://schemas.microsoft.com/office/drawing/2014/main" id="{7C41CE3F-B8F1-460C-B8A9-0661B8C3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86" y="4825706"/>
            <a:ext cx="8229600" cy="1614628"/>
          </a:xfrm>
        </p:spPr>
        <p:txBody>
          <a:bodyPr/>
          <a:lstStyle/>
          <a:p>
            <a:r>
              <a:rPr lang="zh-CN" altLang="en-US" dirty="0"/>
              <a:t>如何通过</a:t>
            </a:r>
            <a:r>
              <a:rPr lang="en-US" altLang="zh-CN" dirty="0"/>
              <a:t>bit array</a:t>
            </a:r>
            <a:r>
              <a:rPr lang="zh-CN" altLang="en-US" dirty="0"/>
              <a:t>快速访问第</a:t>
            </a:r>
            <a:r>
              <a:rPr lang="en-US" altLang="zh-CN" dirty="0"/>
              <a:t>N</a:t>
            </a:r>
            <a:r>
              <a:rPr lang="zh-CN" altLang="en-US" dirty="0"/>
              <a:t>子节点？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bit array</a:t>
            </a:r>
            <a:r>
              <a:rPr lang="zh-CN" altLang="en-US" dirty="0"/>
              <a:t>前</a:t>
            </a:r>
            <a:r>
              <a:rPr lang="en-US" altLang="zh-CN" dirty="0"/>
              <a:t>N</a:t>
            </a:r>
            <a:r>
              <a:rPr lang="zh-CN" altLang="en-US" dirty="0"/>
              <a:t>位中</a:t>
            </a:r>
            <a:r>
              <a:rPr lang="en-US" altLang="zh-CN" dirty="0"/>
              <a:t>0/1</a:t>
            </a:r>
            <a:r>
              <a:rPr lang="zh-CN" altLang="en-US" dirty="0"/>
              <a:t>的个数，对应子节点在相应向量中的位置</a:t>
            </a:r>
            <a:endParaRPr lang="en-US" altLang="zh-CN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builtin_popcount</a:t>
            </a:r>
            <a:r>
              <a:rPr lang="en-US" altLang="zh-CN" dirty="0"/>
              <a:t>: </a:t>
            </a:r>
            <a:r>
              <a:rPr lang="zh-CN" altLang="en-US" dirty="0"/>
              <a:t>计算整型值中</a:t>
            </a:r>
            <a:r>
              <a:rPr lang="en-US" altLang="zh-CN" dirty="0"/>
              <a:t>1</a:t>
            </a:r>
            <a:r>
              <a:rPr lang="zh-CN" altLang="en-US" dirty="0"/>
              <a:t>的个数</a:t>
            </a:r>
          </a:p>
        </p:txBody>
      </p:sp>
    </p:spTree>
    <p:extLst>
      <p:ext uri="{BB962C8B-B14F-4D97-AF65-F5344CB8AC3E}">
        <p14:creationId xmlns:p14="http://schemas.microsoft.com/office/powerpoint/2010/main" val="170799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15516</TotalTime>
  <Words>745</Words>
  <Application>Microsoft Office PowerPoint</Application>
  <PresentationFormat>全屏显示(4:3)</PresentationFormat>
  <Paragraphs>205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黑体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Wingdings 2</vt:lpstr>
      <vt:lpstr>Pixel</vt:lpstr>
      <vt:lpstr>自定义设计方案</vt:lpstr>
      <vt:lpstr>高效IP路由查找实验</vt:lpstr>
      <vt:lpstr>IP路由查找效率</vt:lpstr>
      <vt:lpstr>IP路由查找机制</vt:lpstr>
      <vt:lpstr>基于前缀树的IP路由查找</vt:lpstr>
      <vt:lpstr>前缀树压缩</vt:lpstr>
      <vt:lpstr>多bit前缀树</vt:lpstr>
      <vt:lpstr>叶推(leaf pushing)</vt:lpstr>
      <vt:lpstr>多bit前缀树：压缩指针</vt:lpstr>
      <vt:lpstr>多bit前缀树：压缩向量</vt:lpstr>
      <vt:lpstr>实验内容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1907</cp:revision>
  <dcterms:created xsi:type="dcterms:W3CDTF">2017-02-15T05:09:36Z</dcterms:created>
  <dcterms:modified xsi:type="dcterms:W3CDTF">2018-05-04T00:20:32Z</dcterms:modified>
</cp:coreProperties>
</file>