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92" r:id="rId11"/>
    <p:sldId id="286" r:id="rId12"/>
    <p:sldId id="287" r:id="rId13"/>
    <p:sldId id="288" r:id="rId14"/>
    <p:sldId id="289" r:id="rId15"/>
    <p:sldId id="291" r:id="rId16"/>
    <p:sldId id="29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80"/>
            <p14:sldId id="281"/>
            <p14:sldId id="282"/>
            <p14:sldId id="283"/>
            <p14:sldId id="284"/>
            <p14:sldId id="285"/>
            <p14:sldId id="292"/>
            <p14:sldId id="286"/>
            <p14:sldId id="287"/>
            <p14:sldId id="288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8" d="100"/>
          <a:sy n="68" d="100"/>
        </p:scale>
        <p:origin x="18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3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2018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4F103B-2B42-4484-9A90-3C8CA145F5A6}" type="datetime1">
              <a:rPr lang="zh-CN" altLang="en-US" smtClean="0"/>
              <a:t>2018/5/11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7F8AB-24EE-44DA-99E6-754B3094FA64}" type="datetime1">
              <a:rPr lang="zh-CN" altLang="en-US" smtClean="0"/>
              <a:t>2018/5/11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616D0-554B-49F3-823D-C4C79066CA8C}" type="datetime1">
              <a:rPr lang="zh-CN" altLang="en-US" smtClean="0"/>
              <a:t>2018/5/11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769-0EEA-4AF1-B5E3-1F129B07AE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56CD-2B23-455C-AADE-E6A61883228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FF43-2146-4ED1-8F74-B10388EC7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16C-0C05-494A-B25F-39B93961FD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594-D735-46E3-BCFD-BBA4B71F16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E268-B09C-409A-8B0B-F60CAE3D01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447C-6B1C-40B1-B837-3C0AD93983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163-01A6-4D09-A245-E31B5A5561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A4F82-708C-4172-8375-2F4DB36C1C14}" type="datetime1">
              <a:rPr lang="zh-CN" altLang="en-US" smtClean="0"/>
              <a:t>2018/5/11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DE8F-D75E-4A12-896F-EC306858826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10EE-E2CA-433B-95CA-62039B01B7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52ED-C0A1-4600-B9B6-CB82C21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FC12-9D70-4E74-AF7C-1E1858AB49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D6398-E3AB-4FFC-9F2E-AFA1AF78A062}" type="datetime1">
              <a:rPr lang="zh-CN" altLang="en-US" smtClean="0"/>
              <a:t>2018/5/11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7A06D-50DF-4F01-B93A-760311A8DE7F}" type="datetime1">
              <a:rPr lang="zh-CN" altLang="en-US" smtClean="0"/>
              <a:t>2018/5/11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1E3B9-6B00-43DA-B891-31513BE774B8}" type="datetime1">
              <a:rPr lang="zh-CN" altLang="en-US" smtClean="0"/>
              <a:t>2018/5/11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0D861-AC4F-4B61-A210-B7014D4B200C}" type="datetime1">
              <a:rPr lang="zh-CN" altLang="en-US" smtClean="0"/>
              <a:t>2018/5/11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F83A0-87BB-457E-A6AF-19FDEF25AF45}" type="datetime1">
              <a:rPr lang="zh-CN" altLang="en-US" smtClean="0"/>
              <a:t>2018/5/11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878E6-C55B-43D9-927F-0791B8E47E09}" type="datetime1">
              <a:rPr lang="zh-CN" altLang="en-US" smtClean="0"/>
              <a:t>2018/5/11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E82E2-7CB7-4813-A974-87FC8526AD9E}" type="datetime1">
              <a:rPr lang="zh-CN" altLang="en-US" smtClean="0"/>
              <a:t>2018/5/11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952A7D9-7CF5-495A-9B5A-87593D3EA741}" type="datetime1">
              <a:rPr lang="zh-CN" altLang="en-US" smtClean="0"/>
              <a:t>2018/5/11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7498AFAB-FE16-4BD2-927C-19EBD91BE60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  <a:r>
              <a:rPr lang="en-US" altLang="zh-CN" dirty="0"/>
              <a:t>(NAT)</a:t>
            </a:r>
            <a:r>
              <a:rPr lang="zh-CN" altLang="en-US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297BE-883E-4090-93F7-08354956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老化（</a:t>
            </a:r>
            <a:r>
              <a:rPr lang="en-US" altLang="zh-CN" dirty="0"/>
              <a:t>Timeout</a:t>
            </a:r>
            <a:r>
              <a:rPr lang="zh-CN" altLang="en-US" dirty="0"/>
              <a:t>）操作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14491-9E4B-46B5-9F42-840B78DFA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Port</a:t>
            </a:r>
            <a:r>
              <a:rPr lang="zh-CN" altLang="en-US" dirty="0"/>
              <a:t>号是</a:t>
            </a:r>
            <a:r>
              <a:rPr lang="en-US" altLang="zh-CN" dirty="0"/>
              <a:t>NAT</a:t>
            </a:r>
            <a:r>
              <a:rPr lang="zh-CN" altLang="en-US" dirty="0"/>
              <a:t>设备中的宝贵资源</a:t>
            </a:r>
            <a:endParaRPr lang="en-US" altLang="zh-CN" dirty="0"/>
          </a:p>
          <a:p>
            <a:pPr lvl="1"/>
            <a:r>
              <a:rPr lang="en-US" altLang="zh-CN" dirty="0"/>
              <a:t>NAT</a:t>
            </a:r>
            <a:r>
              <a:rPr lang="zh-CN" altLang="en-US" dirty="0"/>
              <a:t>设备的一个公网地址最多支持</a:t>
            </a:r>
            <a:r>
              <a:rPr lang="en-US" altLang="zh-CN" dirty="0"/>
              <a:t>65536</a:t>
            </a:r>
            <a:r>
              <a:rPr lang="zh-CN" altLang="en-US" dirty="0"/>
              <a:t>个并发连接</a:t>
            </a:r>
            <a:endParaRPr lang="en-US" altLang="zh-CN" dirty="0"/>
          </a:p>
          <a:p>
            <a:pPr lvl="1"/>
            <a:r>
              <a:rPr lang="zh-CN" altLang="en-US" dirty="0"/>
              <a:t>对于已经结束的连接，可以收回已分配的</a:t>
            </a:r>
            <a:r>
              <a:rPr lang="en-US" altLang="zh-CN" dirty="0"/>
              <a:t>Port</a:t>
            </a:r>
            <a:r>
              <a:rPr lang="zh-CN" altLang="en-US" dirty="0"/>
              <a:t>号，释放连接映射资源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对认为已经结束的连接进行老化操作</a:t>
            </a:r>
            <a:endParaRPr lang="en-US" altLang="zh-CN" dirty="0"/>
          </a:p>
          <a:p>
            <a:pPr lvl="1"/>
            <a:r>
              <a:rPr lang="zh-CN" altLang="en-US" dirty="0"/>
              <a:t>双方都已发送</a:t>
            </a:r>
            <a:r>
              <a:rPr lang="en-US" altLang="zh-CN" dirty="0"/>
              <a:t>FIN</a:t>
            </a:r>
            <a:r>
              <a:rPr lang="zh-CN" altLang="en-US" dirty="0"/>
              <a:t>且回复相应</a:t>
            </a:r>
            <a:r>
              <a:rPr lang="en-US" altLang="zh-CN" dirty="0"/>
              <a:t>ACK</a:t>
            </a:r>
            <a:r>
              <a:rPr lang="zh-CN" altLang="en-US" dirty="0"/>
              <a:t>的连接，一方发送</a:t>
            </a:r>
            <a:r>
              <a:rPr lang="en-US" altLang="zh-CN" dirty="0"/>
              <a:t>RST</a:t>
            </a:r>
            <a:r>
              <a:rPr lang="zh-CN" altLang="en-US" dirty="0"/>
              <a:t>包的连接，可以直接回收</a:t>
            </a:r>
            <a:endParaRPr lang="en-US" altLang="zh-CN" dirty="0"/>
          </a:p>
          <a:p>
            <a:pPr lvl="1"/>
            <a:r>
              <a:rPr lang="zh-CN" altLang="en-US" dirty="0"/>
              <a:t>双方已经超过</a:t>
            </a:r>
            <a:r>
              <a:rPr lang="en-US" altLang="zh-CN" dirty="0"/>
              <a:t>60</a:t>
            </a:r>
            <a:r>
              <a:rPr lang="zh-CN" altLang="en-US" dirty="0"/>
              <a:t>秒未传输数据的连接，认为其已经传输结束，可以回收</a:t>
            </a:r>
          </a:p>
        </p:txBody>
      </p:sp>
    </p:spTree>
    <p:extLst>
      <p:ext uri="{BB962C8B-B14F-4D97-AF65-F5344CB8AC3E}">
        <p14:creationId xmlns:p14="http://schemas.microsoft.com/office/powerpoint/2010/main" val="40605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34421-B504-4E78-B127-DE8ACCD6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6CA37-141B-40C3-859E-A36F163D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nat_table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struct </a:t>
            </a:r>
            <a:r>
              <a:rPr lang="en-US" altLang="zh-CN" dirty="0" err="1"/>
              <a:t>list_head</a:t>
            </a:r>
            <a:r>
              <a:rPr lang="en-US" altLang="zh-CN" dirty="0"/>
              <a:t> </a:t>
            </a:r>
            <a:r>
              <a:rPr lang="en-US" altLang="zh-CN" dirty="0" err="1"/>
              <a:t>nat_mapping_entries</a:t>
            </a:r>
            <a:r>
              <a:rPr lang="en-US" altLang="zh-CN" dirty="0"/>
              <a:t>[256];	//</a:t>
            </a:r>
            <a:r>
              <a:rPr lang="zh-CN" altLang="en-US" dirty="0"/>
              <a:t> 映射</a:t>
            </a:r>
            <a:r>
              <a:rPr lang="en-US" altLang="zh-CN" dirty="0"/>
              <a:t>Hash</a:t>
            </a:r>
            <a:r>
              <a:rPr lang="zh-CN" altLang="en-US" dirty="0"/>
              <a:t>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iface_info_t</a:t>
            </a:r>
            <a:r>
              <a:rPr lang="en-US" altLang="zh-CN" dirty="0"/>
              <a:t> *</a:t>
            </a:r>
            <a:r>
              <a:rPr lang="en-US" altLang="zh-CN" dirty="0" err="1"/>
              <a:t>internal_iface</a:t>
            </a:r>
            <a:r>
              <a:rPr lang="en-US" altLang="zh-CN" dirty="0"/>
              <a:t>;		// </a:t>
            </a:r>
            <a:r>
              <a:rPr lang="zh-CN" altLang="en-US" dirty="0"/>
              <a:t>内网端口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iface_info_t</a:t>
            </a:r>
            <a:r>
              <a:rPr lang="en-US" altLang="zh-CN" dirty="0"/>
              <a:t> *</a:t>
            </a:r>
            <a:r>
              <a:rPr lang="en-US" altLang="zh-CN" dirty="0" err="1"/>
              <a:t>external_iface</a:t>
            </a:r>
            <a:r>
              <a:rPr lang="en-US" altLang="zh-CN" dirty="0"/>
              <a:t>;		// </a:t>
            </a:r>
            <a:r>
              <a:rPr lang="zh-CN" altLang="en-US" dirty="0"/>
              <a:t>外网端口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u8 </a:t>
            </a:r>
            <a:r>
              <a:rPr lang="en-US" altLang="zh-CN" dirty="0" err="1"/>
              <a:t>assigned_ports</a:t>
            </a:r>
            <a:r>
              <a:rPr lang="en-US" altLang="zh-CN" dirty="0"/>
              <a:t>[65536];		// port</a:t>
            </a:r>
            <a:r>
              <a:rPr lang="zh-CN" altLang="en-US" dirty="0"/>
              <a:t>号池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pthread_mutex_t</a:t>
            </a:r>
            <a:r>
              <a:rPr lang="en-US" altLang="zh-CN" dirty="0"/>
              <a:t> lock;		//</a:t>
            </a:r>
            <a:r>
              <a:rPr lang="zh-CN" altLang="en-US" dirty="0"/>
              <a:t> 互斥操作锁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pthread_t</a:t>
            </a:r>
            <a:r>
              <a:rPr lang="en-US" altLang="zh-CN" dirty="0"/>
              <a:t> thread;			// </a:t>
            </a:r>
            <a:r>
              <a:rPr lang="zh-CN" altLang="en-US" dirty="0"/>
              <a:t>老化线程</a:t>
            </a:r>
            <a:r>
              <a:rPr lang="en-US" altLang="zh-CN" dirty="0"/>
              <a:t>ID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/>
              <a:t>static struct </a:t>
            </a:r>
            <a:r>
              <a:rPr lang="en-US" altLang="zh-CN" dirty="0" err="1"/>
              <a:t>nat_table</a:t>
            </a:r>
            <a:r>
              <a:rPr lang="en-US" altLang="zh-CN" dirty="0"/>
              <a:t> </a:t>
            </a:r>
            <a:r>
              <a:rPr lang="en-US" altLang="zh-CN" dirty="0" err="1"/>
              <a:t>nat</a:t>
            </a:r>
            <a:r>
              <a:rPr lang="en-US" altLang="zh-CN" dirty="0"/>
              <a:t>;		// NAT</a:t>
            </a:r>
            <a:r>
              <a:rPr lang="zh-CN" altLang="en-US" dirty="0"/>
              <a:t>主数据结构</a:t>
            </a:r>
          </a:p>
        </p:txBody>
      </p:sp>
    </p:spTree>
    <p:extLst>
      <p:ext uri="{BB962C8B-B14F-4D97-AF65-F5344CB8AC3E}">
        <p14:creationId xmlns:p14="http://schemas.microsoft.com/office/powerpoint/2010/main" val="328898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BB6CE-2141-4D92-8E8D-0A8F6D85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357FD-82F6-41B5-804F-016AB439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映射表管理</a:t>
            </a:r>
            <a:endParaRPr lang="en-US" altLang="zh-CN" dirty="0"/>
          </a:p>
          <a:p>
            <a:pPr lvl="1"/>
            <a:r>
              <a:rPr lang="zh-CN" altLang="en-US" dirty="0"/>
              <a:t>维护</a:t>
            </a:r>
            <a:r>
              <a:rPr lang="en-US" altLang="zh-CN" dirty="0"/>
              <a:t>NAT</a:t>
            </a:r>
            <a:r>
              <a:rPr lang="zh-CN" altLang="en-US" dirty="0"/>
              <a:t>连接映射表，支持映射的添加、查找、更新和老化操作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数据包的转换操作</a:t>
            </a:r>
            <a:endParaRPr lang="en-US" altLang="zh-CN" dirty="0"/>
          </a:p>
          <a:p>
            <a:pPr lvl="1"/>
            <a:r>
              <a:rPr lang="zh-CN" altLang="en-US" dirty="0"/>
              <a:t>对到达的合法数据包，进行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Port</a:t>
            </a:r>
            <a:r>
              <a:rPr lang="zh-CN" altLang="en-US" dirty="0"/>
              <a:t>转换操作，更新头部字段，并转发数据包</a:t>
            </a:r>
            <a:endParaRPr lang="en-US" altLang="zh-CN" dirty="0"/>
          </a:p>
          <a:p>
            <a:pPr lvl="1"/>
            <a:r>
              <a:rPr lang="zh-CN" altLang="en-US" dirty="0"/>
              <a:t>对于到达的非法数据包，回复</a:t>
            </a:r>
            <a:r>
              <a:rPr lang="en-US" altLang="zh-CN" dirty="0"/>
              <a:t>ICMP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Unreachable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32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7742A-7A8E-4AB2-A739-CE8D2F6D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E6C39-3C94-4142-9ED7-16CFBBAA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(nat_topo.py)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n1</a:t>
            </a:r>
            <a:r>
              <a:rPr lang="zh-CN" altLang="en-US" dirty="0"/>
              <a:t>上执行</a:t>
            </a:r>
            <a:r>
              <a:rPr lang="en-US" altLang="zh-CN" dirty="0"/>
              <a:t>NAT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首先，执行脚本</a:t>
            </a:r>
            <a:r>
              <a:rPr lang="en-US" altLang="zh-CN" dirty="0"/>
              <a:t>(disable_arp.sh,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n1</a:t>
            </a:r>
            <a:r>
              <a:rPr lang="zh-CN" altLang="en-US" dirty="0"/>
              <a:t>中运行</a:t>
            </a:r>
            <a:r>
              <a:rPr lang="en-US" altLang="zh-CN" dirty="0" err="1"/>
              <a:t>nat</a:t>
            </a:r>
            <a:r>
              <a:rPr lang="zh-CN" altLang="en-US" dirty="0"/>
              <a:t>，进行数据包的处理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(disable_offloading.sh)</a:t>
            </a:r>
            <a:r>
              <a:rPr lang="zh-CN" altLang="en-US" dirty="0"/>
              <a:t>，防止协议栈生成错误的</a:t>
            </a:r>
            <a:r>
              <a:rPr lang="en-US" altLang="zh-CN" dirty="0"/>
              <a:t>checksum</a:t>
            </a:r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python -m </a:t>
            </a:r>
            <a:r>
              <a:rPr lang="en-US" altLang="zh-CN" dirty="0" err="1"/>
              <a:t>SimpleHTTPServer</a:t>
            </a:r>
            <a:r>
              <a:rPr lang="zh-CN" altLang="en-US" dirty="0"/>
              <a:t>， 启动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上访问</a:t>
            </a:r>
            <a:r>
              <a:rPr lang="en-US" altLang="zh-CN" dirty="0"/>
              <a:t>h2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(disable_offloading.sh)</a:t>
            </a:r>
          </a:p>
          <a:p>
            <a:pPr lvl="1"/>
            <a:r>
              <a:rPr lang="en-US" altLang="zh-CN" dirty="0"/>
              <a:t>h1 # </a:t>
            </a:r>
            <a:r>
              <a:rPr lang="en-US" altLang="zh-CN" dirty="0" err="1"/>
              <a:t>wget</a:t>
            </a:r>
            <a:r>
              <a:rPr lang="en-US" altLang="zh-CN" dirty="0"/>
              <a:t> http://159.226.39.123:8000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05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0D1F9-6095-4EF6-A023-306FC234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FB79F4-0BC6-4C7B-AC18-4C76870C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1921"/>
            <a:ext cx="4569545" cy="21438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D6C649-99AA-48DE-AC62-AD52FBA926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50" b="12763"/>
          <a:stretch/>
        </p:blipFill>
        <p:spPr>
          <a:xfrm>
            <a:off x="4775730" y="4461921"/>
            <a:ext cx="4208950" cy="20972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F793EDF-48D3-4F99-9274-717CBB4EA33F}"/>
              </a:ext>
            </a:extLst>
          </p:cNvPr>
          <p:cNvSpPr/>
          <p:nvPr/>
        </p:nvSpPr>
        <p:spPr>
          <a:xfrm>
            <a:off x="858723" y="5405113"/>
            <a:ext cx="1733012" cy="36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3E88C9-E14B-436E-B550-6208FDCDFA70}"/>
              </a:ext>
            </a:extLst>
          </p:cNvPr>
          <p:cNvSpPr/>
          <p:nvPr/>
        </p:nvSpPr>
        <p:spPr>
          <a:xfrm>
            <a:off x="5611592" y="5510568"/>
            <a:ext cx="1950440" cy="422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C4620B-D242-44FA-9128-D28822C8BC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029"/>
          <a:stretch/>
        </p:blipFill>
        <p:spPr>
          <a:xfrm>
            <a:off x="1296289" y="1793406"/>
            <a:ext cx="4425723" cy="18049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BE11761-2622-4689-9A37-D482D6EBB0A3}"/>
              </a:ext>
            </a:extLst>
          </p:cNvPr>
          <p:cNvSpPr txBox="1"/>
          <p:nvPr/>
        </p:nvSpPr>
        <p:spPr>
          <a:xfrm>
            <a:off x="588403" y="12265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获取网页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BCF889-95EC-4588-8F29-4AAF00A71306}"/>
              </a:ext>
            </a:extLst>
          </p:cNvPr>
          <p:cNvSpPr txBox="1"/>
          <p:nvPr/>
        </p:nvSpPr>
        <p:spPr>
          <a:xfrm>
            <a:off x="457200" y="38370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抓包结果</a:t>
            </a:r>
          </a:p>
        </p:txBody>
      </p:sp>
    </p:spTree>
    <p:extLst>
      <p:ext uri="{BB962C8B-B14F-4D97-AF65-F5344CB8AC3E}">
        <p14:creationId xmlns:p14="http://schemas.microsoft.com/office/powerpoint/2010/main" val="48456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E5B99-1923-42BC-B49D-25775396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9654F-D562-49A1-8DB5-B9917CE0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libipstack.a</a:t>
            </a:r>
            <a:endParaRPr lang="en-US" altLang="zh-CN" dirty="0"/>
          </a:p>
          <a:p>
            <a:pPr marL="400041" lvl="1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可以将</a:t>
            </a:r>
            <a:r>
              <a:rPr lang="en-US" altLang="zh-CN" dirty="0"/>
              <a:t>08-router</a:t>
            </a:r>
            <a:r>
              <a:rPr lang="zh-CN" altLang="en-US" dirty="0"/>
              <a:t>中的</a:t>
            </a:r>
            <a:r>
              <a:rPr lang="en-US" altLang="zh-CN" dirty="0" err="1"/>
              <a:t>arp.c</a:t>
            </a:r>
            <a:r>
              <a:rPr lang="en-US" altLang="zh-CN" dirty="0"/>
              <a:t>   </a:t>
            </a:r>
            <a:r>
              <a:rPr lang="en-US" altLang="zh-CN" dirty="0" err="1"/>
              <a:t>arpcache.c</a:t>
            </a:r>
            <a:r>
              <a:rPr lang="en-US" altLang="zh-CN" dirty="0"/>
              <a:t>   </a:t>
            </a:r>
            <a:r>
              <a:rPr lang="en-US" altLang="zh-CN" dirty="0" err="1"/>
              <a:t>icmp.c</a:t>
            </a:r>
            <a:r>
              <a:rPr lang="en-US" altLang="zh-CN" dirty="0"/>
              <a:t>   </a:t>
            </a:r>
            <a:r>
              <a:rPr lang="en-US" altLang="zh-CN" dirty="0" err="1"/>
              <a:t>ip.c</a:t>
            </a:r>
            <a:r>
              <a:rPr lang="en-US" altLang="zh-CN" dirty="0"/>
              <a:t>   </a:t>
            </a:r>
            <a:r>
              <a:rPr lang="en-US" altLang="zh-CN" dirty="0" err="1"/>
              <a:t>packet.c</a:t>
            </a:r>
            <a:r>
              <a:rPr lang="en-US" altLang="zh-CN" dirty="0"/>
              <a:t> </a:t>
            </a:r>
            <a:r>
              <a:rPr lang="en-US" altLang="zh-CN" dirty="0" err="1"/>
              <a:t>rtable.c</a:t>
            </a:r>
            <a:r>
              <a:rPr lang="en-US" altLang="zh-CN" dirty="0"/>
              <a:t> </a:t>
            </a:r>
            <a:r>
              <a:rPr lang="en-US" altLang="zh-CN" dirty="0" err="1"/>
              <a:t>rtable_internal.c</a:t>
            </a:r>
            <a:r>
              <a:rPr lang="zh-CN" altLang="en-US" dirty="0"/>
              <a:t>拷贝过来，使用</a:t>
            </a:r>
            <a:r>
              <a:rPr lang="en-US" altLang="zh-CN" dirty="0" err="1"/>
              <a:t>Makefile.bak</a:t>
            </a:r>
            <a:r>
              <a:rPr lang="zh-CN" altLang="en-US" dirty="0"/>
              <a:t>进行编译</a:t>
            </a:r>
            <a:endParaRPr lang="en-US" altLang="zh-CN" dirty="0"/>
          </a:p>
          <a:p>
            <a:r>
              <a:rPr lang="en-US" altLang="zh-CN" dirty="0"/>
              <a:t>include			</a:t>
            </a:r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nat.c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	# NAT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相关函数，待实现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 err="1"/>
              <a:t>nat</a:t>
            </a:r>
            <a:r>
              <a:rPr lang="en-US" altLang="zh-CN" dirty="0"/>
              <a:t>-reference		# NAT</a:t>
            </a:r>
            <a:r>
              <a:rPr lang="zh-CN" altLang="en-US" dirty="0"/>
              <a:t>参考实现</a:t>
            </a:r>
            <a:endParaRPr lang="en-US" altLang="zh-CN" dirty="0"/>
          </a:p>
          <a:p>
            <a:r>
              <a:rPr lang="en-US" altLang="zh-CN" dirty="0"/>
              <a:t>scripts</a:t>
            </a:r>
          </a:p>
          <a:p>
            <a:r>
              <a:rPr lang="en-US" altLang="zh-CN" dirty="0"/>
              <a:t>nat_topo.py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47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04DB3-7540-4F45-92A6-1B117CE4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E8248-2971-45BB-A0BF-FFA311F0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地址转换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682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D4B6C-A289-44A5-88E3-CC60D4E7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EF8A0-983F-48D8-BA17-2EE5D3B1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287915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路由并不能将数据包转发到私网地址</a:t>
            </a:r>
            <a:endParaRPr lang="en-US" altLang="zh-CN" dirty="0"/>
          </a:p>
          <a:p>
            <a:pPr lvl="1"/>
            <a:r>
              <a:rPr lang="en-US" altLang="zh-CN" dirty="0"/>
              <a:t>192.168.0.0/16,</a:t>
            </a:r>
            <a:r>
              <a:rPr lang="zh-CN" altLang="en-US" dirty="0"/>
              <a:t> </a:t>
            </a:r>
            <a:r>
              <a:rPr lang="en-US" altLang="zh-CN" dirty="0"/>
              <a:t>172.16.0.0/12, 10.0.0.0/8</a:t>
            </a:r>
          </a:p>
          <a:p>
            <a:r>
              <a:rPr lang="en-US" altLang="zh-CN" dirty="0"/>
              <a:t>NAT</a:t>
            </a:r>
            <a:r>
              <a:rPr lang="zh-CN" altLang="en-US" dirty="0"/>
              <a:t>地址转换：</a:t>
            </a:r>
            <a:endParaRPr lang="en-US" altLang="zh-CN" dirty="0"/>
          </a:p>
          <a:p>
            <a:pPr lvl="1"/>
            <a:r>
              <a:rPr lang="zh-CN" altLang="en-US" dirty="0"/>
              <a:t>给定网络拓扑以及节点的网络地址配置（包含私网地址），</a:t>
            </a:r>
            <a:r>
              <a:rPr lang="en-US" altLang="zh-CN" dirty="0"/>
              <a:t>NAT</a:t>
            </a:r>
            <a:r>
              <a:rPr lang="zh-CN" altLang="en-US" dirty="0"/>
              <a:t>地址转换使得左侧的私网</a:t>
            </a:r>
            <a:r>
              <a:rPr lang="en-US" altLang="zh-CN" dirty="0"/>
              <a:t>H1</a:t>
            </a:r>
            <a:r>
              <a:rPr lang="zh-CN" altLang="en-US" dirty="0"/>
              <a:t>节点能够连接</a:t>
            </a:r>
            <a:r>
              <a:rPr lang="en-US" altLang="zh-CN" dirty="0"/>
              <a:t>H2</a:t>
            </a:r>
            <a:r>
              <a:rPr lang="zh-CN" altLang="en-US" dirty="0"/>
              <a:t>节点并传输数据</a:t>
            </a:r>
            <a:endParaRPr lang="en-US" altLang="zh-CN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8DF7B2-C08A-4C57-A540-B47F951ABAE2}"/>
              </a:ext>
            </a:extLst>
          </p:cNvPr>
          <p:cNvGrpSpPr/>
          <p:nvPr/>
        </p:nvGrpSpPr>
        <p:grpSpPr>
          <a:xfrm>
            <a:off x="1126583" y="4700405"/>
            <a:ext cx="6890834" cy="1585861"/>
            <a:chOff x="1003895" y="4142366"/>
            <a:chExt cx="6890834" cy="158586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95E48F4-F7FD-43E1-80E6-1D541B71849B}"/>
                </a:ext>
              </a:extLst>
            </p:cNvPr>
            <p:cNvGrpSpPr/>
            <p:nvPr/>
          </p:nvGrpSpPr>
          <p:grpSpPr>
            <a:xfrm>
              <a:off x="1003895" y="4142366"/>
              <a:ext cx="6890834" cy="1083581"/>
              <a:chOff x="1931899" y="1582373"/>
              <a:chExt cx="6890834" cy="108358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35013DC-FB35-4F3C-847A-2D6B7A0A564D}"/>
                  </a:ext>
                </a:extLst>
              </p:cNvPr>
              <p:cNvSpPr/>
              <p:nvPr/>
            </p:nvSpPr>
            <p:spPr>
              <a:xfrm>
                <a:off x="2203342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1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7279691-1C4C-4F59-944F-B9293A1CC3B7}"/>
                  </a:ext>
                </a:extLst>
              </p:cNvPr>
              <p:cNvSpPr/>
              <p:nvPr/>
            </p:nvSpPr>
            <p:spPr>
              <a:xfrm>
                <a:off x="7262098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2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0552A3-EC1C-44B1-857C-0E9D09F253B8}"/>
                  </a:ext>
                </a:extLst>
              </p:cNvPr>
              <p:cNvSpPr txBox="1"/>
              <p:nvPr/>
            </p:nvSpPr>
            <p:spPr>
              <a:xfrm>
                <a:off x="1931899" y="1582373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10.21.0.1/16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C6D8767-E197-440F-B1E3-41A499F140D1}"/>
                  </a:ext>
                </a:extLst>
              </p:cNvPr>
              <p:cNvSpPr txBox="1"/>
              <p:nvPr/>
            </p:nvSpPr>
            <p:spPr>
              <a:xfrm>
                <a:off x="6853924" y="1583055"/>
                <a:ext cx="1968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159.226.39.123/24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" name="圆角矩形 27">
              <a:extLst>
                <a:ext uri="{FF2B5EF4-FFF2-40B4-BE49-F238E27FC236}">
                  <a16:creationId xmlns:a16="http://schemas.microsoft.com/office/drawing/2014/main" id="{B048BA5D-87D3-4DC0-AA3A-E156D6627115}"/>
                </a:ext>
              </a:extLst>
            </p:cNvPr>
            <p:cNvSpPr/>
            <p:nvPr/>
          </p:nvSpPr>
          <p:spPr>
            <a:xfrm>
              <a:off x="3739025" y="4606805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02BF1A-43AE-40BD-B324-AB6F6CCE3EA8}"/>
                </a:ext>
              </a:extLst>
            </p:cNvPr>
            <p:cNvSpPr txBox="1"/>
            <p:nvPr/>
          </p:nvSpPr>
          <p:spPr>
            <a:xfrm>
              <a:off x="4370511" y="534833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E49A1BE-EC7A-419D-899C-D05FD9E1D964}"/>
                </a:ext>
              </a:extLst>
            </p:cNvPr>
            <p:cNvSpPr txBox="1"/>
            <p:nvPr/>
          </p:nvSpPr>
          <p:spPr>
            <a:xfrm>
              <a:off x="2485795" y="5358895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10.21.0.254/16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B57A7F3-956C-4D47-A82D-571889533423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2265041" y="4916376"/>
              <a:ext cx="1473984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384D0FD-321B-46E6-88D1-DF3DFB812CA6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4728728" y="4916376"/>
              <a:ext cx="1605366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248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C68B3-D252-4D62-877C-9726022E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 (Network Address Translation)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5900A3E-1DD9-41CC-BC17-76372871A4E1}"/>
              </a:ext>
            </a:extLst>
          </p:cNvPr>
          <p:cNvGrpSpPr/>
          <p:nvPr/>
        </p:nvGrpSpPr>
        <p:grpSpPr>
          <a:xfrm>
            <a:off x="1423263" y="1527938"/>
            <a:ext cx="5958160" cy="2231156"/>
            <a:chOff x="1454792" y="2705515"/>
            <a:chExt cx="5958160" cy="223115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7C955C9-56A8-4E25-89A1-A40FA7953956}"/>
                </a:ext>
              </a:extLst>
            </p:cNvPr>
            <p:cNvGrpSpPr/>
            <p:nvPr/>
          </p:nvGrpSpPr>
          <p:grpSpPr>
            <a:xfrm>
              <a:off x="1454792" y="3336226"/>
              <a:ext cx="5958160" cy="1586275"/>
              <a:chOff x="1097441" y="4650019"/>
              <a:chExt cx="5958160" cy="1586275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C8908685-D0D1-4F69-884C-04D6D36E5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2839" y="5065825"/>
                <a:ext cx="643625" cy="643625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469D05F9-96D3-4A64-866D-1C97E988E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787" y="5127452"/>
                <a:ext cx="770552" cy="520373"/>
              </a:xfrm>
              <a:prstGeom prst="rect">
                <a:avLst/>
              </a:prstGeom>
            </p:spPr>
          </p:pic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EC1036B-E49A-4D0D-8B46-C650A0715E6B}"/>
                  </a:ext>
                </a:extLst>
              </p:cNvPr>
              <p:cNvCxnSpPr>
                <a:stCxn id="7" idx="3"/>
                <a:endCxn id="8" idx="1"/>
              </p:cNvCxnSpPr>
              <p:nvPr/>
            </p:nvCxnSpPr>
            <p:spPr>
              <a:xfrm>
                <a:off x="3106464" y="5387638"/>
                <a:ext cx="79132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19F0F5D1-B28E-4D91-AE42-4EC537624608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4668339" y="5387639"/>
                <a:ext cx="9390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云形 12">
                <a:extLst>
                  <a:ext uri="{FF2B5EF4-FFF2-40B4-BE49-F238E27FC236}">
                    <a16:creationId xmlns:a16="http://schemas.microsoft.com/office/drawing/2014/main" id="{4A715AB8-5FD9-4CDC-BD7B-78D2FF9F1B64}"/>
                  </a:ext>
                </a:extLst>
              </p:cNvPr>
              <p:cNvSpPr/>
              <p:nvPr/>
            </p:nvSpPr>
            <p:spPr>
              <a:xfrm>
                <a:off x="5647215" y="4952104"/>
                <a:ext cx="1408386" cy="871066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839ECE85-7113-40E1-AC33-E7C63BBB9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4650019"/>
                <a:ext cx="689625" cy="477433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7085E542-27D7-49C7-97C1-47AFF8C6D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5747674"/>
                <a:ext cx="705785" cy="488620"/>
              </a:xfrm>
              <a:prstGeom prst="rect">
                <a:avLst/>
              </a:prstGeom>
            </p:spPr>
          </p:pic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30B56CB-A475-4C92-8513-F4A385E3BB0A}"/>
                  </a:ext>
                </a:extLst>
              </p:cNvPr>
              <p:cNvCxnSpPr>
                <a:stCxn id="14" idx="3"/>
                <a:endCxn id="7" idx="1"/>
              </p:cNvCxnSpPr>
              <p:nvPr/>
            </p:nvCxnSpPr>
            <p:spPr>
              <a:xfrm>
                <a:off x="1787066" y="4888736"/>
                <a:ext cx="675773" cy="498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07B58B45-6EA9-4303-8B78-B5AD0572CA23}"/>
                  </a:ext>
                </a:extLst>
              </p:cNvPr>
              <p:cNvCxnSpPr>
                <a:stCxn id="15" idx="3"/>
                <a:endCxn id="7" idx="1"/>
              </p:cNvCxnSpPr>
              <p:nvPr/>
            </p:nvCxnSpPr>
            <p:spPr>
              <a:xfrm flipV="1">
                <a:off x="1803226" y="5387638"/>
                <a:ext cx="659613" cy="6043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89A7745-DC40-4B57-A359-83EC50F383AD}"/>
                </a:ext>
              </a:extLst>
            </p:cNvPr>
            <p:cNvSpPr/>
            <p:nvPr/>
          </p:nvSpPr>
          <p:spPr>
            <a:xfrm>
              <a:off x="1496742" y="3110278"/>
              <a:ext cx="2979683" cy="18263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73E6AC4-6592-4561-A0E9-2442B61F492E}"/>
                </a:ext>
              </a:extLst>
            </p:cNvPr>
            <p:cNvSpPr/>
            <p:nvPr/>
          </p:nvSpPr>
          <p:spPr>
            <a:xfrm>
              <a:off x="4636978" y="3302485"/>
              <a:ext cx="1720342" cy="15112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1ACFD15-16E5-40AB-AB9B-9031A16E8030}"/>
                </a:ext>
              </a:extLst>
            </p:cNvPr>
            <p:cNvSpPr txBox="1"/>
            <p:nvPr/>
          </p:nvSpPr>
          <p:spPr>
            <a:xfrm>
              <a:off x="3342916" y="3455983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910AEC1-BE31-4871-87A6-103375D8E09C}"/>
                </a:ext>
              </a:extLst>
            </p:cNvPr>
            <p:cNvSpPr txBox="1"/>
            <p:nvPr/>
          </p:nvSpPr>
          <p:spPr>
            <a:xfrm>
              <a:off x="4492585" y="4279459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F05153B-0151-464C-9185-AC69E615A8EB}"/>
                </a:ext>
              </a:extLst>
            </p:cNvPr>
            <p:cNvSpPr txBox="1"/>
            <p:nvPr/>
          </p:nvSpPr>
          <p:spPr>
            <a:xfrm>
              <a:off x="2727881" y="4388080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Switch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E0D7551-2D77-4AC7-AC3A-583E3578E948}"/>
                </a:ext>
              </a:extLst>
            </p:cNvPr>
            <p:cNvSpPr txBox="1"/>
            <p:nvPr/>
          </p:nvSpPr>
          <p:spPr>
            <a:xfrm>
              <a:off x="2279137" y="2705515"/>
              <a:ext cx="169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Private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504E075-083B-450F-BB44-03B374B91996}"/>
                </a:ext>
              </a:extLst>
            </p:cNvPr>
            <p:cNvSpPr txBox="1"/>
            <p:nvPr/>
          </p:nvSpPr>
          <p:spPr>
            <a:xfrm>
              <a:off x="4845136" y="2718753"/>
              <a:ext cx="1612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Public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E65BCD5E-2EDB-4D6B-ACE0-BDFD7ECE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14292"/>
            <a:ext cx="7886700" cy="2062674"/>
          </a:xfrm>
        </p:spPr>
        <p:txBody>
          <a:bodyPr>
            <a:normAutofit/>
          </a:bodyPr>
          <a:lstStyle/>
          <a:p>
            <a:r>
              <a:rPr lang="en-US" altLang="zh-CN" dirty="0"/>
              <a:t>NAT</a:t>
            </a:r>
            <a:r>
              <a:rPr lang="zh-CN" altLang="en-US" dirty="0"/>
              <a:t>设备主要工作：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对数据包内容进行重写操作（</a:t>
            </a:r>
            <a:r>
              <a:rPr lang="en-US" altLang="zh-CN" dirty="0"/>
              <a:t>Translation</a:t>
            </a:r>
            <a:r>
              <a:rPr lang="zh-CN" altLang="en-US" dirty="0"/>
              <a:t>），修改</a:t>
            </a:r>
            <a:r>
              <a:rPr lang="en-US" altLang="zh-CN" dirty="0"/>
              <a:t>IP</a:t>
            </a:r>
            <a:r>
              <a:rPr lang="zh-CN" altLang="en-US" dirty="0"/>
              <a:t>地址、端口等字段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维护内网地址</a:t>
            </a:r>
            <a:r>
              <a:rPr lang="en-US" altLang="zh-CN" dirty="0"/>
              <a:t>/</a:t>
            </a:r>
            <a:r>
              <a:rPr lang="zh-CN" altLang="en-US" dirty="0"/>
              <a:t>端口与外网地址</a:t>
            </a:r>
            <a:r>
              <a:rPr lang="en-US" altLang="zh-CN" dirty="0"/>
              <a:t>/</a:t>
            </a:r>
            <a:r>
              <a:rPr lang="zh-CN" altLang="en-US" dirty="0"/>
              <a:t>端口的映射关系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025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8FD93-591A-483A-8F6C-003D40D3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工作机制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FEE631D-996E-4017-8920-AACA4BF014E8}"/>
              </a:ext>
            </a:extLst>
          </p:cNvPr>
          <p:cNvCxnSpPr>
            <a:cxnSpLocks/>
          </p:cNvCxnSpPr>
          <p:nvPr/>
        </p:nvCxnSpPr>
        <p:spPr>
          <a:xfrm>
            <a:off x="1749973" y="1965433"/>
            <a:ext cx="12297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3A7AE3D-B963-4D6D-AFF2-17EE207430FB}"/>
              </a:ext>
            </a:extLst>
          </p:cNvPr>
          <p:cNvSpPr txBox="1"/>
          <p:nvPr/>
        </p:nvSpPr>
        <p:spPr>
          <a:xfrm>
            <a:off x="710945" y="21000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数据包到达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8B3E25-E12D-41E4-B289-59B03E033A9D}"/>
              </a:ext>
            </a:extLst>
          </p:cNvPr>
          <p:cNvSpPr/>
          <p:nvPr/>
        </p:nvSpPr>
        <p:spPr>
          <a:xfrm>
            <a:off x="5801711" y="2284748"/>
            <a:ext cx="1518745" cy="9038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分配外网</a:t>
            </a:r>
            <a:r>
              <a:rPr lang="en-US" altLang="zh-CN" dirty="0">
                <a:ea typeface="黑体" panose="02010609060101010101" pitchFamily="49" charset="-122"/>
              </a:rPr>
              <a:t>port</a:t>
            </a:r>
            <a:r>
              <a:rPr lang="zh-CN" altLang="en-US" dirty="0">
                <a:ea typeface="黑体" panose="02010609060101010101" pitchFamily="49" charset="-122"/>
              </a:rPr>
              <a:t>号，新建连接映射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B6D952-A1AE-4BA4-9FAF-6A11400394B1}"/>
              </a:ext>
            </a:extLst>
          </p:cNvPr>
          <p:cNvSpPr/>
          <p:nvPr/>
        </p:nvSpPr>
        <p:spPr>
          <a:xfrm>
            <a:off x="3111061" y="3154527"/>
            <a:ext cx="1907628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替换数据包中的</a:t>
            </a:r>
            <a:r>
              <a:rPr lang="en-US" altLang="zh-CN" dirty="0">
                <a:ea typeface="黑体" panose="02010609060101010101" pitchFamily="49" charset="-122"/>
              </a:rPr>
              <a:t>IP</a:t>
            </a:r>
            <a:r>
              <a:rPr lang="zh-CN" altLang="en-US" dirty="0">
                <a:ea typeface="黑体" panose="02010609060101010101" pitchFamily="49" charset="-122"/>
              </a:rPr>
              <a:t>地址和</a:t>
            </a:r>
            <a:r>
              <a:rPr lang="en-US" altLang="zh-CN" dirty="0">
                <a:ea typeface="黑体" panose="02010609060101010101" pitchFamily="49" charset="-122"/>
              </a:rPr>
              <a:t>Port</a:t>
            </a:r>
            <a:r>
              <a:rPr lang="zh-CN" altLang="en-US" dirty="0">
                <a:ea typeface="黑体" panose="02010609060101010101" pitchFamily="49" charset="-122"/>
              </a:rPr>
              <a:t>号</a:t>
            </a: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BBDA3EA0-17E5-4548-A3FB-349502770F16}"/>
              </a:ext>
            </a:extLst>
          </p:cNvPr>
          <p:cNvSpPr/>
          <p:nvPr/>
        </p:nvSpPr>
        <p:spPr>
          <a:xfrm>
            <a:off x="2942896" y="1467395"/>
            <a:ext cx="2246584" cy="99607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已有相应连接？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EEF7F95-5745-40AB-90A1-7BF8E5C126BC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4064875" y="2463472"/>
            <a:ext cx="1313" cy="6910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7840FF9-78E8-493F-B3D3-6D9F2DAD269A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>
            <a:off x="5189480" y="1965434"/>
            <a:ext cx="1371604" cy="319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F7F3F258-667C-4EAF-9A2A-CCD284968F8C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rot="5400000">
            <a:off x="5603660" y="2603667"/>
            <a:ext cx="372454" cy="154239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B258AA4-120D-4760-AFD5-7C702A54E962}"/>
              </a:ext>
            </a:extLst>
          </p:cNvPr>
          <p:cNvCxnSpPr>
            <a:cxnSpLocks/>
          </p:cNvCxnSpPr>
          <p:nvPr/>
        </p:nvCxnSpPr>
        <p:spPr>
          <a:xfrm>
            <a:off x="4062248" y="3967655"/>
            <a:ext cx="0" cy="551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52B983A-6943-4CCB-85F8-55FFE6D9D6E0}"/>
              </a:ext>
            </a:extLst>
          </p:cNvPr>
          <p:cNvSpPr/>
          <p:nvPr/>
        </p:nvSpPr>
        <p:spPr>
          <a:xfrm>
            <a:off x="2942896" y="4548400"/>
            <a:ext cx="2238703" cy="5648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更新</a:t>
            </a:r>
            <a:r>
              <a:rPr lang="en-US" altLang="zh-CN" dirty="0">
                <a:ea typeface="黑体" panose="02010609060101010101" pitchFamily="49" charset="-122"/>
              </a:rPr>
              <a:t>IP/TCP</a:t>
            </a:r>
            <a:r>
              <a:rPr lang="zh-CN" altLang="en-US" dirty="0">
                <a:ea typeface="黑体" panose="02010609060101010101" pitchFamily="49" charset="-122"/>
              </a:rPr>
              <a:t>头部校验和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3ED4BEF-2307-4825-A781-0CDEE878E9AE}"/>
              </a:ext>
            </a:extLst>
          </p:cNvPr>
          <p:cNvCxnSpPr>
            <a:cxnSpLocks/>
          </p:cNvCxnSpPr>
          <p:nvPr/>
        </p:nvCxnSpPr>
        <p:spPr>
          <a:xfrm>
            <a:off x="4062248" y="5113284"/>
            <a:ext cx="0" cy="551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27BA6C1-4D46-4BC3-BA3D-A490D96B15DF}"/>
              </a:ext>
            </a:extLst>
          </p:cNvPr>
          <p:cNvSpPr/>
          <p:nvPr/>
        </p:nvSpPr>
        <p:spPr>
          <a:xfrm>
            <a:off x="3139964" y="5665077"/>
            <a:ext cx="1844566" cy="6516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将数据包从相应端口转出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7AAE443-A4DC-4ECF-A04D-5817F3664CE2}"/>
              </a:ext>
            </a:extLst>
          </p:cNvPr>
          <p:cNvSpPr txBox="1"/>
          <p:nvPr/>
        </p:nvSpPr>
        <p:spPr>
          <a:xfrm>
            <a:off x="5454870" y="1467395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否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6274FC0-8B21-4992-B2E7-65EC54553ECC}"/>
              </a:ext>
            </a:extLst>
          </p:cNvPr>
          <p:cNvSpPr txBox="1"/>
          <p:nvPr/>
        </p:nvSpPr>
        <p:spPr>
          <a:xfrm>
            <a:off x="4258004" y="2418068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117055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04910-513E-4416-AADD-13534F09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区分数据包方向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F5537-650C-4F3C-B100-D2497DAE7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只处理两个方向的数据包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当源地址为内部地址，且目的地址为外部地址时，方向为</a:t>
            </a:r>
            <a:r>
              <a:rPr lang="en-US" altLang="zh-CN" sz="1800" dirty="0"/>
              <a:t>DIR_OUT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当源地址为外部地址，且目的地址为</a:t>
            </a:r>
            <a:r>
              <a:rPr lang="en-US" altLang="zh-CN" sz="1800" dirty="0" err="1"/>
              <a:t>external_iface</a:t>
            </a:r>
            <a:r>
              <a:rPr lang="zh-CN" altLang="en-US" sz="1800" dirty="0"/>
              <a:t>地址时，方向为</a:t>
            </a:r>
            <a:r>
              <a:rPr lang="en-US" altLang="zh-CN" sz="1800" dirty="0"/>
              <a:t>DIR_IN</a:t>
            </a:r>
          </a:p>
          <a:p>
            <a:endParaRPr lang="en-US" altLang="zh-CN" sz="2000" dirty="0"/>
          </a:p>
          <a:p>
            <a:r>
              <a:rPr lang="zh-CN" altLang="en-US" sz="2000" dirty="0"/>
              <a:t>如何判断是内部地址还是外部地址？</a:t>
            </a:r>
            <a:endParaRPr lang="en-US" altLang="zh-CN" sz="2000" dirty="0"/>
          </a:p>
          <a:p>
            <a:pPr lvl="1"/>
            <a:r>
              <a:rPr lang="zh-CN" altLang="en-US" sz="1800" dirty="0"/>
              <a:t>查询路由表，根据目的地址相应转发条目对应的</a:t>
            </a:r>
            <a:r>
              <a:rPr lang="en-US" altLang="zh-CN" sz="1800" dirty="0" err="1"/>
              <a:t>iface</a:t>
            </a:r>
            <a:r>
              <a:rPr lang="zh-CN" altLang="en-US" sz="1800" dirty="0"/>
              <a:t>判断地址类别</a:t>
            </a:r>
            <a:endParaRPr lang="en-US" altLang="zh-CN" sz="1800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4EDB84E-99AB-482B-AA1B-112C0CC911CE}"/>
              </a:ext>
            </a:extLst>
          </p:cNvPr>
          <p:cNvGrpSpPr/>
          <p:nvPr/>
        </p:nvGrpSpPr>
        <p:grpSpPr>
          <a:xfrm>
            <a:off x="2498036" y="2411134"/>
            <a:ext cx="3576320" cy="1121422"/>
            <a:chOff x="2413953" y="2510982"/>
            <a:chExt cx="3576320" cy="1121422"/>
          </a:xfrm>
        </p:grpSpPr>
        <p:sp>
          <p:nvSpPr>
            <p:cNvPr id="6" name="圆角矩形 27">
              <a:extLst>
                <a:ext uri="{FF2B5EF4-FFF2-40B4-BE49-F238E27FC236}">
                  <a16:creationId xmlns:a16="http://schemas.microsoft.com/office/drawing/2014/main" id="{8E1D417C-DB30-46E7-949F-3F562038D07A}"/>
                </a:ext>
              </a:extLst>
            </p:cNvPr>
            <p:cNvSpPr/>
            <p:nvPr/>
          </p:nvSpPr>
          <p:spPr>
            <a:xfrm>
              <a:off x="3677782" y="2510982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4D105E8-4527-434C-9D1E-564EE4C602D7}"/>
                </a:ext>
              </a:extLst>
            </p:cNvPr>
            <p:cNvSpPr txBox="1"/>
            <p:nvPr/>
          </p:nvSpPr>
          <p:spPr>
            <a:xfrm>
              <a:off x="4480052" y="3252511"/>
              <a:ext cx="1510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external_iface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FC051A0-67EE-4F87-A66C-F8F31A9112E5}"/>
                </a:ext>
              </a:extLst>
            </p:cNvPr>
            <p:cNvSpPr txBox="1"/>
            <p:nvPr/>
          </p:nvSpPr>
          <p:spPr>
            <a:xfrm>
              <a:off x="2413953" y="3263072"/>
              <a:ext cx="14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internal_iface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705EFBD7-D967-4A48-8501-DA8E11026E62}"/>
                </a:ext>
              </a:extLst>
            </p:cNvPr>
            <p:cNvSpPr/>
            <p:nvPr/>
          </p:nvSpPr>
          <p:spPr>
            <a:xfrm>
              <a:off x="2650103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A6B497D8-0B54-4190-AF49-F1177CECA36C}"/>
                </a:ext>
              </a:extLst>
            </p:cNvPr>
            <p:cNvSpPr/>
            <p:nvPr/>
          </p:nvSpPr>
          <p:spPr>
            <a:xfrm flipH="1">
              <a:off x="5183096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5" name="云形 4">
            <a:extLst>
              <a:ext uri="{FF2B5EF4-FFF2-40B4-BE49-F238E27FC236}">
                <a16:creationId xmlns:a16="http://schemas.microsoft.com/office/drawing/2014/main" id="{45D17A0C-69D4-42AB-895C-A7140B950504}"/>
              </a:ext>
            </a:extLst>
          </p:cNvPr>
          <p:cNvSpPr/>
          <p:nvPr/>
        </p:nvSpPr>
        <p:spPr>
          <a:xfrm>
            <a:off x="946064" y="2444242"/>
            <a:ext cx="1432171" cy="8685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</a:t>
            </a:r>
            <a:endParaRPr lang="zh-CN" altLang="en-US" dirty="0"/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4151B567-2DC5-4520-84B7-E1F1EE9EE5DA}"/>
              </a:ext>
            </a:extLst>
          </p:cNvPr>
          <p:cNvSpPr/>
          <p:nvPr/>
        </p:nvSpPr>
        <p:spPr>
          <a:xfrm>
            <a:off x="6326814" y="2284684"/>
            <a:ext cx="1829859" cy="10281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57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1A774-8CC7-4DC7-845E-3FD91760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5BA89-3752-4946-9B37-3D76040D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如果为</a:t>
            </a:r>
            <a:r>
              <a:rPr lang="en-US" altLang="zh-CN" dirty="0"/>
              <a:t>DIR_OUT</a:t>
            </a:r>
            <a:r>
              <a:rPr lang="zh-CN" altLang="en-US" dirty="0"/>
              <a:t>方向数据包且没有对应连接映射（</a:t>
            </a:r>
            <a:r>
              <a:rPr lang="en-US" altLang="zh-CN" dirty="0"/>
              <a:t>SYN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saddr</a:t>
            </a:r>
            <a:r>
              <a:rPr lang="en-US" altLang="zh-CN" dirty="0"/>
              <a:t> = </a:t>
            </a:r>
            <a:r>
              <a:rPr lang="en-US" altLang="zh-CN" dirty="0" err="1"/>
              <a:t>external_iface</a:t>
            </a:r>
            <a:r>
              <a:rPr lang="en-US" altLang="zh-CN" dirty="0"/>
              <a:t>-&gt;</a:t>
            </a:r>
            <a:r>
              <a:rPr lang="en-US" altLang="zh-CN" dirty="0" err="1"/>
              <a:t>ip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sport = </a:t>
            </a:r>
            <a:r>
              <a:rPr lang="en-US" altLang="zh-CN" dirty="0" err="1"/>
              <a:t>assign_external_port</a:t>
            </a:r>
            <a:r>
              <a:rPr lang="en-US" altLang="zh-CN" dirty="0"/>
              <a:t>();</a:t>
            </a:r>
          </a:p>
          <a:p>
            <a:pPr lvl="1"/>
            <a:r>
              <a:rPr lang="zh-CN" altLang="en-US" dirty="0"/>
              <a:t>建立连接映射关系</a:t>
            </a:r>
            <a:endParaRPr lang="en-US" altLang="zh-CN" dirty="0"/>
          </a:p>
          <a:p>
            <a:pPr lvl="2"/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前者为私网地址和</a:t>
            </a:r>
            <a:r>
              <a:rPr lang="en-US" altLang="zh-CN" dirty="0"/>
              <a:t>Port</a:t>
            </a:r>
            <a:r>
              <a:rPr lang="zh-CN" altLang="en-US" dirty="0"/>
              <a:t>，后者为映射后的公网地址和</a:t>
            </a:r>
            <a:r>
              <a:rPr lang="en-US" altLang="zh-CN" dirty="0"/>
              <a:t>Port</a:t>
            </a:r>
          </a:p>
          <a:p>
            <a:r>
              <a:rPr lang="zh-CN" altLang="en-US" dirty="0"/>
              <a:t>其他合法数据包</a:t>
            </a:r>
            <a:endParaRPr lang="en-US" altLang="zh-CN" dirty="0"/>
          </a:p>
          <a:p>
            <a:pPr lvl="1"/>
            <a:r>
              <a:rPr lang="zh-CN" altLang="en-US" dirty="0"/>
              <a:t>查找映射关系，进行</a:t>
            </a: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r>
              <a:rPr lang="zh-CN" altLang="en-US" dirty="0"/>
              <a:t>之间的转换</a:t>
            </a:r>
            <a:endParaRPr lang="en-US" altLang="zh-CN" dirty="0"/>
          </a:p>
          <a:p>
            <a:pPr lvl="1"/>
            <a:r>
              <a:rPr lang="zh-CN" altLang="en-US" dirty="0"/>
              <a:t>更新</a:t>
            </a:r>
            <a:r>
              <a:rPr lang="en-US" altLang="zh-CN" dirty="0"/>
              <a:t>IP/TCP</a:t>
            </a:r>
            <a:r>
              <a:rPr lang="zh-CN" altLang="en-US" dirty="0"/>
              <a:t>数据包头部字段</a:t>
            </a:r>
            <a:r>
              <a:rPr lang="en-US" altLang="zh-CN" dirty="0"/>
              <a:t>(</a:t>
            </a:r>
            <a:r>
              <a:rPr lang="zh-CN" altLang="en-US" dirty="0"/>
              <a:t>包括校验和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9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CF399-D897-42EB-9869-A9B3640F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连接映射数据结构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EB73E7-DC57-4F6B-8959-17E3344DB83A}"/>
              </a:ext>
            </a:extLst>
          </p:cNvPr>
          <p:cNvSpPr/>
          <p:nvPr/>
        </p:nvSpPr>
        <p:spPr>
          <a:xfrm>
            <a:off x="4831474" y="2984673"/>
            <a:ext cx="32529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黑体" panose="02010609060101010101" pitchFamily="49" charset="-122"/>
              </a:rPr>
              <a:t>struct nat_conn_state {</a:t>
            </a:r>
          </a:p>
          <a:p>
            <a:r>
              <a:rPr lang="zh-CN" altLang="en-US" sz="2000" dirty="0">
                <a:ea typeface="黑体" panose="02010609060101010101" pitchFamily="49" charset="-122"/>
              </a:rPr>
              <a:t>    u8 internal_fin;</a:t>
            </a:r>
          </a:p>
          <a:p>
            <a:r>
              <a:rPr lang="zh-CN" altLang="en-US" sz="2000" dirty="0">
                <a:ea typeface="黑体" panose="02010609060101010101" pitchFamily="49" charset="-122"/>
              </a:rPr>
              <a:t>    u8 external_fin;</a:t>
            </a:r>
          </a:p>
          <a:p>
            <a:endParaRPr lang="zh-CN" altLang="en-US" sz="2000" dirty="0">
              <a:ea typeface="黑体" panose="02010609060101010101" pitchFamily="49" charset="-122"/>
            </a:endParaRPr>
          </a:p>
          <a:p>
            <a:r>
              <a:rPr lang="zh-CN" altLang="en-US" sz="2000" dirty="0">
                <a:ea typeface="黑体" panose="02010609060101010101" pitchFamily="49" charset="-122"/>
              </a:rPr>
              <a:t>    u32 internal_seq</a:t>
            </a:r>
            <a:r>
              <a:rPr lang="en-US" altLang="zh-CN" sz="2000" dirty="0">
                <a:ea typeface="黑体" panose="02010609060101010101" pitchFamily="49" charset="-122"/>
              </a:rPr>
              <a:t>_end</a:t>
            </a:r>
            <a:r>
              <a:rPr lang="zh-CN" altLang="en-US" sz="2000" dirty="0">
                <a:ea typeface="黑体" panose="02010609060101010101" pitchFamily="49" charset="-122"/>
              </a:rPr>
              <a:t>;</a:t>
            </a:r>
          </a:p>
          <a:p>
            <a:r>
              <a:rPr lang="zh-CN" altLang="en-US" sz="2000" dirty="0">
                <a:ea typeface="黑体" panose="02010609060101010101" pitchFamily="49" charset="-122"/>
              </a:rPr>
              <a:t>    u32 external_seq</a:t>
            </a:r>
            <a:r>
              <a:rPr lang="en-US" altLang="zh-CN" sz="2000" dirty="0">
                <a:ea typeface="黑体" panose="02010609060101010101" pitchFamily="49" charset="-122"/>
              </a:rPr>
              <a:t>_end</a:t>
            </a:r>
            <a:r>
              <a:rPr lang="zh-CN" altLang="en-US" sz="2000" dirty="0">
                <a:ea typeface="黑体" panose="02010609060101010101" pitchFamily="49" charset="-122"/>
              </a:rPr>
              <a:t>;</a:t>
            </a:r>
          </a:p>
          <a:p>
            <a:endParaRPr lang="zh-CN" altLang="en-US" sz="2000" dirty="0">
              <a:ea typeface="黑体" panose="02010609060101010101" pitchFamily="49" charset="-122"/>
            </a:endParaRPr>
          </a:p>
          <a:p>
            <a:r>
              <a:rPr lang="zh-CN" altLang="en-US" sz="2000" dirty="0">
                <a:ea typeface="黑体" panose="02010609060101010101" pitchFamily="49" charset="-122"/>
              </a:rPr>
              <a:t>    u32 internal_ack;</a:t>
            </a:r>
          </a:p>
          <a:p>
            <a:r>
              <a:rPr lang="zh-CN" altLang="en-US" sz="2000" dirty="0">
                <a:ea typeface="黑体" panose="02010609060101010101" pitchFamily="49" charset="-122"/>
              </a:rPr>
              <a:t>    u32 external_ack;</a:t>
            </a:r>
          </a:p>
          <a:p>
            <a:r>
              <a:rPr lang="zh-CN" altLang="en-US" sz="2000" dirty="0"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AB2603-AC63-40EF-A1D4-0270AA8C7BB1}"/>
              </a:ext>
            </a:extLst>
          </p:cNvPr>
          <p:cNvSpPr/>
          <p:nvPr/>
        </p:nvSpPr>
        <p:spPr>
          <a:xfrm>
            <a:off x="886155" y="2908286"/>
            <a:ext cx="32706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黑体" panose="02010609060101010101" pitchFamily="49" charset="-122"/>
              </a:rPr>
              <a:t>struct nat_mapping {</a:t>
            </a:r>
          </a:p>
          <a:p>
            <a:r>
              <a:rPr lang="zh-CN" altLang="en-US" sz="2000" dirty="0">
                <a:ea typeface="黑体" panose="02010609060101010101" pitchFamily="49" charset="-122"/>
              </a:rPr>
              <a:t>    struct list_head list;</a:t>
            </a:r>
          </a:p>
          <a:p>
            <a:endParaRPr lang="zh-CN" altLang="en-US" sz="2000" dirty="0">
              <a:ea typeface="黑体" panose="02010609060101010101" pitchFamily="49" charset="-122"/>
            </a:endParaRPr>
          </a:p>
          <a:p>
            <a:r>
              <a:rPr lang="zh-CN" altLang="en-US" sz="2000" dirty="0">
                <a:ea typeface="黑体" panose="02010609060101010101" pitchFamily="49" charset="-122"/>
              </a:rPr>
              <a:t>    u32 internal_ip;</a:t>
            </a:r>
          </a:p>
          <a:p>
            <a:r>
              <a:rPr lang="zh-CN" altLang="en-US" sz="2000" dirty="0">
                <a:ea typeface="黑体" panose="02010609060101010101" pitchFamily="49" charset="-122"/>
              </a:rPr>
              <a:t>    u32 external_ip;</a:t>
            </a:r>
          </a:p>
          <a:p>
            <a:r>
              <a:rPr lang="zh-CN" altLang="en-US" sz="2000" dirty="0">
                <a:ea typeface="黑体" panose="02010609060101010101" pitchFamily="49" charset="-122"/>
              </a:rPr>
              <a:t>    u16 internal_port;</a:t>
            </a:r>
          </a:p>
          <a:p>
            <a:r>
              <a:rPr lang="zh-CN" altLang="en-US" sz="2000" dirty="0">
                <a:ea typeface="黑体" panose="02010609060101010101" pitchFamily="49" charset="-122"/>
              </a:rPr>
              <a:t>    u16 external_port;</a:t>
            </a:r>
          </a:p>
          <a:p>
            <a:endParaRPr lang="zh-CN" altLang="en-US" sz="2000" dirty="0">
              <a:ea typeface="黑体" panose="02010609060101010101" pitchFamily="49" charset="-122"/>
            </a:endParaRPr>
          </a:p>
          <a:p>
            <a:r>
              <a:rPr lang="zh-CN" altLang="en-US" sz="2000" dirty="0">
                <a:ea typeface="黑体" panose="02010609060101010101" pitchFamily="49" charset="-122"/>
              </a:rPr>
              <a:t>    time_t update_time;</a:t>
            </a:r>
          </a:p>
          <a:p>
            <a:r>
              <a:rPr lang="zh-CN" altLang="en-US" sz="2000" dirty="0">
                <a:ea typeface="黑体" panose="02010609060101010101" pitchFamily="49" charset="-122"/>
              </a:rPr>
              <a:t>    struct nat_conn_state state;</a:t>
            </a:r>
          </a:p>
          <a:p>
            <a:r>
              <a:rPr lang="zh-CN" altLang="en-US" sz="2000" dirty="0"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B0C3631-0686-4CEA-9324-10A0A99F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109919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为了快速访问对应的映射结构，用</a:t>
            </a:r>
            <a:r>
              <a:rPr lang="en-US" altLang="zh-CN" dirty="0"/>
              <a:t>Hash</a:t>
            </a:r>
            <a:r>
              <a:rPr lang="zh-CN" altLang="en-US" dirty="0"/>
              <a:t>表来存储映射关系 </a:t>
            </a:r>
            <a:r>
              <a:rPr lang="en-US" altLang="zh-CN" dirty="0"/>
              <a:t>(</a:t>
            </a:r>
            <a:r>
              <a:rPr lang="en-US" altLang="zh-CN" dirty="0" err="1"/>
              <a:t>ip</a:t>
            </a:r>
            <a:r>
              <a:rPr lang="en-US" altLang="zh-CN" dirty="0"/>
              <a:t>, port) -&gt; </a:t>
            </a:r>
            <a:r>
              <a:rPr lang="en-US" altLang="zh-CN" dirty="0" err="1"/>
              <a:t>nat_mapping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46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F7C1C-D257-4214-928C-FC821F80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如何根据数据包查找映射关系</a:t>
            </a:r>
          </a:p>
        </p:txBody>
      </p:sp>
      <p:sp>
        <p:nvSpPr>
          <p:cNvPr id="5" name="圆角矩形 27">
            <a:extLst>
              <a:ext uri="{FF2B5EF4-FFF2-40B4-BE49-F238E27FC236}">
                <a16:creationId xmlns:a16="http://schemas.microsoft.com/office/drawing/2014/main" id="{D27EAEA6-23DB-494F-B40E-D34F6C7E8667}"/>
              </a:ext>
            </a:extLst>
          </p:cNvPr>
          <p:cNvSpPr/>
          <p:nvPr/>
        </p:nvSpPr>
        <p:spPr>
          <a:xfrm>
            <a:off x="4014254" y="1704296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NAT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4FFD7F2-7D77-4A24-84BB-E8AEA6212503}"/>
              </a:ext>
            </a:extLst>
          </p:cNvPr>
          <p:cNvSpPr/>
          <p:nvPr/>
        </p:nvSpPr>
        <p:spPr>
          <a:xfrm>
            <a:off x="2986575" y="1846663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F71D68BC-9331-4284-B4A9-6F288A27D957}"/>
              </a:ext>
            </a:extLst>
          </p:cNvPr>
          <p:cNvSpPr/>
          <p:nvPr/>
        </p:nvSpPr>
        <p:spPr>
          <a:xfrm flipH="1">
            <a:off x="5519568" y="1846663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976D6B-0555-46D1-8E11-EFDA9DFE9403}"/>
              </a:ext>
            </a:extLst>
          </p:cNvPr>
          <p:cNvSpPr txBox="1"/>
          <p:nvPr/>
        </p:nvSpPr>
        <p:spPr>
          <a:xfrm>
            <a:off x="362771" y="2668687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int_ip</a:t>
            </a:r>
            <a:r>
              <a:rPr lang="en-US" altLang="zh-CN" dirty="0"/>
              <a:t>, </a:t>
            </a:r>
            <a:r>
              <a:rPr lang="en-US" altLang="zh-CN" dirty="0" err="1"/>
              <a:t>int_port</a:t>
            </a:r>
            <a:r>
              <a:rPr lang="en-US" altLang="zh-CN" dirty="0"/>
              <a:t>) &lt;-&gt; (</a:t>
            </a:r>
            <a:r>
              <a:rPr lang="en-US" altLang="zh-CN" dirty="0" err="1"/>
              <a:t>serv_ip</a:t>
            </a:r>
            <a:r>
              <a:rPr lang="en-US" altLang="zh-CN" dirty="0"/>
              <a:t>, </a:t>
            </a:r>
            <a:r>
              <a:rPr lang="en-US" altLang="zh-CN" dirty="0" err="1"/>
              <a:t>serv_port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AAC35D-CAF6-4B00-8918-E379DEF75CC4}"/>
              </a:ext>
            </a:extLst>
          </p:cNvPr>
          <p:cNvSpPr txBox="1"/>
          <p:nvPr/>
        </p:nvSpPr>
        <p:spPr>
          <a:xfrm>
            <a:off x="4716923" y="2668687"/>
            <a:ext cx="406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ext_ip</a:t>
            </a:r>
            <a:r>
              <a:rPr lang="en-US" altLang="zh-CN" dirty="0"/>
              <a:t>, </a:t>
            </a:r>
            <a:r>
              <a:rPr lang="en-US" altLang="zh-CN" dirty="0" err="1"/>
              <a:t>ext_port</a:t>
            </a:r>
            <a:r>
              <a:rPr lang="en-US" altLang="zh-CN" dirty="0"/>
              <a:t>) &lt;-&gt; (</a:t>
            </a:r>
            <a:r>
              <a:rPr lang="en-US" altLang="zh-CN" dirty="0" err="1"/>
              <a:t>serv_ip</a:t>
            </a:r>
            <a:r>
              <a:rPr lang="en-US" altLang="zh-CN" dirty="0"/>
              <a:t>, </a:t>
            </a:r>
            <a:r>
              <a:rPr lang="en-US" altLang="zh-CN" dirty="0" err="1"/>
              <a:t>serv_port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BD2AE4-6E1C-4D0D-9358-D6483E1F9824}"/>
              </a:ext>
            </a:extLst>
          </p:cNvPr>
          <p:cNvSpPr/>
          <p:nvPr/>
        </p:nvSpPr>
        <p:spPr>
          <a:xfrm>
            <a:off x="2350513" y="2556033"/>
            <a:ext cx="1929777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961B2C-04A0-46AF-9798-2E3730F209FE}"/>
              </a:ext>
            </a:extLst>
          </p:cNvPr>
          <p:cNvSpPr/>
          <p:nvPr/>
        </p:nvSpPr>
        <p:spPr>
          <a:xfrm>
            <a:off x="6827949" y="2556033"/>
            <a:ext cx="1858851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E20DBC-155E-4ED5-BFDD-91B7CE5BE561}"/>
              </a:ext>
            </a:extLst>
          </p:cNvPr>
          <p:cNvSpPr txBox="1"/>
          <p:nvPr/>
        </p:nvSpPr>
        <p:spPr>
          <a:xfrm>
            <a:off x="384796" y="3725924"/>
            <a:ext cx="822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serv_ip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serv_port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zh-CN" altLang="en-US" sz="2400" dirty="0"/>
              <a:t>是地址翻译中的不变量，但不具有唯一性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19A6A4-CCB6-47C2-B832-DBA84BFC5E11}"/>
              </a:ext>
            </a:extLst>
          </p:cNvPr>
          <p:cNvSpPr/>
          <p:nvPr/>
        </p:nvSpPr>
        <p:spPr>
          <a:xfrm>
            <a:off x="388009" y="2556033"/>
            <a:ext cx="1655577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997021-07B7-44B9-A7C3-D5847AA042A0}"/>
              </a:ext>
            </a:extLst>
          </p:cNvPr>
          <p:cNvSpPr/>
          <p:nvPr/>
        </p:nvSpPr>
        <p:spPr>
          <a:xfrm>
            <a:off x="4785173" y="2556033"/>
            <a:ext cx="1678820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AA250D-A20F-492E-9E59-503A9A4FF321}"/>
              </a:ext>
            </a:extLst>
          </p:cNvPr>
          <p:cNvSpPr txBox="1"/>
          <p:nvPr/>
        </p:nvSpPr>
        <p:spPr>
          <a:xfrm>
            <a:off x="336207" y="4379968"/>
            <a:ext cx="8271674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可以先用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serv_ip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serv_port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定位到一组映射结构（链表），再根据数据包方向，决定用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还是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来确定唯一的映射结构</a:t>
            </a:r>
          </a:p>
        </p:txBody>
      </p:sp>
    </p:spTree>
    <p:extLst>
      <p:ext uri="{BB962C8B-B14F-4D97-AF65-F5344CB8AC3E}">
        <p14:creationId xmlns:p14="http://schemas.microsoft.com/office/powerpoint/2010/main" val="423521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19725</TotalTime>
  <Words>983</Words>
  <Application>Microsoft Office PowerPoint</Application>
  <PresentationFormat>全屏显示(4:3)</PresentationFormat>
  <Paragraphs>143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Wingdings 2</vt:lpstr>
      <vt:lpstr>Pixel</vt:lpstr>
      <vt:lpstr>自定义设计方案</vt:lpstr>
      <vt:lpstr>网络地址转换(NAT)实验</vt:lpstr>
      <vt:lpstr>提纲</vt:lpstr>
      <vt:lpstr>NAT地址转换</vt:lpstr>
      <vt:lpstr>NAT (Network Address Translation)</vt:lpstr>
      <vt:lpstr>NAT工作机制</vt:lpstr>
      <vt:lpstr>区分数据包方向</vt:lpstr>
      <vt:lpstr>NAT地址翻译</vt:lpstr>
      <vt:lpstr>TCP连接映射数据结构</vt:lpstr>
      <vt:lpstr>如何根据数据包查找映射关系</vt:lpstr>
      <vt:lpstr>NAT老化（Timeout）操作</vt:lpstr>
      <vt:lpstr>NAT数据结构</vt:lpstr>
      <vt:lpstr>NAT实现</vt:lpstr>
      <vt:lpstr>NAT实验内容</vt:lpstr>
      <vt:lpstr>NAT实验结果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2425</cp:revision>
  <dcterms:created xsi:type="dcterms:W3CDTF">2017-02-15T05:09:36Z</dcterms:created>
  <dcterms:modified xsi:type="dcterms:W3CDTF">2018-05-11T00:21:36Z</dcterms:modified>
</cp:coreProperties>
</file>