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JbTWgRJfCsdFAadcYKOR+mTI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AF7BA2-DFA8-4E7B-BA3B-828BD21A88CB}">
  <a:tblStyle styleId="{B2AF7BA2-DFA8-4E7B-BA3B-828BD21A88C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F2E7"/>
          </a:solidFill>
        </a:fill>
      </a:tcStyle>
    </a:wholeTbl>
    <a:band1H>
      <a:tcTxStyle/>
      <a:tcStyle>
        <a:fill>
          <a:solidFill>
            <a:srgbClr val="FCE4CB"/>
          </a:solidFill>
        </a:fill>
      </a:tcStyle>
    </a:band1H>
    <a:band2H>
      <a:tcTxStyle/>
    </a:band2H>
    <a:band1V>
      <a:tcTxStyle/>
      <a:tcStyle>
        <a:fill>
          <a:solidFill>
            <a:srgbClr val="FCE4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" name="Google Shape;19;p21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1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 rot="5400000">
            <a:off x="4544044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5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2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5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27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56" name="Google Shape;56;p27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7" name="Google Shape;57;p27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0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6" name="Google Shape;76;p31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31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0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20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11" Type="http://schemas.openxmlformats.org/officeDocument/2006/relationships/image" Target="../media/image14.png"/><Relationship Id="rId10" Type="http://schemas.openxmlformats.org/officeDocument/2006/relationships/image" Target="../media/image13.jpg"/><Relationship Id="rId12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9.jp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644849" y="954923"/>
            <a:ext cx="5875694" cy="4504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Times New Roman"/>
              <a:buNone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MÁI CHE TỰ ĐỘNG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643157" y="5572664"/>
            <a:ext cx="5877385" cy="841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2"/>
                </a:solidFill>
              </a:rPr>
              <a:t>NHÓM 5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6766174" y="0"/>
            <a:ext cx="5282519" cy="6858000"/>
          </a:xfrm>
          <a:custGeom>
            <a:rect b="b" l="l" r="r" t="t"/>
            <a:pathLst>
              <a:path extrusionOk="0" h="6858000" w="5282519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picture containing grass, building, outdoor, house&#10;&#10;Description automatically generated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23111" r="19118" t="0"/>
          <a:stretch/>
        </p:blipFill>
        <p:spPr>
          <a:xfrm>
            <a:off x="6909481" y="10"/>
            <a:ext cx="5282519" cy="6857990"/>
          </a:xfrm>
          <a:custGeom>
            <a:rect b="b" l="l" r="r" t="t"/>
            <a:pathLst>
              <a:path extrusionOk="0" h="6858000" w="5282519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icon&#10;&#10;Description automatically generated"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07/05/2022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/>
          <p:nvPr/>
        </p:nvSpPr>
        <p:spPr>
          <a:xfrm>
            <a:off x="0" y="2968282"/>
            <a:ext cx="5900738" cy="994168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Khối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/>
          <p:nvPr/>
        </p:nvSpPr>
        <p:spPr>
          <a:xfrm rot="5400000">
            <a:off x="6382373" y="285879"/>
            <a:ext cx="1860278" cy="2433026"/>
          </a:xfrm>
          <a:prstGeom prst="rtTriangle">
            <a:avLst/>
          </a:prstGeom>
          <a:solidFill>
            <a:srgbClr val="9CAB66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6006988" y="910104"/>
            <a:ext cx="811009" cy="930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tiêu phi chức năng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1"/>
          <p:cNvSpPr/>
          <p:nvPr/>
        </p:nvSpPr>
        <p:spPr>
          <a:xfrm flipH="1" rot="-5400000">
            <a:off x="3722000" y="369465"/>
            <a:ext cx="1846269" cy="2279863"/>
          </a:xfrm>
          <a:prstGeom prst="rtTriangle">
            <a:avLst/>
          </a:prstGeom>
          <a:solidFill>
            <a:srgbClr val="58928C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 flipH="1">
            <a:off x="5138191" y="781921"/>
            <a:ext cx="759954" cy="923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tiêu chức năng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6521871" y="2102751"/>
            <a:ext cx="5170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 áp hoạt động: 5 – 12 VDC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>
            <a:off x="6506126" y="3002138"/>
            <a:ext cx="4330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 áp tín hiệu mức thấp: 0 V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6506126" y="3920428"/>
            <a:ext cx="57547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 áp tín hiêu mức cao: 3,3 – 5 VDC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6506126" y="4907108"/>
            <a:ext cx="53879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 động ổn định ở môi trường ( t°~ 0~50°C; RH ~ 30~95%)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1"/>
          <p:cNvSpPr txBox="1"/>
          <p:nvPr/>
        </p:nvSpPr>
        <p:spPr>
          <a:xfrm>
            <a:off x="0" y="35607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CHỈ TIÊU ĐẢM BẢO CẦN ĐẠT ĐƯỢC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-14255" y="586261"/>
            <a:ext cx="5874707" cy="2429885"/>
          </a:xfrm>
          <a:prstGeom prst="flowChartExtract">
            <a:avLst/>
          </a:prstGeom>
          <a:solidFill>
            <a:srgbClr val="F5E0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CC3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 txBox="1"/>
          <p:nvPr/>
        </p:nvSpPr>
        <p:spPr>
          <a:xfrm>
            <a:off x="967666" y="2202881"/>
            <a:ext cx="3941685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và Digital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2472272" y="781921"/>
            <a:ext cx="10329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-1" y="3962451"/>
            <a:ext cx="5900737" cy="2859942"/>
          </a:xfrm>
          <a:prstGeom prst="flowChartMerge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967666" y="4230040"/>
            <a:ext cx="3941685" cy="67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-&gt;Tín hiệu Analog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2472272" y="5949808"/>
            <a:ext cx="10329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SIGNAL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icon&#10;&#10;Description automatically generated" id="284" name="Google Shape;2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XỬ LÝ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2"/>
          <p:cNvSpPr txBox="1"/>
          <p:nvPr>
            <p:ph idx="1" type="body"/>
          </p:nvPr>
        </p:nvSpPr>
        <p:spPr>
          <a:xfrm>
            <a:off x="1251678" y="3465975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Điện áp hoạt động: 5V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Điện áp hoạt động mức thấp: 0V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Điện áp hoạt động mức cao: 3.3 – 5V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Hoạt động ổn định  môi trường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Gồm: </a:t>
            </a:r>
            <a:r>
              <a:rPr b="1" lang="en-US" sz="3200" u="sng">
                <a:latin typeface="Times New Roman"/>
                <a:ea typeface="Times New Roman"/>
                <a:cs typeface="Times New Roman"/>
                <a:sym typeface="Times New Roman"/>
              </a:rPr>
              <a:t>Adruino uno, mạch điều khiển động cơ bước, I2C LCD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1451291" y="1905937"/>
            <a:ext cx="2223083" cy="8158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4243430" y="1669179"/>
            <a:ext cx="3103926" cy="13757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7862580" y="1639041"/>
            <a:ext cx="3567419" cy="13757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1627459" y="1882325"/>
            <a:ext cx="18707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signal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(0-1023)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Digital </a:t>
            </a:r>
            <a:endParaRPr/>
          </a:p>
        </p:txBody>
      </p:sp>
      <p:sp>
        <p:nvSpPr>
          <p:cNvPr id="295" name="Google Shape;295;p12"/>
          <p:cNvSpPr txBox="1"/>
          <p:nvPr/>
        </p:nvSpPr>
        <p:spPr>
          <a:xfrm>
            <a:off x="4744322" y="2150799"/>
            <a:ext cx="2860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Khối xử lý dữ liệu </a:t>
            </a:r>
            <a:endParaRPr/>
          </a:p>
        </p:txBody>
      </p:sp>
      <p:sp>
        <p:nvSpPr>
          <p:cNvPr id="296" name="Google Shape;296;p12"/>
          <p:cNvSpPr txBox="1"/>
          <p:nvPr/>
        </p:nvSpPr>
        <p:spPr>
          <a:xfrm>
            <a:off x="7862580" y="1882325"/>
            <a:ext cx="34982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signal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(0-1023):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 hiệu </a:t>
            </a:r>
            <a:endParaRPr/>
          </a:p>
        </p:txBody>
      </p:sp>
      <p:cxnSp>
        <p:nvCxnSpPr>
          <p:cNvPr id="297" name="Google Shape;297;p12"/>
          <p:cNvCxnSpPr/>
          <p:nvPr/>
        </p:nvCxnSpPr>
        <p:spPr>
          <a:xfrm flipH="1" rot="10800000">
            <a:off x="3606566" y="2326938"/>
            <a:ext cx="602258" cy="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12"/>
          <p:cNvCxnSpPr/>
          <p:nvPr/>
        </p:nvCxnSpPr>
        <p:spPr>
          <a:xfrm>
            <a:off x="7399090" y="2357077"/>
            <a:ext cx="42888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picture containing icon&#10;&#10;Description automatically generated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ash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/>
          <p:nvPr/>
        </p:nvSpPr>
        <p:spPr>
          <a:xfrm>
            <a:off x="6248402" y="0"/>
            <a:ext cx="2090738" cy="1600200"/>
          </a:xfrm>
          <a:prstGeom prst="flowChartDelay">
            <a:avLst/>
          </a:prstGeom>
          <a:solidFill>
            <a:srgbClr val="E0A437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tiêu phi chức năng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3"/>
          <p:cNvSpPr/>
          <p:nvPr/>
        </p:nvSpPr>
        <p:spPr>
          <a:xfrm flipH="1">
            <a:off x="3852861" y="0"/>
            <a:ext cx="2090738" cy="1600200"/>
          </a:xfrm>
          <a:prstGeom prst="flowChartDelay">
            <a:avLst/>
          </a:prstGeom>
          <a:solidFill>
            <a:srgbClr val="E0A437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tiêu chức năng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3"/>
          <p:cNvSpPr/>
          <p:nvPr/>
        </p:nvSpPr>
        <p:spPr>
          <a:xfrm rot="5400000">
            <a:off x="565549" y="44053"/>
            <a:ext cx="2800350" cy="2712247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287663" y="678061"/>
            <a:ext cx="1356124" cy="1444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C1A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 hiệu</a:t>
            </a:r>
            <a:endParaRPr b="0" i="0" sz="1800" u="none" cap="none" strike="noStrike">
              <a:solidFill>
                <a:srgbClr val="1C1A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1214440" y="2814636"/>
            <a:ext cx="1502567" cy="1257301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Khối 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3"/>
          <p:cNvSpPr/>
          <p:nvPr/>
        </p:nvSpPr>
        <p:spPr>
          <a:xfrm rot="5400000">
            <a:off x="694136" y="3963612"/>
            <a:ext cx="2543174" cy="3026572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 txBox="1"/>
          <p:nvPr/>
        </p:nvSpPr>
        <p:spPr>
          <a:xfrm>
            <a:off x="1214440" y="4669929"/>
            <a:ext cx="1560920" cy="1510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mưa -&gt;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 cơ hoạt động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6735275" y="2338685"/>
            <a:ext cx="5170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 áp hoạt động: 5 – 12 VDC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3"/>
          <p:cNvSpPr txBox="1"/>
          <p:nvPr/>
        </p:nvSpPr>
        <p:spPr>
          <a:xfrm>
            <a:off x="6702280" y="3023717"/>
            <a:ext cx="57550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 áp chịu tải: 10A- 220VAC / 30VDC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6735276" y="3714500"/>
            <a:ext cx="5170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 áp kích mức cao: 3,3 - 5 VDC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3"/>
          <p:cNvSpPr txBox="1"/>
          <p:nvPr/>
        </p:nvSpPr>
        <p:spPr>
          <a:xfrm>
            <a:off x="6735280" y="4392899"/>
            <a:ext cx="5170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 áp kích mức thấp: 0 VDC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3"/>
          <p:cNvSpPr txBox="1"/>
          <p:nvPr/>
        </p:nvSpPr>
        <p:spPr>
          <a:xfrm>
            <a:off x="6702280" y="5071298"/>
            <a:ext cx="5170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Nhiệt độ chịu đựng: 0~50°C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icon&#10;&#10;Description automatically generated" id="318" name="Google Shape;3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"/>
          <p:cNvSpPr/>
          <p:nvPr/>
        </p:nvSpPr>
        <p:spPr>
          <a:xfrm>
            <a:off x="4703745" y="2198748"/>
            <a:ext cx="6577972" cy="2729828"/>
          </a:xfrm>
          <a:prstGeom prst="roundRect">
            <a:avLst>
              <a:gd fmla="val 16667" name="adj"/>
            </a:avLst>
          </a:prstGeom>
          <a:solidFill>
            <a:srgbClr val="BCBCBC"/>
          </a:solidFill>
          <a:ln cap="flat" cmpd="sng" w="25400">
            <a:solidFill>
              <a:srgbClr val="8982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4832985" y="363312"/>
            <a:ext cx="2495550" cy="774816"/>
          </a:xfrm>
          <a:prstGeom prst="ellipse">
            <a:avLst/>
          </a:prstGeom>
          <a:solidFill>
            <a:schemeClr val="accent5"/>
          </a:solidFill>
          <a:ln cap="flat" cmpd="sng" w="25400">
            <a:solidFill>
              <a:srgbClr val="898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Khối đo đạc và cung cấp dữ liệu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7382470" y="2417515"/>
            <a:ext cx="2196656" cy="969626"/>
          </a:xfrm>
          <a:prstGeom prst="diamond">
            <a:avLst/>
          </a:prstGeom>
          <a:solidFill>
            <a:schemeClr val="accent1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Dữ liệu độ ẩm,nhiệt độ , nước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9959095" y="2314082"/>
            <a:ext cx="110602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Khối xử lý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15"/>
          <p:cNvCxnSpPr/>
          <p:nvPr/>
        </p:nvCxnSpPr>
        <p:spPr>
          <a:xfrm>
            <a:off x="7352053" y="750720"/>
            <a:ext cx="1185279" cy="16668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328" name="Google Shape;328;p15"/>
          <p:cNvCxnSpPr/>
          <p:nvPr/>
        </p:nvCxnSpPr>
        <p:spPr>
          <a:xfrm flipH="1" rot="10800000">
            <a:off x="1362950" y="750721"/>
            <a:ext cx="3470100" cy="26877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329" name="Google Shape;329;p15"/>
          <p:cNvSpPr/>
          <p:nvPr/>
        </p:nvSpPr>
        <p:spPr>
          <a:xfrm>
            <a:off x="235709" y="3438421"/>
            <a:ext cx="2254482" cy="73978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LCD hiển thị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Động cơ quay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4096536" y="-90951"/>
            <a:ext cx="428879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 SƠ ĐỒ KHỐI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087" y="3252664"/>
            <a:ext cx="1665116" cy="1249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5593" y="4329850"/>
            <a:ext cx="1278331" cy="12783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15"/>
          <p:cNvCxnSpPr/>
          <p:nvPr/>
        </p:nvCxnSpPr>
        <p:spPr>
          <a:xfrm flipH="1">
            <a:off x="2466552" y="2934141"/>
            <a:ext cx="4892400" cy="9060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334" name="Google Shape;334;p15"/>
          <p:cNvSpPr txBox="1"/>
          <p:nvPr/>
        </p:nvSpPr>
        <p:spPr>
          <a:xfrm>
            <a:off x="3185593" y="5675969"/>
            <a:ext cx="1406543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Động cơ bước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 txBox="1"/>
          <p:nvPr/>
        </p:nvSpPr>
        <p:spPr>
          <a:xfrm>
            <a:off x="7432641" y="3605908"/>
            <a:ext cx="2088506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Uno R3 SMD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Tín hiệu analog hoặc 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Tín hiệu analog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8896365" y="410808"/>
            <a:ext cx="2681378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water trả về kết quả 0 và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4521" y="4218587"/>
            <a:ext cx="1756699" cy="130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440" y="239991"/>
            <a:ext cx="1522281" cy="110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16502" y="1034687"/>
            <a:ext cx="1584557" cy="116406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5"/>
          <p:cNvSpPr/>
          <p:nvPr/>
        </p:nvSpPr>
        <p:spPr>
          <a:xfrm>
            <a:off x="3228371" y="1162769"/>
            <a:ext cx="1509682" cy="90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Cảm biến độ ẩm DHT11 </a:t>
            </a:r>
            <a:endParaRPr/>
          </a:p>
        </p:txBody>
      </p:sp>
      <p:cxnSp>
        <p:nvCxnSpPr>
          <p:cNvPr id="341" name="Google Shape;341;p15"/>
          <p:cNvCxnSpPr/>
          <p:nvPr/>
        </p:nvCxnSpPr>
        <p:spPr>
          <a:xfrm flipH="1" rot="10800000">
            <a:off x="2812026" y="953729"/>
            <a:ext cx="2231922" cy="195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15"/>
          <p:cNvCxnSpPr/>
          <p:nvPr/>
        </p:nvCxnSpPr>
        <p:spPr>
          <a:xfrm flipH="1" rot="10800000">
            <a:off x="3046608" y="934622"/>
            <a:ext cx="2029025" cy="2034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pic>
        <p:nvPicPr>
          <p:cNvPr id="343" name="Google Shape;343;p15"/>
          <p:cNvPicPr preferRelativeResize="0"/>
          <p:nvPr/>
        </p:nvPicPr>
        <p:blipFill rotWithShape="1">
          <a:blip r:embed="rId8">
            <a:alphaModFix/>
          </a:blip>
          <a:srcRect b="-1" l="9732" r="9670" t="0"/>
          <a:stretch/>
        </p:blipFill>
        <p:spPr>
          <a:xfrm>
            <a:off x="-46687" y="4403484"/>
            <a:ext cx="2958061" cy="1188685"/>
          </a:xfrm>
          <a:custGeom>
            <a:rect b="b" l="l" r="r" t="t"/>
            <a:pathLst>
              <a:path extrusionOk="0" h="3855489" w="3860171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close-up of a computer chip&#10;&#10;Description automatically generated with medium confidence" id="344" name="Google Shape;34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29974" y="4179188"/>
            <a:ext cx="1906722" cy="153941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 txBox="1"/>
          <p:nvPr/>
        </p:nvSpPr>
        <p:spPr>
          <a:xfrm>
            <a:off x="2838002" y="3491498"/>
            <a:ext cx="178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 hiệu điều khiển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6" name="Google Shape;346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34525" y="2828925"/>
            <a:ext cx="19050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electronics, remote, calculator, different&#10;&#10;Description automatically generated" id="347" name="Google Shape;347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83906" y="4900254"/>
            <a:ext cx="1717755" cy="1717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15"/>
          <p:cNvCxnSpPr>
            <a:stCxn id="347" idx="0"/>
            <a:endCxn id="325" idx="2"/>
          </p:cNvCxnSpPr>
          <p:nvPr/>
        </p:nvCxnSpPr>
        <p:spPr>
          <a:xfrm flipH="1" rot="10800000">
            <a:off x="7242784" y="3387054"/>
            <a:ext cx="1238100" cy="151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picture containing icon&#10;&#10;Description automatically generated" id="349" name="Google Shape;34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07/05/2022</a:t>
            </a:r>
            <a:endParaRPr/>
          </a:p>
        </p:txBody>
      </p:sp>
      <p:sp>
        <p:nvSpPr>
          <p:cNvPr id="355" name="Google Shape;355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2840114" y="1621574"/>
            <a:ext cx="1198486" cy="7279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DHT11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2840114" y="2788987"/>
            <a:ext cx="1198486" cy="7279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SENSOR</a:t>
            </a:r>
            <a:endParaRPr/>
          </a:p>
        </p:txBody>
      </p:sp>
      <p:cxnSp>
        <p:nvCxnSpPr>
          <p:cNvPr id="358" name="Google Shape;358;p18"/>
          <p:cNvCxnSpPr>
            <a:stCxn id="356" idx="3"/>
          </p:cNvCxnSpPr>
          <p:nvPr/>
        </p:nvCxnSpPr>
        <p:spPr>
          <a:xfrm>
            <a:off x="4038600" y="1985559"/>
            <a:ext cx="162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p18"/>
          <p:cNvCxnSpPr/>
          <p:nvPr/>
        </p:nvCxnSpPr>
        <p:spPr>
          <a:xfrm flipH="1" rot="10800000">
            <a:off x="3969059" y="3152970"/>
            <a:ext cx="1624613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0" name="Google Shape;360;p18"/>
          <p:cNvSpPr txBox="1"/>
          <p:nvPr/>
        </p:nvSpPr>
        <p:spPr>
          <a:xfrm>
            <a:off x="4038600" y="1546114"/>
            <a:ext cx="15180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U: 3.3V – 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≤ 3.5 mA</a:t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4057095" y="2691305"/>
            <a:ext cx="15180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Có mưa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 Không mưa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966926" y="1621574"/>
            <a:ext cx="1873188" cy="7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Nhiệt đô: 0 - 50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 ẩm: 20 – 90%</a:t>
            </a:r>
            <a:endParaRPr/>
          </a:p>
        </p:txBody>
      </p:sp>
      <p:sp>
        <p:nvSpPr>
          <p:cNvPr id="363" name="Google Shape;363;p18"/>
          <p:cNvSpPr txBox="1"/>
          <p:nvPr/>
        </p:nvSpPr>
        <p:spPr>
          <a:xfrm>
            <a:off x="1144479" y="2691305"/>
            <a:ext cx="15180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mưa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mưa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4" name="Google Shape;364;p18"/>
          <p:cNvCxnSpPr/>
          <p:nvPr/>
        </p:nvCxnSpPr>
        <p:spPr>
          <a:xfrm>
            <a:off x="5711670" y="1985558"/>
            <a:ext cx="817119" cy="5889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18"/>
          <p:cNvCxnSpPr/>
          <p:nvPr/>
        </p:nvCxnSpPr>
        <p:spPr>
          <a:xfrm flipH="1" rot="10800000">
            <a:off x="5661364" y="2788987"/>
            <a:ext cx="869271" cy="3639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p18"/>
          <p:cNvSpPr/>
          <p:nvPr/>
        </p:nvSpPr>
        <p:spPr>
          <a:xfrm>
            <a:off x="6528790" y="2280041"/>
            <a:ext cx="953612" cy="8729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 LÝ</a:t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7514764" y="1122809"/>
            <a:ext cx="1277271" cy="3457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I2C LCD</a:t>
            </a:r>
            <a:endParaRPr/>
          </a:p>
        </p:txBody>
      </p:sp>
      <p:cxnSp>
        <p:nvCxnSpPr>
          <p:cNvPr id="368" name="Google Shape;368;p18"/>
          <p:cNvCxnSpPr>
            <a:stCxn id="367" idx="3"/>
          </p:cNvCxnSpPr>
          <p:nvPr/>
        </p:nvCxnSpPr>
        <p:spPr>
          <a:xfrm flipH="1" rot="10800000">
            <a:off x="8792035" y="941107"/>
            <a:ext cx="964500" cy="35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9" name="Google Shape;369;p18"/>
          <p:cNvCxnSpPr>
            <a:stCxn id="367" idx="3"/>
            <a:endCxn id="370" idx="1"/>
          </p:cNvCxnSpPr>
          <p:nvPr/>
        </p:nvCxnSpPr>
        <p:spPr>
          <a:xfrm>
            <a:off x="8792035" y="1295707"/>
            <a:ext cx="1071000" cy="157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1" name="Google Shape;371;p18"/>
          <p:cNvSpPr txBox="1"/>
          <p:nvPr/>
        </p:nvSpPr>
        <p:spPr>
          <a:xfrm>
            <a:off x="9863090" y="727969"/>
            <a:ext cx="18191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(0 = CBM): Hiển thị “Khong mua, Nhiet do:…, Do am:…</a:t>
            </a:r>
            <a:endParaRPr/>
          </a:p>
        </p:txBody>
      </p:sp>
      <p:sp>
        <p:nvSpPr>
          <p:cNvPr id="370" name="Google Shape;370;p18"/>
          <p:cNvSpPr txBox="1"/>
          <p:nvPr/>
        </p:nvSpPr>
        <p:spPr>
          <a:xfrm>
            <a:off x="9863090" y="2271919"/>
            <a:ext cx="18191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(1 = CBM): Hiển thị “Co mua, Nhiet do:…, Do am:…</a:t>
            </a:r>
            <a:endParaRPr/>
          </a:p>
        </p:txBody>
      </p:sp>
      <p:cxnSp>
        <p:nvCxnSpPr>
          <p:cNvPr id="372" name="Google Shape;372;p18"/>
          <p:cNvCxnSpPr>
            <a:stCxn id="366" idx="0"/>
          </p:cNvCxnSpPr>
          <p:nvPr/>
        </p:nvCxnSpPr>
        <p:spPr>
          <a:xfrm rot="10800000">
            <a:off x="7005596" y="1295741"/>
            <a:ext cx="0" cy="9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8"/>
          <p:cNvCxnSpPr>
            <a:endCxn id="367" idx="1"/>
          </p:cNvCxnSpPr>
          <p:nvPr/>
        </p:nvCxnSpPr>
        <p:spPr>
          <a:xfrm>
            <a:off x="7005664" y="1295707"/>
            <a:ext cx="50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4" name="Google Shape;374;p18"/>
          <p:cNvCxnSpPr>
            <a:stCxn id="366" idx="2"/>
          </p:cNvCxnSpPr>
          <p:nvPr/>
        </p:nvCxnSpPr>
        <p:spPr>
          <a:xfrm>
            <a:off x="7005596" y="3152970"/>
            <a:ext cx="0" cy="109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p18"/>
          <p:cNvSpPr/>
          <p:nvPr/>
        </p:nvSpPr>
        <p:spPr>
          <a:xfrm>
            <a:off x="6285390" y="4323425"/>
            <a:ext cx="1580225" cy="6391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 CƠ BƯỚC</a:t>
            </a:r>
            <a:endParaRPr/>
          </a:p>
        </p:txBody>
      </p:sp>
      <p:sp>
        <p:nvSpPr>
          <p:cNvPr id="376" name="Google Shape;376;p18"/>
          <p:cNvSpPr txBox="1"/>
          <p:nvPr/>
        </p:nvSpPr>
        <p:spPr>
          <a:xfrm>
            <a:off x="6285389" y="5140171"/>
            <a:ext cx="33735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2048 bước ứng với 1 vòng: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(1 = CBM) Quay số dòng tùy vào độ dài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2840114" y="4190260"/>
            <a:ext cx="1216980" cy="7279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Remote</a:t>
            </a:r>
            <a:endParaRPr/>
          </a:p>
        </p:txBody>
      </p:sp>
      <p:cxnSp>
        <p:nvCxnSpPr>
          <p:cNvPr id="378" name="Google Shape;378;p18"/>
          <p:cNvCxnSpPr/>
          <p:nvPr/>
        </p:nvCxnSpPr>
        <p:spPr>
          <a:xfrm flipH="1" rot="10800000">
            <a:off x="4055330" y="3020832"/>
            <a:ext cx="2473459" cy="156615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9" name="Google Shape;379;p18"/>
          <p:cNvSpPr txBox="1"/>
          <p:nvPr>
            <p:ph type="title"/>
          </p:nvPr>
        </p:nvSpPr>
        <p:spPr>
          <a:xfrm>
            <a:off x="1251675" y="382375"/>
            <a:ext cx="5375700" cy="984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Times New Roman"/>
              <a:buNone/>
            </a:pPr>
            <a:r>
              <a:rPr lang="en-US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descr="A picture containing icon&#10;&#10;Description automatically generated" id="380" name="Google Shape;3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ình ảnh cảm ơn thầy cô đã lắng nghe để chèn vào Slide PowerPoint" id="385" name="Google Shape;3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con&#10;&#10;Description automatically generated" id="386" name="Google Shape;38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1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07/05/2022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ình ảnh làm việc nhóm đẹp nhất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31260" r="24510" t="0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0" y="0"/>
            <a:ext cx="7569200" cy="6858000"/>
          </a:xfrm>
          <a:custGeom>
            <a:rect b="b" l="l" r="r" t="t"/>
            <a:pathLst>
              <a:path extrusionOk="0" h="6858000" w="75692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3" name="Google Shape;113;p2"/>
          <p:cNvSpPr txBox="1"/>
          <p:nvPr>
            <p:ph type="title"/>
          </p:nvPr>
        </p:nvSpPr>
        <p:spPr>
          <a:xfrm>
            <a:off x="765051" y="382385"/>
            <a:ext cx="6015897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THÀNH VIÊN NHÓM 5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765051" y="2286001"/>
            <a:ext cx="6015897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Lê Trung Hiếu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Nguyễn Đình Minh Hiếu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Lương Ngọc Phương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Lê Thanh Phương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Nguyễn Uy Vũ</a:t>
            </a:r>
            <a:endParaRPr/>
          </a:p>
        </p:txBody>
      </p:sp>
      <p:pic>
        <p:nvPicPr>
          <p:cNvPr descr="A picture containing icon&#10;&#10;Description automatically generated"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07/05/2022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251677" y="645105"/>
            <a:ext cx="4357499" cy="132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GIỚI THIỆU</a:t>
            </a:r>
            <a:endParaRPr/>
          </a:p>
        </p:txBody>
      </p:sp>
      <p:pic>
        <p:nvPicPr>
          <p:cNvPr descr="88 ý tưởng để tạo nội dung cho bài viết, hình ảnh hoặc video - EQVN.NET" id="124" name="Google Shape;124;p3"/>
          <p:cNvPicPr preferRelativeResize="0"/>
          <p:nvPr/>
        </p:nvPicPr>
        <p:blipFill rotWithShape="1">
          <a:blip r:embed="rId3">
            <a:alphaModFix/>
          </a:blip>
          <a:srcRect b="-1" l="17685" r="12971" t="0"/>
          <a:stretch/>
        </p:blipFill>
        <p:spPr>
          <a:xfrm>
            <a:off x="6096000" y="580713"/>
            <a:ext cx="5414304" cy="5407737"/>
          </a:xfrm>
          <a:custGeom>
            <a:rect b="b" l="l" r="r" t="t"/>
            <a:pathLst>
              <a:path extrusionOk="0" h="3855489" w="3860171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25" name="Google Shape;125;p3"/>
          <p:cNvGrpSpPr/>
          <p:nvPr/>
        </p:nvGrpSpPr>
        <p:grpSpPr>
          <a:xfrm>
            <a:off x="1121135" y="2595962"/>
            <a:ext cx="4692485" cy="2981664"/>
            <a:chOff x="0" y="337792"/>
            <a:chExt cx="4692485" cy="2981664"/>
          </a:xfrm>
        </p:grpSpPr>
        <p:sp>
          <p:nvSpPr>
            <p:cNvPr id="126" name="Google Shape;126;p3"/>
            <p:cNvSpPr/>
            <p:nvPr/>
          </p:nvSpPr>
          <p:spPr>
            <a:xfrm rot="5400000">
              <a:off x="2001142" y="673256"/>
              <a:ext cx="1314292" cy="114343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dk2"/>
            </a:solidFill>
            <a:ln cap="flat" cmpd="sng" w="508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2264756" y="792639"/>
              <a:ext cx="787064" cy="904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Gill Sans"/>
                <a:buNone/>
              </a:pPr>
              <a:r>
                <a:rPr b="0" i="0" lang="en-US" sz="43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337792"/>
              <a:ext cx="870927" cy="1917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0" y="337792"/>
              <a:ext cx="870927" cy="1917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Ý TƯỞNG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SẢN PHẨM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5400000">
              <a:off x="766232" y="673256"/>
              <a:ext cx="1314292" cy="114343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dk2"/>
            </a:solidFill>
            <a:ln cap="flat" cmpd="sng" w="508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1029846" y="792639"/>
              <a:ext cx="787064" cy="904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Gill Sans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5400000">
              <a:off x="1381321" y="2090593"/>
              <a:ext cx="1314292" cy="114343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dk2"/>
            </a:solidFill>
            <a:ln cap="flat" cmpd="sng" w="508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1644935" y="2209976"/>
              <a:ext cx="787064" cy="904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Gill Sans"/>
                <a:buNone/>
              </a:pPr>
              <a:r>
                <a:rPr b="0" i="0" lang="en-US" sz="43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273049" y="776542"/>
              <a:ext cx="1419436" cy="78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3273049" y="776542"/>
              <a:ext cx="1419436" cy="78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TRIỂN KHAI</a:t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 rot="5400000">
              <a:off x="2616231" y="2090593"/>
              <a:ext cx="1314292" cy="114343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dk2"/>
            </a:solidFill>
            <a:ln cap="flat" cmpd="sng" w="508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2879845" y="2209976"/>
              <a:ext cx="787064" cy="904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Gill Sans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/>
            </a:p>
          </p:txBody>
        </p:sp>
      </p:grpSp>
      <p:pic>
        <p:nvPicPr>
          <p:cNvPr descr="A picture containing icon&#10;&#10;Description automatically generated" id="138" name="Google Shape;13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07/05/2022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4598633" y="3089429"/>
            <a:ext cx="1010543" cy="84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420428" y="4456589"/>
            <a:ext cx="11959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ĐỒ THUẬT TOÁN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4938188" y="4595088"/>
            <a:ext cx="10105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ree, outdoor, building, porch&#10;&#10;Description automatically generated" id="148" name="Google Shape;148;p5"/>
          <p:cNvPicPr preferRelativeResize="0"/>
          <p:nvPr/>
        </p:nvPicPr>
        <p:blipFill rotWithShape="1">
          <a:blip r:embed="rId3">
            <a:alphaModFix/>
          </a:blip>
          <a:srcRect b="9394" l="0" r="0" t="156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5"/>
          <p:cNvGrpSpPr/>
          <p:nvPr/>
        </p:nvGrpSpPr>
        <p:grpSpPr>
          <a:xfrm>
            <a:off x="14551" y="511274"/>
            <a:ext cx="11788841" cy="6026004"/>
            <a:chOff x="14551" y="511274"/>
            <a:chExt cx="11788841" cy="6026004"/>
          </a:xfrm>
        </p:grpSpPr>
        <p:sp>
          <p:nvSpPr>
            <p:cNvPr id="150" name="Google Shape;150;p5"/>
            <p:cNvSpPr/>
            <p:nvPr/>
          </p:nvSpPr>
          <p:spPr>
            <a:xfrm>
              <a:off x="5744882" y="1184925"/>
              <a:ext cx="5005984" cy="22043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0068"/>
                  </a:lnTo>
                  <a:lnTo>
                    <a:pt x="120000" y="11006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E6DEE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1" name="Google Shape;151;p5"/>
            <p:cNvSpPr/>
            <p:nvPr/>
          </p:nvSpPr>
          <p:spPr>
            <a:xfrm>
              <a:off x="5744882" y="1184925"/>
              <a:ext cx="2478698" cy="22043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0068"/>
                  </a:lnTo>
                  <a:lnTo>
                    <a:pt x="120000" y="11006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E4A7A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2" name="Google Shape;152;p5"/>
            <p:cNvSpPr/>
            <p:nvPr/>
          </p:nvSpPr>
          <p:spPr>
            <a:xfrm>
              <a:off x="5699162" y="1184925"/>
              <a:ext cx="91440" cy="22043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10068"/>
                  </a:lnTo>
                  <a:lnTo>
                    <a:pt x="62054" y="110068"/>
                  </a:lnTo>
                  <a:lnTo>
                    <a:pt x="62054" y="120000"/>
                  </a:lnTo>
                </a:path>
              </a:pathLst>
            </a:custGeom>
            <a:noFill/>
            <a:ln cap="flat" cmpd="sng" w="12700">
              <a:solidFill>
                <a:srgbClr val="C48D1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3" name="Google Shape;153;p5"/>
            <p:cNvSpPr/>
            <p:nvPr/>
          </p:nvSpPr>
          <p:spPr>
            <a:xfrm>
              <a:off x="3312515" y="1184925"/>
              <a:ext cx="2432366" cy="22043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10068"/>
                  </a:lnTo>
                  <a:lnTo>
                    <a:pt x="0" y="110068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E0E2D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4" name="Google Shape;154;p5"/>
            <p:cNvSpPr/>
            <p:nvPr/>
          </p:nvSpPr>
          <p:spPr>
            <a:xfrm>
              <a:off x="1041648" y="1184925"/>
              <a:ext cx="4703233" cy="21956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10029"/>
                  </a:lnTo>
                  <a:lnTo>
                    <a:pt x="0" y="110029"/>
                  </a:lnTo>
                  <a:lnTo>
                    <a:pt x="0" y="120000"/>
                  </a:lnTo>
                </a:path>
              </a:pathLst>
            </a:custGeom>
            <a:noFill/>
            <a:ln cap="flat" cmpd="sng" w="50800">
              <a:solidFill>
                <a:srgbClr val="E7EDE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5" name="Google Shape;155;p5"/>
            <p:cNvSpPr/>
            <p:nvPr/>
          </p:nvSpPr>
          <p:spPr>
            <a:xfrm>
              <a:off x="4629031" y="511274"/>
              <a:ext cx="2231702" cy="673650"/>
            </a:xfrm>
            <a:prstGeom prst="rect">
              <a:avLst/>
            </a:prstGeom>
            <a:solidFill>
              <a:srgbClr val="4B4F4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4629031" y="511274"/>
              <a:ext cx="2231702" cy="673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3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imes New Roman"/>
                <a:buNone/>
              </a:pPr>
              <a:r>
                <a:rPr b="1" lang="en-US" sz="2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Ý TƯỞNG</a:t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0195208" y="6268782"/>
              <a:ext cx="1359164" cy="268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10195208" y="6268782"/>
              <a:ext cx="1359164" cy="268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43175" spcFirstLastPara="1" rIns="43175" wrap="square" tIns="107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84261" y="3380570"/>
              <a:ext cx="1514773" cy="781905"/>
            </a:xfrm>
            <a:prstGeom prst="rect">
              <a:avLst/>
            </a:prstGeom>
            <a:solidFill>
              <a:srgbClr val="B9CBB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284261" y="3380570"/>
              <a:ext cx="1514773" cy="78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3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imes New Roman"/>
                <a:buNone/>
              </a:pPr>
              <a:r>
                <a:rPr b="1" lang="en-US" sz="2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</a:t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4551" y="4174433"/>
              <a:ext cx="2025739" cy="100181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7B3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14551" y="4174433"/>
              <a:ext cx="2025739" cy="1001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45700" spcFirstLastPara="1" rIns="45700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Nhu cầu hưởng thụ cuộc sống, mưa nắng thất thường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557424" y="3389257"/>
              <a:ext cx="1510182" cy="781905"/>
            </a:xfrm>
            <a:prstGeom prst="rect">
              <a:avLst/>
            </a:prstGeom>
            <a:solidFill>
              <a:srgbClr val="C1C5B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2557424" y="3389257"/>
              <a:ext cx="1510182" cy="78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3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imes New Roman"/>
                <a:buNone/>
              </a:pPr>
              <a:r>
                <a:rPr b="1" lang="en-US" sz="2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296488" y="4186077"/>
              <a:ext cx="2053004" cy="98544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7B3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2296488" y="4186077"/>
              <a:ext cx="2053004" cy="985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45700" spcFirstLastPara="1" rIns="45700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Cách để thích nghi với sự thay đổi thời tiết (điều hòa, mái che…)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91356" y="3389257"/>
              <a:ext cx="1510182" cy="781905"/>
            </a:xfrm>
            <a:prstGeom prst="rect">
              <a:avLst/>
            </a:prstGeom>
            <a:solidFill>
              <a:srgbClr val="F7B32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4991356" y="3389257"/>
              <a:ext cx="1510182" cy="78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3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imes New Roman"/>
                <a:buNone/>
              </a:pPr>
              <a:r>
                <a:rPr b="1" lang="en-US" sz="2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WHO</a:t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679084" y="4193677"/>
              <a:ext cx="2085080" cy="100083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7B3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4679084" y="4193677"/>
              <a:ext cx="2085080" cy="1000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45700" spcFirstLastPara="1" rIns="45700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Các hộ gia đình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Doanh nghiệp trong lĩnh vực dịch vu</a:t>
              </a:r>
              <a:r>
                <a:rPr lang="en-US" sz="1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̣</a:t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468489" y="3389257"/>
              <a:ext cx="1510182" cy="781905"/>
            </a:xfrm>
            <a:prstGeom prst="rect">
              <a:avLst/>
            </a:prstGeom>
            <a:solidFill>
              <a:srgbClr val="E4A7A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7468489" y="3389257"/>
              <a:ext cx="1510182" cy="78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3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imes New Roman"/>
                <a:buNone/>
              </a:pPr>
              <a:r>
                <a:rPr b="1" lang="en-US" sz="2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WHERE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156142" y="4190242"/>
              <a:ext cx="2139406" cy="1026913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7B3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7156142" y="4190242"/>
              <a:ext cx="2139406" cy="1026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Trước hiên nhà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Nhà hàng, khách sạn có không gian mở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Các sự kiện đông người</a:t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995775" y="3389257"/>
              <a:ext cx="1510182" cy="781905"/>
            </a:xfrm>
            <a:prstGeom prst="rect">
              <a:avLst/>
            </a:prstGeom>
            <a:solidFill>
              <a:srgbClr val="B69DA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9995775" y="3389257"/>
              <a:ext cx="1510182" cy="78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3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imes New Roman"/>
                <a:buNone/>
              </a:pPr>
              <a:r>
                <a:rPr b="1" lang="en-US" sz="2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WHEN</a:t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9618005" y="4193779"/>
              <a:ext cx="2185387" cy="104898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7B3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9618005" y="4193779"/>
              <a:ext cx="2185387" cy="1048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40625" spcFirstLastPara="1" rIns="4062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Khi thời tiết không tốt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Khi cần thêm không gian sinh hoạt</a:t>
              </a:r>
              <a:endParaRPr/>
            </a:p>
          </p:txBody>
        </p:sp>
      </p:grpSp>
      <p:pic>
        <p:nvPicPr>
          <p:cNvPr descr="A picture containing icon&#10;&#10;Description automatically generated" id="179" name="Google Shape;1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07/05/2022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251679" y="644525"/>
            <a:ext cx="3384329" cy="5408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KHẢO SÁT THỊ TRƯỜNG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5177204" y="1545830"/>
            <a:ext cx="6250840" cy="3606254"/>
            <a:chOff x="1954" y="901305"/>
            <a:chExt cx="6250840" cy="3606254"/>
          </a:xfrm>
        </p:grpSpPr>
        <p:sp>
          <p:nvSpPr>
            <p:cNvPr id="188" name="Google Shape;188;p6"/>
            <p:cNvSpPr/>
            <p:nvPr/>
          </p:nvSpPr>
          <p:spPr>
            <a:xfrm>
              <a:off x="1954" y="901305"/>
              <a:ext cx="3005211" cy="3606254"/>
            </a:xfrm>
            <a:prstGeom prst="rect">
              <a:avLst/>
            </a:prstGeom>
            <a:solidFill>
              <a:srgbClr val="826075"/>
            </a:solidFill>
            <a:ln cap="flat" cmpd="sng" w="12700">
              <a:solidFill>
                <a:srgbClr val="8260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1954" y="2343807"/>
              <a:ext cx="3005211" cy="216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6825" spcFirstLastPara="1" rIns="2968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Nhu cầu sử dụng: 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Việt Nam có khí hậu nhiệt đới gió mùa, tần suất mưa nhiều 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🡺 Là môi trường phát triển thuận lợi.</a:t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954" y="901305"/>
              <a:ext cx="3005211" cy="144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1954" y="901305"/>
              <a:ext cx="3005211" cy="144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96825" spcFirstLastPara="1" rIns="2968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Gill Sans"/>
                <a:buNone/>
              </a:pPr>
              <a:r>
                <a:rPr lang="en-US" sz="6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01</a:t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247583" y="901305"/>
              <a:ext cx="3005211" cy="3606254"/>
            </a:xfrm>
            <a:prstGeom prst="rect">
              <a:avLst/>
            </a:prstGeom>
            <a:solidFill>
              <a:srgbClr val="826075"/>
            </a:solidFill>
            <a:ln cap="flat" cmpd="sng" w="12700">
              <a:solidFill>
                <a:srgbClr val="8260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3247583" y="2343807"/>
              <a:ext cx="3005211" cy="216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6825" spcFirstLastPara="1" rIns="29682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Các sản phẩm tương tự: Hiện chưa có hoặc chưa phát triển phải chăng là chỉ điều khiển được bằng điều khiển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247583" y="901305"/>
              <a:ext cx="3005211" cy="144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3247583" y="901305"/>
              <a:ext cx="3005211" cy="1442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96825" spcFirstLastPara="1" rIns="2968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Gill Sans"/>
                <a:buNone/>
              </a:pPr>
              <a:r>
                <a:rPr lang="en-US" sz="6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02</a:t>
              </a:r>
              <a:endParaRPr/>
            </a:p>
          </p:txBody>
        </p:sp>
      </p:grpSp>
      <p:pic>
        <p:nvPicPr>
          <p:cNvPr descr="A picture containing icon&#10;&#10;Description automatically generated"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07/05/2022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CHỈ TIÊU KỸ THUẬT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4" name="Google Shape;204;p7"/>
          <p:cNvGraphicFramePr/>
          <p:nvPr/>
        </p:nvGraphicFramePr>
        <p:xfrm>
          <a:off x="1251678" y="194636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{B2AF7BA2-DFA8-4E7B-BA3B-828BD21A88CB}</a:tableStyleId>
              </a:tblPr>
              <a:tblGrid>
                <a:gridCol w="5089525"/>
                <a:gridCol w="5089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Năng lượng: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Linh kiện: 5V/1A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Động cơ: TBD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Ngoại quan cơ khí:	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Mạch xử lý: Nhỏ gọn, hợp lý (10 x 10 x 3 cm)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Khối lượng: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Phạm vi hoạt động: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Bất kể nắng mưa (Nhiệt độ &lt;= 50; Chống nước;…)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85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Tiêu chuẩn: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toàn điện: IEC 60335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Dễ sử dụng, tiện lợi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 phí: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900,000 VND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 picture containing icon&#10;&#10;Description automatically generated"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07/05/2022</a:t>
            </a: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/>
          <p:nvPr/>
        </p:nvSpPr>
        <p:spPr>
          <a:xfrm>
            <a:off x="4394969" y="1129302"/>
            <a:ext cx="3011648" cy="122102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4754298" y="1555146"/>
            <a:ext cx="2407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Dữ liệu đi vào </a:t>
            </a:r>
            <a:endParaRPr/>
          </a:p>
        </p:txBody>
      </p:sp>
      <p:cxnSp>
        <p:nvCxnSpPr>
          <p:cNvPr id="214" name="Google Shape;214;p8"/>
          <p:cNvCxnSpPr/>
          <p:nvPr/>
        </p:nvCxnSpPr>
        <p:spPr>
          <a:xfrm>
            <a:off x="5874228" y="2350322"/>
            <a:ext cx="0" cy="62917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p8"/>
          <p:cNvSpPr/>
          <p:nvPr/>
        </p:nvSpPr>
        <p:spPr>
          <a:xfrm>
            <a:off x="4326459" y="2979496"/>
            <a:ext cx="3148668" cy="1661869"/>
          </a:xfrm>
          <a:prstGeom prst="flowChartDecision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5115027" y="3625607"/>
            <a:ext cx="1828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 lí dữ liệu </a:t>
            </a:r>
            <a:endParaRPr/>
          </a:p>
        </p:txBody>
      </p:sp>
      <p:cxnSp>
        <p:nvCxnSpPr>
          <p:cNvPr id="217" name="Google Shape;217;p8"/>
          <p:cNvCxnSpPr>
            <a:stCxn id="215" idx="1"/>
          </p:cNvCxnSpPr>
          <p:nvPr/>
        </p:nvCxnSpPr>
        <p:spPr>
          <a:xfrm rot="10800000">
            <a:off x="2882259" y="3810131"/>
            <a:ext cx="14442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" name="Google Shape;218;p8"/>
          <p:cNvSpPr/>
          <p:nvPr/>
        </p:nvSpPr>
        <p:spPr>
          <a:xfrm>
            <a:off x="927520" y="3516549"/>
            <a:ext cx="1954635" cy="5869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 cơ hoạt động (Mở mái)</a:t>
            </a:r>
            <a:endParaRPr/>
          </a:p>
        </p:txBody>
      </p:sp>
      <p:cxnSp>
        <p:nvCxnSpPr>
          <p:cNvPr id="219" name="Google Shape;219;p8"/>
          <p:cNvCxnSpPr>
            <a:stCxn id="215" idx="3"/>
          </p:cNvCxnSpPr>
          <p:nvPr/>
        </p:nvCxnSpPr>
        <p:spPr>
          <a:xfrm flipH="1" rot="10800000">
            <a:off x="7475127" y="3810131"/>
            <a:ext cx="13800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8"/>
          <p:cNvSpPr/>
          <p:nvPr/>
        </p:nvSpPr>
        <p:spPr>
          <a:xfrm>
            <a:off x="8919431" y="3516548"/>
            <a:ext cx="2288797" cy="5869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 cơ hoạt động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(mở mái)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3046440" y="3538148"/>
            <a:ext cx="1115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có lệnh mở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7681216" y="3464519"/>
            <a:ext cx="1195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water</a:t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4187339" y="2580596"/>
            <a:ext cx="3438093" cy="243832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4886427" y="4595167"/>
            <a:ext cx="2493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Khối xử lý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4187339" y="5402117"/>
            <a:ext cx="3733802" cy="11119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Dữ liệu đi ra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 cơ quay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 thị ra man hình LCD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" name="Google Shape;226;p8"/>
          <p:cNvCxnSpPr>
            <a:stCxn id="218" idx="2"/>
            <a:endCxn id="225" idx="1"/>
          </p:cNvCxnSpPr>
          <p:nvPr/>
        </p:nvCxnSpPr>
        <p:spPr>
          <a:xfrm>
            <a:off x="1904838" y="4103462"/>
            <a:ext cx="2282400" cy="1854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8"/>
          <p:cNvCxnSpPr>
            <a:endCxn id="225" idx="3"/>
          </p:cNvCxnSpPr>
          <p:nvPr/>
        </p:nvCxnSpPr>
        <p:spPr>
          <a:xfrm flipH="1">
            <a:off x="7921141" y="4103473"/>
            <a:ext cx="2142600" cy="1854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9" name="Google Shape;229;p8"/>
          <p:cNvCxnSpPr/>
          <p:nvPr/>
        </p:nvCxnSpPr>
        <p:spPr>
          <a:xfrm>
            <a:off x="7921141" y="6136277"/>
            <a:ext cx="3709701" cy="0"/>
          </a:xfrm>
          <a:prstGeom prst="straightConnector1">
            <a:avLst/>
          </a:prstGeom>
          <a:noFill/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8"/>
          <p:cNvCxnSpPr/>
          <p:nvPr/>
        </p:nvCxnSpPr>
        <p:spPr>
          <a:xfrm rot="10800000">
            <a:off x="11649892" y="1739812"/>
            <a:ext cx="0" cy="4402815"/>
          </a:xfrm>
          <a:prstGeom prst="straightConnector1">
            <a:avLst/>
          </a:prstGeom>
          <a:noFill/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8"/>
          <p:cNvCxnSpPr/>
          <p:nvPr/>
        </p:nvCxnSpPr>
        <p:spPr>
          <a:xfrm rot="10800000">
            <a:off x="7380052" y="1739812"/>
            <a:ext cx="4250790" cy="0"/>
          </a:xfrm>
          <a:prstGeom prst="straightConnector1">
            <a:avLst/>
          </a:prstGeom>
          <a:noFill/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8"/>
          <p:cNvSpPr txBox="1"/>
          <p:nvPr/>
        </p:nvSpPr>
        <p:spPr>
          <a:xfrm>
            <a:off x="8966755" y="5731176"/>
            <a:ext cx="2353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 lại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1532709" y="383177"/>
            <a:ext cx="883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ĐỒ THUẬT TOÁN</a:t>
            </a:r>
            <a:endParaRPr/>
          </a:p>
        </p:txBody>
      </p:sp>
      <p:cxnSp>
        <p:nvCxnSpPr>
          <p:cNvPr id="234" name="Google Shape;234;p8"/>
          <p:cNvCxnSpPr>
            <a:stCxn id="223" idx="2"/>
          </p:cNvCxnSpPr>
          <p:nvPr/>
        </p:nvCxnSpPr>
        <p:spPr>
          <a:xfrm flipH="1">
            <a:off x="5874286" y="5018920"/>
            <a:ext cx="32100" cy="38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picture containing icon&#10;&#10;Description automatically generated"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/>
          <p:nvPr/>
        </p:nvSpPr>
        <p:spPr>
          <a:xfrm>
            <a:off x="3736738" y="2159038"/>
            <a:ext cx="4319587" cy="2493169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Khối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-12320" y="2159038"/>
            <a:ext cx="3998790" cy="2407108"/>
          </a:xfrm>
          <a:prstGeom prst="notchedRightArrow">
            <a:avLst>
              <a:gd fmla="val 50321" name="adj1"/>
              <a:gd fmla="val 51567" name="adj2"/>
            </a:avLst>
          </a:prstGeom>
          <a:solidFill>
            <a:schemeClr val="accent1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Điều kiện môi trường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(mưa)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7953641" y="2008083"/>
            <a:ext cx="3833591" cy="265236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TÍN HIỆU D và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 rot="5400000">
            <a:off x="-87723" y="-21431"/>
            <a:ext cx="2343150" cy="2386012"/>
          </a:xfrm>
          <a:prstGeom prst="rtTriangle">
            <a:avLst/>
          </a:prstGeom>
          <a:solidFill>
            <a:schemeClr val="accent1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198828" y="195268"/>
            <a:ext cx="795337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 tiêu chức năng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 rot="-5400000">
            <a:off x="9827419" y="4493259"/>
            <a:ext cx="2343150" cy="2386012"/>
          </a:xfrm>
          <a:prstGeom prst="rtTriangle">
            <a:avLst/>
          </a:prstGeom>
          <a:solidFill>
            <a:schemeClr val="accent1"/>
          </a:solidFill>
          <a:ln cap="flat" cmpd="sng" w="25400">
            <a:solidFill>
              <a:srgbClr val="9A6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11197809" y="5490994"/>
            <a:ext cx="795337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Chỉ tiêu phi chức năng</a:t>
            </a:r>
            <a:endParaRPr b="0" i="0" sz="20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6571426" y="5928660"/>
            <a:ext cx="513029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Kích thước PCB &lt; 30*100 mm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6571426" y="5262858"/>
            <a:ext cx="264378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Điện áp hoạt động : 3,3– 5  VDC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2297556" y="34798"/>
            <a:ext cx="7660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 ra tín hiệu Digital (0/1) hoặc Analog (0-1023)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6559432" y="4465184"/>
            <a:ext cx="474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Hoạt động ổn định ở môi trường thực địa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6571426" y="4894438"/>
            <a:ext cx="403560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Tương thích với module Arduino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6496897" y="6293237"/>
            <a:ext cx="444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 số cho phép 1%-3%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1527913" y="695309"/>
            <a:ext cx="9584223" cy="1554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Output là tín hiệu Digital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 Analog +DHT11: Cảm biến độ ẩm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nhiệt đô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V2+ Nếu mưa thì  trả về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+ Nếu ko mưa thì trả về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5746799" y="783943"/>
            <a:ext cx="6368716" cy="67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Khi Output là tín hiệu Analog và 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+ Truyền dữ liệu về các chân adruino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260" name="Google Shape;260;p10"/>
          <p:cNvSpPr txBox="1"/>
          <p:nvPr>
            <p:ph idx="1" type="body"/>
          </p:nvPr>
        </p:nvSpPr>
        <p:spPr>
          <a:xfrm>
            <a:off x="1335654" y="2304662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Gồm cảm biến nước V2, cảm biến nhiệt độ - độ ẩm DHT11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Input: Nhiệt độ, độ ẩm.,nước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Output: sensor water là digital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Cảm biến nhiệt độ, độ ẩm DHT11 là analog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icon&#10;&#10;Description automatically generated" id="261" name="Google Shape;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4" y="-1810"/>
            <a:ext cx="563452" cy="79782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07/05/2022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2022-06-20T06:53:39Z</dcterms:created>
  <dc:creator>Nguyễn Đình Minh Hiếu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0x010100318225D1F1D0724D9E04F5C251CD41A6</vt:lpwstr>
  </property>
</Properties>
</file>