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8" r:id="rId7"/>
    <p:sldId id="261" r:id="rId8"/>
    <p:sldId id="260" r:id="rId9"/>
    <p:sldId id="272" r:id="rId10"/>
    <p:sldId id="263" r:id="rId11"/>
    <p:sldId id="265" r:id="rId12"/>
    <p:sldId id="270" r:id="rId13"/>
    <p:sldId id="271"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D6BA"/>
    <a:srgbClr val="032548"/>
    <a:srgbClr val="00999E"/>
    <a:srgbClr val="F0FFFF"/>
    <a:srgbClr val="3696C9"/>
    <a:srgbClr val="1086D0"/>
    <a:srgbClr val="31858C"/>
    <a:srgbClr val="2A7286"/>
    <a:srgbClr val="F5F7FB"/>
    <a:srgbClr val="1D7B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56228" autoAdjust="0"/>
  </p:normalViewPr>
  <p:slideViewPr>
    <p:cSldViewPr>
      <p:cViewPr varScale="1">
        <p:scale>
          <a:sx n="36" d="100"/>
          <a:sy n="36" d="100"/>
        </p:scale>
        <p:origin x="-22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2AFCB-B600-424C-84F3-3F2CA06E51DD}" type="datetimeFigureOut">
              <a:rPr lang="en-US" smtClean="0"/>
              <a:t>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910F0-19E9-4D73-8F4A-107F7E2FB2CC}" type="slidenum">
              <a:rPr lang="en-US" smtClean="0"/>
              <a:t>‹#›</a:t>
            </a:fld>
            <a:endParaRPr lang="en-US"/>
          </a:p>
        </p:txBody>
      </p:sp>
    </p:spTree>
    <p:extLst>
      <p:ext uri="{BB962C8B-B14F-4D97-AF65-F5344CB8AC3E}">
        <p14:creationId xmlns:p14="http://schemas.microsoft.com/office/powerpoint/2010/main" val="107832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a:t>
            </a:fld>
            <a:endParaRPr lang="en-US"/>
          </a:p>
        </p:txBody>
      </p:sp>
    </p:spTree>
    <p:extLst>
      <p:ext uri="{BB962C8B-B14F-4D97-AF65-F5344CB8AC3E}">
        <p14:creationId xmlns:p14="http://schemas.microsoft.com/office/powerpoint/2010/main" val="328294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Iklim dan cuaca adalah materi yang sudah diajarkan kepada siswa sekolah dasar tepatnya pada kurikulum 2013. Mempelajari iklim dan cuaca akan membuat anak lebih mengenal lingkungan sekitarnya, anak akan mengetahui penyebab suatu fenomena dan kejadian alam di sekitar mereka. Pengenalan terhadap lingkungan sekitar merupakan pengalaman yang menyenangkan bagi anak dan dapat mengembangkan kecerdasan anak sejak dini.</a:t>
            </a:r>
          </a:p>
          <a:p>
            <a:endParaRPr lang="en-US" dirty="0" smtClean="0"/>
          </a:p>
          <a:p>
            <a:r>
              <a:rPr lang="en-US" dirty="0" smtClean="0"/>
              <a:t>Berdasarkan pengamatan di SDN 02 </a:t>
            </a:r>
            <a:r>
              <a:rPr lang="en-US" dirty="0" err="1" smtClean="0"/>
              <a:t>Gonilan</a:t>
            </a:r>
            <a:r>
              <a:rPr lang="en-US" dirty="0" smtClean="0"/>
              <a:t>, materi iklim dan cuaca sudah </a:t>
            </a:r>
            <a:r>
              <a:rPr lang="en-US" dirty="0" smtClean="0"/>
              <a:t>terdapat pada</a:t>
            </a:r>
            <a:r>
              <a:rPr lang="en-US" baseline="0" dirty="0" smtClean="0"/>
              <a:t> buku</a:t>
            </a:r>
            <a:r>
              <a:rPr lang="en-US" dirty="0" smtClean="0"/>
              <a:t> </a:t>
            </a:r>
            <a:r>
              <a:rPr lang="en-US" dirty="0" smtClean="0"/>
              <a:t>tematik 05 “Cuaca” revisi 2018.  Namun karena kurangnya media pembelajaran, metode pembelajaran di SDN 02 </a:t>
            </a:r>
            <a:r>
              <a:rPr lang="en-US" dirty="0" err="1" smtClean="0"/>
              <a:t>Gonilan</a:t>
            </a:r>
            <a:r>
              <a:rPr lang="en-US" dirty="0" smtClean="0"/>
              <a:t> masih menggunakan metode konvensional, dimana guru hanya</a:t>
            </a:r>
            <a:r>
              <a:rPr lang="en-US" baseline="0" dirty="0" smtClean="0"/>
              <a:t> menggunakan buku sebagai media pembelajaran</a:t>
            </a:r>
            <a:r>
              <a:rPr lang="en-US" dirty="0" smtClean="0"/>
              <a:t>. Tentunya metode ini memiliki kekurangan yaitu siswa</a:t>
            </a:r>
            <a:r>
              <a:rPr lang="en-US" baseline="0" dirty="0" smtClean="0"/>
              <a:t> akan mudah bosan dengan proses pembelajaran karena media pembelajaran yang kurang menarik.</a:t>
            </a:r>
            <a:endParaRPr lang="en-US" dirty="0" smtClean="0"/>
          </a:p>
          <a:p>
            <a:endParaRPr lang="en-US" dirty="0" smtClean="0"/>
          </a:p>
          <a:p>
            <a:r>
              <a:rPr lang="en-US" dirty="0" smtClean="0"/>
              <a:t>Untuk mengatasi permasalahan tersebut diperlukan media yang menarik dan disukai </a:t>
            </a:r>
            <a:r>
              <a:rPr lang="en-US" dirty="0" err="1" smtClean="0"/>
              <a:t>ana</a:t>
            </a:r>
            <a:r>
              <a:rPr lang="en-US" dirty="0" smtClean="0"/>
              <a:t>-anak.</a:t>
            </a:r>
            <a:r>
              <a:rPr lang="en-US" baseline="0" dirty="0" smtClean="0"/>
              <a:t> </a:t>
            </a:r>
            <a:r>
              <a:rPr lang="en-US" dirty="0" smtClean="0"/>
              <a:t>Salah satu media interaktif yang menarik adalah melalui game, dimana media ini sangat diminati oleh anak-anak usia sekolah dasar yang secara harfiah masih sangat suka bermain.</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2</a:t>
            </a:fld>
            <a:endParaRPr lang="en-US"/>
          </a:p>
        </p:txBody>
      </p:sp>
    </p:spTree>
    <p:extLst>
      <p:ext uri="{BB962C8B-B14F-4D97-AF65-F5344CB8AC3E}">
        <p14:creationId xmlns:p14="http://schemas.microsoft.com/office/powerpoint/2010/main" val="250351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Tahap analisis kebutuhan merupakan tahap pengumpulan data dan referensi yang dibutuhkan dalam pembuatan game.</a:t>
            </a:r>
            <a:r>
              <a:rPr lang="en-US" baseline="0" dirty="0" smtClean="0"/>
              <a:t> </a:t>
            </a:r>
            <a:r>
              <a:rPr lang="en-US" dirty="0" smtClean="0"/>
              <a:t>referensi diambil berdasarkan buku tematik 05 “Cuaca” revisi 2018 serta buku tematik revisi sebelumnya.</a:t>
            </a:r>
            <a:r>
              <a:rPr lang="en-US" baseline="0" dirty="0" smtClean="0"/>
              <a:t> Selain itu juga terdapat kebutuhan software dan hardware dalam pembuatan game ini.</a:t>
            </a:r>
            <a:endParaRPr lang="en-US" dirty="0" smtClean="0"/>
          </a:p>
          <a:p>
            <a:endParaRPr lang="en-US" dirty="0" smtClean="0"/>
          </a:p>
          <a:p>
            <a:r>
              <a:rPr lang="en-US" dirty="0" smtClean="0"/>
              <a:t>Tahap desain sistem merupakan tahapan perancangan desain sebagai gambaran awal bentuk</a:t>
            </a:r>
            <a:r>
              <a:rPr lang="en-US" baseline="0" dirty="0" smtClean="0"/>
              <a:t> dan</a:t>
            </a:r>
            <a:r>
              <a:rPr lang="en-US" dirty="0" smtClean="0"/>
              <a:t> tampilan game. Dalam</a:t>
            </a:r>
            <a:r>
              <a:rPr lang="en-US" baseline="0" dirty="0" smtClean="0"/>
              <a:t> tahapan ini </a:t>
            </a:r>
            <a:r>
              <a:rPr lang="en-US" baseline="0" dirty="0" err="1" smtClean="0"/>
              <a:t>dibuatl</a:t>
            </a:r>
            <a:r>
              <a:rPr lang="en-US" baseline="0" dirty="0" smtClean="0"/>
              <a:t> 3 hal yaitu</a:t>
            </a:r>
            <a:r>
              <a:rPr lang="en-US" dirty="0" smtClean="0"/>
              <a:t> use case diagram, activity diagram dan storyboard.</a:t>
            </a:r>
          </a:p>
          <a:p>
            <a:endParaRPr lang="en-US" dirty="0" smtClean="0"/>
          </a:p>
          <a:p>
            <a:r>
              <a:rPr lang="en-US" dirty="0" smtClean="0"/>
              <a:t>Tahap implementasi merupakan tahap penerapan hasil rancangan berdasarkan desain sistem ke dalam baris code yang dimengerti komputer atau disebut coding.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3</a:t>
            </a:fld>
            <a:endParaRPr lang="en-US"/>
          </a:p>
        </p:txBody>
      </p:sp>
    </p:spTree>
    <p:extLst>
      <p:ext uri="{BB962C8B-B14F-4D97-AF65-F5344CB8AC3E}">
        <p14:creationId xmlns:p14="http://schemas.microsoft.com/office/powerpoint/2010/main" val="195444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smtClean="0">
                <a:solidFill>
                  <a:schemeClr val="tx1"/>
                </a:solidFill>
                <a:effectLst/>
                <a:latin typeface="+mn-lt"/>
                <a:ea typeface="+mn-ea"/>
                <a:cs typeface="+mn-cs"/>
              </a:rPr>
              <a:t>Peneliti telah berhasil membuat </a:t>
            </a:r>
            <a:r>
              <a:rPr lang="en-US" sz="1200" b="0" i="1" kern="1200" dirty="0" smtClean="0">
                <a:solidFill>
                  <a:schemeClr val="tx1"/>
                </a:solidFill>
                <a:effectLst/>
                <a:latin typeface="+mn-lt"/>
                <a:ea typeface="+mn-ea"/>
                <a:cs typeface="+mn-cs"/>
              </a:rPr>
              <a:t>game </a:t>
            </a:r>
            <a:r>
              <a:rPr lang="en-US" sz="1200" b="0" kern="1200" dirty="0" smtClean="0">
                <a:solidFill>
                  <a:schemeClr val="tx1"/>
                </a:solidFill>
                <a:effectLst/>
                <a:latin typeface="+mn-lt"/>
                <a:ea typeface="+mn-ea"/>
                <a:cs typeface="+mn-cs"/>
              </a:rPr>
              <a:t>edukasi pengenalan iklim dan cuaca untuk membantu proses belajar siswa.</a:t>
            </a:r>
          </a:p>
          <a:p>
            <a:pPr lvl="0"/>
            <a:endParaRPr lang="en-US"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Berdasarkan pengujian </a:t>
            </a:r>
            <a:r>
              <a:rPr lang="en-US" sz="1200" b="0" i="1" kern="1200" dirty="0" smtClean="0">
                <a:solidFill>
                  <a:schemeClr val="tx1"/>
                </a:solidFill>
                <a:effectLst/>
                <a:latin typeface="+mn-lt"/>
                <a:ea typeface="+mn-ea"/>
                <a:cs typeface="+mn-cs"/>
              </a:rPr>
              <a:t>black box, f</a:t>
            </a:r>
            <a:r>
              <a:rPr lang="en-US" sz="1200" b="0" i="0" kern="1200" dirty="0" smtClean="0">
                <a:solidFill>
                  <a:schemeClr val="tx1"/>
                </a:solidFill>
                <a:effectLst/>
                <a:latin typeface="+mn-lt"/>
                <a:ea typeface="+mn-ea"/>
                <a:cs typeface="+mn-cs"/>
              </a:rPr>
              <a:t>itur serta tombol yang ada di dalam </a:t>
            </a:r>
            <a:r>
              <a:rPr lang="en-US" sz="1200" b="0" i="1" kern="1200" dirty="0" smtClean="0">
                <a:solidFill>
                  <a:schemeClr val="tx1"/>
                </a:solidFill>
                <a:effectLst/>
                <a:latin typeface="+mn-lt"/>
                <a:ea typeface="+mn-ea"/>
                <a:cs typeface="+mn-cs"/>
              </a:rPr>
              <a:t>game </a:t>
            </a:r>
            <a:r>
              <a:rPr lang="en-US" sz="1200" b="0" kern="1200" dirty="0" smtClean="0">
                <a:solidFill>
                  <a:schemeClr val="tx1"/>
                </a:solidFill>
                <a:effectLst/>
                <a:latin typeface="+mn-lt"/>
                <a:ea typeface="+mn-ea"/>
                <a:cs typeface="+mn-cs"/>
              </a:rPr>
              <a:t>edukasi pengenalan iklim dan cuaca dapat berjalan dengan semestinya.</a:t>
            </a:r>
          </a:p>
          <a:p>
            <a:pPr lvl="0"/>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Berdasarkan hasil kuesioner diperoleh persentase rata-rata sebesar 90.8% yang menunjukkan bahwa responden setuju,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edukasi pengenalan iklim dan cuaca merupakan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yang menarik, mudah digunakan, bahasanya mudah dimengerti serta tombol dalam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dapat berfungsi dengan baik.</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5</a:t>
            </a:fld>
            <a:endParaRPr lang="en-US"/>
          </a:p>
        </p:txBody>
      </p:sp>
    </p:spTree>
    <p:extLst>
      <p:ext uri="{BB962C8B-B14F-4D97-AF65-F5344CB8AC3E}">
        <p14:creationId xmlns:p14="http://schemas.microsoft.com/office/powerpoint/2010/main" val="230145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a:t>
            </a:r>
            <a:r>
              <a:rPr lang="en-US" baseline="0" dirty="0" smtClean="0"/>
              <a:t> diagram:</a:t>
            </a:r>
          </a:p>
          <a:p>
            <a:r>
              <a:rPr lang="en-US" baseline="0" dirty="0" smtClean="0"/>
              <a:t>Memainkan game</a:t>
            </a:r>
          </a:p>
          <a:p>
            <a:r>
              <a:rPr lang="en-US" baseline="0" dirty="0" smtClean="0"/>
              <a:t>Membaca materi</a:t>
            </a:r>
          </a:p>
          <a:p>
            <a:r>
              <a:rPr lang="en-US" baseline="0" dirty="0" smtClean="0"/>
              <a:t>Menjawab kuis</a:t>
            </a:r>
          </a:p>
          <a:p>
            <a:r>
              <a:rPr lang="en-US" baseline="0" dirty="0" smtClean="0"/>
              <a:t>Melihat informasi game</a:t>
            </a:r>
          </a:p>
          <a:p>
            <a:r>
              <a:rPr lang="en-US" baseline="0" dirty="0" smtClean="0"/>
              <a:t>Keluar dari </a:t>
            </a:r>
            <a:r>
              <a:rPr lang="en-US" baseline="0" dirty="0" smtClean="0"/>
              <a:t>game</a:t>
            </a:r>
          </a:p>
          <a:p>
            <a:endParaRPr lang="en-US" baseline="0" dirty="0" smtClean="0"/>
          </a:p>
          <a:p>
            <a:r>
              <a:rPr lang="en-US" baseline="0" dirty="0" smtClean="0"/>
              <a:t>Storyboard:</a:t>
            </a:r>
          </a:p>
          <a:p>
            <a:r>
              <a:rPr lang="en-US" dirty="0" smtClean="0"/>
              <a:t>Rancangan yang menjelaskan</a:t>
            </a:r>
            <a:r>
              <a:rPr lang="en-US" baseline="0" dirty="0" smtClean="0"/>
              <a:t> </a:t>
            </a:r>
            <a:r>
              <a:rPr lang="en-US" smtClean="0"/>
              <a:t>fungsi dari </a:t>
            </a:r>
            <a:r>
              <a:rPr lang="en-US" dirty="0" smtClean="0"/>
              <a:t>tombol, menu serta fitur-fitur yang akan dibuat yang dijelaskan secara rinci dan tepat</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8</a:t>
            </a:fld>
            <a:endParaRPr lang="en-US"/>
          </a:p>
        </p:txBody>
      </p:sp>
    </p:spTree>
    <p:extLst>
      <p:ext uri="{BB962C8B-B14F-4D97-AF65-F5344CB8AC3E}">
        <p14:creationId xmlns:p14="http://schemas.microsoft.com/office/powerpoint/2010/main" val="342675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Pengujian </a:t>
            </a:r>
            <a:r>
              <a:rPr lang="en-US" sz="1200" i="1" kern="1200" dirty="0" smtClean="0">
                <a:solidFill>
                  <a:schemeClr val="tx1"/>
                </a:solidFill>
                <a:effectLst/>
                <a:latin typeface="+mn-lt"/>
                <a:ea typeface="+mn-ea"/>
                <a:cs typeface="+mn-cs"/>
              </a:rPr>
              <a:t>black box</a:t>
            </a:r>
            <a:r>
              <a:rPr lang="en-US" sz="1200" kern="1200" dirty="0" smtClean="0">
                <a:solidFill>
                  <a:schemeClr val="tx1"/>
                </a:solidFill>
                <a:effectLst/>
                <a:latin typeface="+mn-lt"/>
                <a:ea typeface="+mn-ea"/>
                <a:cs typeface="+mn-cs"/>
              </a:rPr>
              <a:t> adalah teknik pengujian yang</a:t>
            </a:r>
            <a:r>
              <a:rPr lang="en-US" sz="1200" kern="1200" baseline="0" dirty="0" smtClean="0">
                <a:solidFill>
                  <a:schemeClr val="tx1"/>
                </a:solidFill>
                <a:effectLst/>
                <a:latin typeface="+mn-lt"/>
                <a:ea typeface="+mn-ea"/>
                <a:cs typeface="+mn-cs"/>
              </a:rPr>
              <a:t> hanya menguji fungsionalitas saja tanpa mengetahui struktur internal dalam suatu software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UAT merupakan</a:t>
            </a:r>
            <a:r>
              <a:rPr lang="en-US" sz="1200" kern="1200" baseline="0" dirty="0" smtClean="0">
                <a:solidFill>
                  <a:schemeClr val="tx1"/>
                </a:solidFill>
                <a:effectLst/>
                <a:latin typeface="+mn-lt"/>
                <a:ea typeface="+mn-ea"/>
                <a:cs typeface="+mn-cs"/>
              </a:rPr>
              <a:t> pengujian terhadap tingkat penerimaan pengguna, apabila software yang dibuat sudah sesuai yang pengguna inginkan maka software dapat digunakan secara resmi.</a:t>
            </a:r>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10</a:t>
            </a:fld>
            <a:endParaRPr lang="en-US"/>
          </a:p>
        </p:txBody>
      </p:sp>
    </p:spTree>
    <p:extLst>
      <p:ext uri="{BB962C8B-B14F-4D97-AF65-F5344CB8AC3E}">
        <p14:creationId xmlns:p14="http://schemas.microsoft.com/office/powerpoint/2010/main" val="221187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smtClean="0">
                <a:solidFill>
                  <a:schemeClr val="tx1"/>
                </a:solidFill>
                <a:effectLst/>
                <a:latin typeface="+mn-lt"/>
                <a:ea typeface="+mn-ea"/>
                <a:cs typeface="+mn-cs"/>
              </a:rPr>
              <a:t>Berdasarkan penelitian yang telah dilakukan</a:t>
            </a:r>
            <a:r>
              <a:rPr lang="en-US" sz="1200" b="0" kern="1200" baseline="0" dirty="0" smtClean="0">
                <a:solidFill>
                  <a:schemeClr val="tx1"/>
                </a:solidFill>
                <a:effectLst/>
                <a:latin typeface="+mn-lt"/>
                <a:ea typeface="+mn-ea"/>
                <a:cs typeface="+mn-cs"/>
              </a:rPr>
              <a:t> p</a:t>
            </a:r>
            <a:r>
              <a:rPr lang="en-US" sz="1200" b="0" kern="1200" dirty="0" smtClean="0">
                <a:solidFill>
                  <a:schemeClr val="tx1"/>
                </a:solidFill>
                <a:effectLst/>
                <a:latin typeface="+mn-lt"/>
                <a:ea typeface="+mn-ea"/>
                <a:cs typeface="+mn-cs"/>
              </a:rPr>
              <a:t>eneliti telah berhasil membuat </a:t>
            </a:r>
            <a:r>
              <a:rPr lang="en-US" sz="1200" b="0" i="1" kern="1200" dirty="0" smtClean="0">
                <a:solidFill>
                  <a:schemeClr val="tx1"/>
                </a:solidFill>
                <a:effectLst/>
                <a:latin typeface="+mn-lt"/>
                <a:ea typeface="+mn-ea"/>
                <a:cs typeface="+mn-cs"/>
              </a:rPr>
              <a:t>game </a:t>
            </a:r>
            <a:r>
              <a:rPr lang="en-US" sz="1200" b="0" kern="1200" dirty="0" smtClean="0">
                <a:solidFill>
                  <a:schemeClr val="tx1"/>
                </a:solidFill>
                <a:effectLst/>
                <a:latin typeface="+mn-lt"/>
                <a:ea typeface="+mn-ea"/>
                <a:cs typeface="+mn-cs"/>
              </a:rPr>
              <a:t>edukasi pengenalan iklim dan </a:t>
            </a:r>
            <a:r>
              <a:rPr lang="en-US" sz="1200" b="0" kern="1200" smtClean="0">
                <a:solidFill>
                  <a:schemeClr val="tx1"/>
                </a:solidFill>
                <a:effectLst/>
                <a:latin typeface="+mn-lt"/>
                <a:ea typeface="+mn-ea"/>
                <a:cs typeface="+mn-cs"/>
              </a:rPr>
              <a:t>cuaca untuk membantu </a:t>
            </a:r>
            <a:r>
              <a:rPr lang="en-US" sz="1200" b="0" kern="1200" dirty="0" smtClean="0">
                <a:solidFill>
                  <a:schemeClr val="tx1"/>
                </a:solidFill>
                <a:effectLst/>
                <a:latin typeface="+mn-lt"/>
                <a:ea typeface="+mn-ea"/>
                <a:cs typeface="+mn-cs"/>
              </a:rPr>
              <a:t>proses belajar siswa.</a:t>
            </a:r>
          </a:p>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11</a:t>
            </a:fld>
            <a:endParaRPr lang="en-US"/>
          </a:p>
        </p:txBody>
      </p:sp>
    </p:spTree>
    <p:extLst>
      <p:ext uri="{BB962C8B-B14F-4D97-AF65-F5344CB8AC3E}">
        <p14:creationId xmlns:p14="http://schemas.microsoft.com/office/powerpoint/2010/main" val="71190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smtClean="0">
                <a:solidFill>
                  <a:schemeClr val="tx1"/>
                </a:solidFill>
                <a:effectLst/>
                <a:latin typeface="+mn-lt"/>
                <a:ea typeface="+mn-ea"/>
                <a:cs typeface="+mn-cs"/>
              </a:rPr>
              <a:t>Berdasarkan pengujian </a:t>
            </a:r>
            <a:r>
              <a:rPr lang="en-US" sz="1200" b="0" i="1" kern="1200" dirty="0" smtClean="0">
                <a:solidFill>
                  <a:schemeClr val="tx1"/>
                </a:solidFill>
                <a:effectLst/>
                <a:latin typeface="+mn-lt"/>
                <a:ea typeface="+mn-ea"/>
                <a:cs typeface="+mn-cs"/>
              </a:rPr>
              <a:t>black box, f</a:t>
            </a:r>
            <a:r>
              <a:rPr lang="en-US" sz="1200" b="0" i="0" kern="1200" dirty="0" smtClean="0">
                <a:solidFill>
                  <a:schemeClr val="tx1"/>
                </a:solidFill>
                <a:effectLst/>
                <a:latin typeface="+mn-lt"/>
                <a:ea typeface="+mn-ea"/>
                <a:cs typeface="+mn-cs"/>
              </a:rPr>
              <a:t>itur serta tombol yang ada di dalam </a:t>
            </a:r>
            <a:r>
              <a:rPr lang="en-US" sz="1200" b="0" i="1" kern="1200" dirty="0" smtClean="0">
                <a:solidFill>
                  <a:schemeClr val="tx1"/>
                </a:solidFill>
                <a:effectLst/>
                <a:latin typeface="+mn-lt"/>
                <a:ea typeface="+mn-ea"/>
                <a:cs typeface="+mn-cs"/>
              </a:rPr>
              <a:t>game </a:t>
            </a:r>
            <a:r>
              <a:rPr lang="en-US" sz="1200" b="0" kern="1200" dirty="0" smtClean="0">
                <a:solidFill>
                  <a:schemeClr val="tx1"/>
                </a:solidFill>
                <a:effectLst/>
                <a:latin typeface="+mn-lt"/>
                <a:ea typeface="+mn-ea"/>
                <a:cs typeface="+mn-cs"/>
              </a:rPr>
              <a:t>edukasi pengenalan iklim dan cuaca dapat berjalan dengan semestinya.</a:t>
            </a:r>
            <a:endParaRPr lang="en-US" dirty="0" smtClean="0"/>
          </a:p>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12</a:t>
            </a:fld>
            <a:endParaRPr lang="en-US"/>
          </a:p>
        </p:txBody>
      </p:sp>
    </p:spTree>
    <p:extLst>
      <p:ext uri="{BB962C8B-B14F-4D97-AF65-F5344CB8AC3E}">
        <p14:creationId xmlns:p14="http://schemas.microsoft.com/office/powerpoint/2010/main" val="266402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Berdasarkan hasil kuesioner diperoleh persentase rata-rata sebesar 90.8% yang menunjukkan bahwa responden setuju,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edukasi pengenalan iklim dan cuaca merupakan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yang menarik, mudah digunakan, </a:t>
            </a:r>
            <a:r>
              <a:rPr lang="en-US" sz="1200" kern="1200" smtClean="0">
                <a:solidFill>
                  <a:schemeClr val="tx1"/>
                </a:solidFill>
                <a:effectLst/>
                <a:latin typeface="+mn-lt"/>
                <a:ea typeface="+mn-ea"/>
                <a:cs typeface="+mn-cs"/>
              </a:rPr>
              <a:t>serta fitur dan </a:t>
            </a:r>
            <a:r>
              <a:rPr lang="en-US" sz="1200" kern="1200" dirty="0" smtClean="0">
                <a:solidFill>
                  <a:schemeClr val="tx1"/>
                </a:solidFill>
                <a:effectLst/>
                <a:latin typeface="+mn-lt"/>
                <a:ea typeface="+mn-ea"/>
                <a:cs typeface="+mn-cs"/>
              </a:rPr>
              <a:t>tombol dalam </a:t>
            </a:r>
            <a:r>
              <a:rPr lang="en-US" sz="1200" i="1" kern="1200" dirty="0" smtClean="0">
                <a:solidFill>
                  <a:schemeClr val="tx1"/>
                </a:solidFill>
                <a:effectLst/>
                <a:latin typeface="+mn-lt"/>
                <a:ea typeface="+mn-ea"/>
                <a:cs typeface="+mn-cs"/>
              </a:rPr>
              <a:t>game </a:t>
            </a:r>
            <a:r>
              <a:rPr lang="en-US" sz="1200" kern="1200" dirty="0" smtClean="0">
                <a:solidFill>
                  <a:schemeClr val="tx1"/>
                </a:solidFill>
                <a:effectLst/>
                <a:latin typeface="+mn-lt"/>
                <a:ea typeface="+mn-ea"/>
                <a:cs typeface="+mn-cs"/>
              </a:rPr>
              <a:t>dapat berfungsi dengan baik.</a:t>
            </a:r>
            <a:endParaRPr lang="en-US" dirty="0" smtClean="0"/>
          </a:p>
          <a:p>
            <a:endParaRPr lang="en-US" dirty="0"/>
          </a:p>
        </p:txBody>
      </p:sp>
      <p:sp>
        <p:nvSpPr>
          <p:cNvPr id="4" name="Slide Number Placeholder 3"/>
          <p:cNvSpPr>
            <a:spLocks noGrp="1"/>
          </p:cNvSpPr>
          <p:nvPr>
            <p:ph type="sldNum" sz="quarter" idx="10"/>
          </p:nvPr>
        </p:nvSpPr>
        <p:spPr/>
        <p:txBody>
          <a:bodyPr/>
          <a:lstStyle/>
          <a:p>
            <a:fld id="{768910F0-19E9-4D73-8F4A-107F7E2FB2CC}" type="slidenum">
              <a:rPr lang="en-US" smtClean="0"/>
              <a:t>15</a:t>
            </a:fld>
            <a:endParaRPr lang="en-US"/>
          </a:p>
        </p:txBody>
      </p:sp>
    </p:spTree>
    <p:extLst>
      <p:ext uri="{BB962C8B-B14F-4D97-AF65-F5344CB8AC3E}">
        <p14:creationId xmlns:p14="http://schemas.microsoft.com/office/powerpoint/2010/main" val="277866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80499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90710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38724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ECD24-58B6-4DAA-8115-FCCB4927D650}"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50387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ECD24-58B6-4DAA-8115-FCCB4927D650}"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36884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ECD24-58B6-4DAA-8115-FCCB4927D650}"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492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ECD24-58B6-4DAA-8115-FCCB4927D650}"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73543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ECD24-58B6-4DAA-8115-FCCB4927D650}"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6433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ECD24-58B6-4DAA-8115-FCCB4927D650}"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41573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219094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ECD24-58B6-4DAA-8115-FCCB4927D650}"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07B94-9BB2-4160-A636-3EDAEB0AB935}" type="slidenum">
              <a:rPr lang="en-US" smtClean="0"/>
              <a:t>‹#›</a:t>
            </a:fld>
            <a:endParaRPr lang="en-US"/>
          </a:p>
        </p:txBody>
      </p:sp>
    </p:spTree>
    <p:extLst>
      <p:ext uri="{BB962C8B-B14F-4D97-AF65-F5344CB8AC3E}">
        <p14:creationId xmlns:p14="http://schemas.microsoft.com/office/powerpoint/2010/main" val="109874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ECD24-58B6-4DAA-8115-FCCB4927D650}" type="datetimeFigureOut">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07B94-9BB2-4160-A636-3EDAEB0AB935}" type="slidenum">
              <a:rPr lang="en-US" smtClean="0"/>
              <a:t>‹#›</a:t>
            </a:fld>
            <a:endParaRPr lang="en-US"/>
          </a:p>
        </p:txBody>
      </p:sp>
    </p:spTree>
    <p:extLst>
      <p:ext uri="{BB962C8B-B14F-4D97-AF65-F5344CB8AC3E}">
        <p14:creationId xmlns:p14="http://schemas.microsoft.com/office/powerpoint/2010/main" val="381626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7.xml"/><Relationship Id="rId7"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8.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1858C"/>
            </a:gs>
            <a:gs pos="100000">
              <a:srgbClr val="2A728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581400" y="2514600"/>
            <a:ext cx="4648200" cy="1828800"/>
          </a:xfrm>
        </p:spPr>
        <p:txBody>
          <a:bodyPr>
            <a:normAutofit fontScale="90000"/>
          </a:bodyPr>
          <a:lstStyle/>
          <a:p>
            <a:pPr algn="l"/>
            <a:r>
              <a:rPr lang="en-US" sz="2700" b="1" dirty="0" smtClean="0">
                <a:solidFill>
                  <a:schemeClr val="bg1">
                    <a:lumMod val="95000"/>
                  </a:schemeClr>
                </a:solidFill>
              </a:rPr>
              <a:t>Pengembangan game edukasi pengenalan iklim dan cuaca untuk siswa kelas III Sekolah Dasar</a:t>
            </a:r>
            <a:r>
              <a:rPr lang="en-US" sz="3200" b="1" dirty="0" smtClean="0">
                <a:solidFill>
                  <a:schemeClr val="bg1">
                    <a:lumMod val="95000"/>
                  </a:schemeClr>
                </a:solidFill>
              </a:rPr>
              <a:t/>
            </a:r>
            <a:br>
              <a:rPr lang="en-US" sz="3200" b="1" dirty="0" smtClean="0">
                <a:solidFill>
                  <a:schemeClr val="bg1">
                    <a:lumMod val="95000"/>
                  </a:schemeClr>
                </a:solidFill>
              </a:rPr>
            </a:br>
            <a:r>
              <a:rPr lang="en-US" sz="3200" b="1" dirty="0">
                <a:solidFill>
                  <a:schemeClr val="bg1">
                    <a:lumMod val="95000"/>
                  </a:schemeClr>
                </a:solidFill>
              </a:rPr>
              <a:t/>
            </a:r>
            <a:br>
              <a:rPr lang="en-US" sz="3200" b="1" dirty="0">
                <a:solidFill>
                  <a:schemeClr val="bg1">
                    <a:lumMod val="95000"/>
                  </a:schemeClr>
                </a:solidFill>
              </a:rPr>
            </a:br>
            <a:r>
              <a:rPr lang="en-US" sz="1800" dirty="0" smtClean="0">
                <a:solidFill>
                  <a:schemeClr val="bg1">
                    <a:lumMod val="95000"/>
                  </a:schemeClr>
                </a:solidFill>
              </a:rPr>
              <a:t>- Muhammad </a:t>
            </a:r>
            <a:r>
              <a:rPr lang="en-US" sz="1800" dirty="0" err="1" smtClean="0">
                <a:solidFill>
                  <a:schemeClr val="bg1">
                    <a:lumMod val="95000"/>
                  </a:schemeClr>
                </a:solidFill>
              </a:rPr>
              <a:t>Yulianto</a:t>
            </a:r>
            <a:r>
              <a:rPr lang="en-US" sz="1800" dirty="0" smtClean="0">
                <a:solidFill>
                  <a:schemeClr val="bg1">
                    <a:lumMod val="95000"/>
                  </a:schemeClr>
                </a:solidFill>
              </a:rPr>
              <a:t> ( L200150057 )</a:t>
            </a:r>
            <a:endParaRPr lang="en-US" sz="1800" b="1" dirty="0">
              <a:solidFill>
                <a:schemeClr val="bg1">
                  <a:lumMod val="9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14600"/>
            <a:ext cx="1828800" cy="1828800"/>
          </a:xfrm>
          <a:prstGeom prst="rect">
            <a:avLst/>
          </a:prstGeom>
        </p:spPr>
      </p:pic>
    </p:spTree>
    <p:extLst>
      <p:ext uri="{BB962C8B-B14F-4D97-AF65-F5344CB8AC3E}">
        <p14:creationId xmlns:p14="http://schemas.microsoft.com/office/powerpoint/2010/main" val="341490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12913">
              <a:buFont typeface="Arial" pitchFamily="34" charset="0"/>
              <a:buNone/>
            </a:pPr>
            <a:endParaRPr lang="en-US" sz="2400" dirty="0" smtClean="0">
              <a:solidFill>
                <a:srgbClr val="636D76"/>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6301" r="12090"/>
          <a:stretch/>
        </p:blipFill>
        <p:spPr>
          <a:xfrm>
            <a:off x="914401" y="1139588"/>
            <a:ext cx="3657599" cy="4724400"/>
          </a:xfrm>
          <a:prstGeom prst="rect">
            <a:avLst/>
          </a:prstGeom>
        </p:spPr>
      </p:pic>
      <p:sp>
        <p:nvSpPr>
          <p:cNvPr id="9" name="Title 8"/>
          <p:cNvSpPr>
            <a:spLocks noGrp="1"/>
          </p:cNvSpPr>
          <p:nvPr>
            <p:ph type="title"/>
          </p:nvPr>
        </p:nvSpPr>
        <p:spPr>
          <a:xfrm>
            <a:off x="5029200" y="2925265"/>
            <a:ext cx="3200399" cy="503735"/>
          </a:xfrm>
        </p:spPr>
        <p:txBody>
          <a:bodyPr>
            <a:normAutofit fontScale="90000"/>
          </a:bodyPr>
          <a:lstStyle/>
          <a:p>
            <a:pPr algn="l"/>
            <a:r>
              <a:rPr lang="en-US" sz="3600" b="1" dirty="0" smtClean="0">
                <a:solidFill>
                  <a:schemeClr val="tx1">
                    <a:lumMod val="75000"/>
                    <a:lumOff val="25000"/>
                  </a:schemeClr>
                </a:solidFill>
              </a:rPr>
              <a:t>Pengujian</a:t>
            </a:r>
            <a:endParaRPr lang="en-US" sz="3600" b="1" dirty="0">
              <a:solidFill>
                <a:schemeClr val="tx1">
                  <a:lumMod val="75000"/>
                  <a:lumOff val="25000"/>
                </a:schemeClr>
              </a:solidFill>
            </a:endParaRPr>
          </a:p>
        </p:txBody>
      </p:sp>
      <p:sp>
        <p:nvSpPr>
          <p:cNvPr id="11" name="Title 8"/>
          <p:cNvSpPr txBox="1">
            <a:spLocks/>
          </p:cNvSpPr>
          <p:nvPr/>
        </p:nvSpPr>
        <p:spPr>
          <a:xfrm>
            <a:off x="5029200" y="3429000"/>
            <a:ext cx="3200400" cy="9144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Wingdings" pitchFamily="2" charset="2"/>
              <a:buChar char="q"/>
            </a:pPr>
            <a:r>
              <a:rPr lang="en-US" sz="2000" dirty="0" err="1" smtClean="0">
                <a:solidFill>
                  <a:schemeClr val="tx1">
                    <a:lumMod val="65000"/>
                    <a:lumOff val="35000"/>
                  </a:schemeClr>
                </a:solidFill>
              </a:rPr>
              <a:t>Blackbox</a:t>
            </a:r>
            <a:endParaRPr lang="en-US" sz="2000" dirty="0" smtClean="0">
              <a:solidFill>
                <a:schemeClr val="tx1">
                  <a:lumMod val="65000"/>
                  <a:lumOff val="35000"/>
                </a:schemeClr>
              </a:solidFill>
            </a:endParaRPr>
          </a:p>
          <a:p>
            <a:pPr marL="342900" indent="-342900" algn="l">
              <a:buFont typeface="Wingdings" pitchFamily="2" charset="2"/>
              <a:buChar char="q"/>
            </a:pPr>
            <a:r>
              <a:rPr lang="en-US" sz="2000" dirty="0" smtClean="0">
                <a:solidFill>
                  <a:schemeClr val="tx1">
                    <a:lumMod val="65000"/>
                    <a:lumOff val="35000"/>
                  </a:schemeClr>
                </a:solidFill>
              </a:rPr>
              <a:t>User </a:t>
            </a:r>
            <a:r>
              <a:rPr lang="en-US" sz="2000" dirty="0" err="1" smtClean="0">
                <a:solidFill>
                  <a:schemeClr val="tx1">
                    <a:lumMod val="65000"/>
                    <a:lumOff val="35000"/>
                  </a:schemeClr>
                </a:solidFill>
              </a:rPr>
              <a:t>acceptence</a:t>
            </a:r>
            <a:r>
              <a:rPr lang="en-US" sz="2000" dirty="0" smtClean="0">
                <a:solidFill>
                  <a:schemeClr val="tx1">
                    <a:lumMod val="65000"/>
                    <a:lumOff val="35000"/>
                  </a:schemeClr>
                </a:solidFill>
              </a:rPr>
              <a:t> test (UAT)</a:t>
            </a:r>
            <a:endParaRPr lang="en-US" sz="2000" dirty="0">
              <a:solidFill>
                <a:schemeClr val="tx1">
                  <a:lumMod val="65000"/>
                  <a:lumOff val="35000"/>
                </a:schemeClr>
              </a:solidFill>
            </a:endParaRPr>
          </a:p>
        </p:txBody>
      </p:sp>
      <p:sp>
        <p:nvSpPr>
          <p:cNvPr id="12" name="Left Arrow 11">
            <a:hlinkClick r:id="rId4" action="ppaction://hlinksldjump"/>
          </p:cNvPr>
          <p:cNvSpPr/>
          <p:nvPr/>
        </p:nvSpPr>
        <p:spPr>
          <a:xfrm>
            <a:off x="1143000" y="1295400"/>
            <a:ext cx="457200" cy="457200"/>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138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0" y="304800"/>
            <a:ext cx="7315200" cy="914400"/>
          </a:xfrm>
        </p:spPr>
        <p:txBody>
          <a:bodyPr>
            <a:normAutofit/>
          </a:bodyPr>
          <a:lstStyle/>
          <a:p>
            <a:r>
              <a:rPr lang="en-US" sz="3600" b="1" dirty="0" smtClean="0">
                <a:solidFill>
                  <a:schemeClr val="tx1">
                    <a:lumMod val="85000"/>
                    <a:lumOff val="15000"/>
                  </a:schemeClr>
                </a:solidFill>
              </a:rPr>
              <a:t>Hasil</a:t>
            </a:r>
            <a:r>
              <a:rPr lang="en-US" sz="3600" b="1" dirty="0" smtClean="0"/>
              <a:t> penelitian</a:t>
            </a:r>
            <a:endParaRPr lang="en-US" sz="3600" b="1" dirty="0"/>
          </a:p>
        </p:txBody>
      </p:sp>
      <p:pic>
        <p:nvPicPr>
          <p:cNvPr id="4" name="Picture 3"/>
          <p:cNvPicPr>
            <a:picLocks noChangeAspect="1"/>
          </p:cNvPicPr>
          <p:nvPr/>
        </p:nvPicPr>
        <p:blipFill>
          <a:blip r:embed="rId3"/>
          <a:stretch>
            <a:fillRect/>
          </a:stretch>
        </p:blipFill>
        <p:spPr>
          <a:xfrm>
            <a:off x="914401" y="1772950"/>
            <a:ext cx="3352799" cy="1884650"/>
          </a:xfrm>
          <a:prstGeom prst="rect">
            <a:avLst/>
          </a:prstGeom>
          <a:effectLst>
            <a:outerShdw blurRad="50800" dist="38100" dir="8100000" algn="tr" rotWithShape="0">
              <a:prstClr val="black">
                <a:alpha val="40000"/>
              </a:prstClr>
            </a:outerShdw>
          </a:effectLst>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876800" y="1771650"/>
            <a:ext cx="3352800" cy="1885950"/>
          </a:xfrm>
          <a:prstGeom prst="rect">
            <a:avLst/>
          </a:prstGeom>
          <a:effectLst>
            <a:outerShdw blurRad="50800" dist="38100" dir="8100000" algn="tr" rotWithShape="0">
              <a:prstClr val="black">
                <a:alpha val="40000"/>
              </a:prstClr>
            </a:outerShdw>
          </a:effectLst>
        </p:spPr>
      </p:pic>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914400" y="4114800"/>
            <a:ext cx="3352800" cy="1885950"/>
          </a:xfrm>
          <a:prstGeom prst="rect">
            <a:avLst/>
          </a:prstGeom>
          <a:effectLst>
            <a:outerShdw blurRad="50800" dist="38100" dir="8100000" algn="tr" rotWithShape="0">
              <a:prstClr val="black">
                <a:alpha val="40000"/>
              </a:prstClr>
            </a:outerShdw>
          </a:effectLst>
        </p:spPr>
      </p:pic>
      <p:pic>
        <p:nvPicPr>
          <p:cNvPr id="7" name="Picture 6"/>
          <p:cNvPicPr/>
          <p:nvPr/>
        </p:nvPicPr>
        <p:blipFill>
          <a:blip r:embed="rId6" cstate="print">
            <a:extLst>
              <a:ext uri="{28A0092B-C50C-407E-A947-70E740481C1C}">
                <a14:useLocalDpi xmlns:a14="http://schemas.microsoft.com/office/drawing/2010/main" val="0"/>
              </a:ext>
            </a:extLst>
          </a:blip>
          <a:stretch>
            <a:fillRect/>
          </a:stretch>
        </p:blipFill>
        <p:spPr>
          <a:xfrm>
            <a:off x="4876800" y="4114800"/>
            <a:ext cx="3352800" cy="1885950"/>
          </a:xfrm>
          <a:prstGeom prst="rect">
            <a:avLst/>
          </a:prstGeom>
          <a:effectLst>
            <a:outerShdw blurRad="50800" dist="38100" dir="8100000" algn="tr" rotWithShape="0">
              <a:prstClr val="black">
                <a:alpha val="40000"/>
              </a:prstClr>
            </a:outerShdw>
          </a:effectLst>
        </p:spPr>
      </p:pic>
      <p:sp>
        <p:nvSpPr>
          <p:cNvPr id="8" name="Left Arrow 7">
            <a:hlinkClick r:id="rId7" action="ppaction://hlinksldjump"/>
          </p:cNvPr>
          <p:cNvSpPr/>
          <p:nvPr/>
        </p:nvSpPr>
        <p:spPr>
          <a:xfrm>
            <a:off x="228600" y="228600"/>
            <a:ext cx="457200" cy="457200"/>
          </a:xfrm>
          <a:prstGeom prst="leftArrow">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09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304800" y="304800"/>
            <a:ext cx="8610600" cy="6324600"/>
          </a:xfrm>
          <a:prstGeom prst="rect">
            <a:avLst/>
          </a:prstGeom>
          <a:solidFill>
            <a:schemeClr val="bg1"/>
          </a:solidFill>
          <a:effectLst>
            <a:outerShdw blurRad="127000" dist="127000" dir="8100000" algn="tr" rotWithShape="0">
              <a:prstClr val="black">
                <a:alpha val="30000"/>
              </a:prstClr>
            </a:outerShdw>
          </a:effectLst>
        </p:spPr>
        <p:txBody>
          <a:bodyPr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smtClean="0">
              <a:solidFill>
                <a:schemeClr val="tx1">
                  <a:lumMod val="75000"/>
                  <a:lumOff val="25000"/>
                </a:schemeClr>
              </a:solidFill>
            </a:endParaRPr>
          </a:p>
          <a:p>
            <a:pPr marL="0" indent="0" algn="ctr">
              <a:buNone/>
            </a:pPr>
            <a:r>
              <a:rPr lang="en-US" sz="2400" b="1" dirty="0" smtClean="0">
                <a:solidFill>
                  <a:schemeClr val="tx1">
                    <a:lumMod val="75000"/>
                    <a:lumOff val="25000"/>
                  </a:schemeClr>
                </a:solidFill>
              </a:rPr>
              <a:t>Hasil </a:t>
            </a:r>
            <a:r>
              <a:rPr lang="en-US" sz="2400" b="1" dirty="0">
                <a:solidFill>
                  <a:schemeClr val="tx1">
                    <a:lumMod val="75000"/>
                    <a:lumOff val="25000"/>
                  </a:schemeClr>
                </a:solidFill>
              </a:rPr>
              <a:t>pengujian </a:t>
            </a:r>
            <a:r>
              <a:rPr lang="en-US" sz="2400" b="1" i="1" dirty="0" err="1" smtClean="0">
                <a:solidFill>
                  <a:schemeClr val="tx1">
                    <a:lumMod val="75000"/>
                    <a:lumOff val="25000"/>
                  </a:schemeClr>
                </a:solidFill>
              </a:rPr>
              <a:t>blackbox</a:t>
            </a:r>
            <a:endParaRPr lang="en-US" sz="2400" b="1" i="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859" y="1325691"/>
            <a:ext cx="6290482" cy="507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72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304800" y="304800"/>
            <a:ext cx="8610600" cy="6324600"/>
          </a:xfrm>
          <a:prstGeom prst="rect">
            <a:avLst/>
          </a:prstGeom>
          <a:solidFill>
            <a:schemeClr val="bg1"/>
          </a:solidFill>
          <a:effectLst>
            <a:outerShdw blurRad="127000" dist="127000" dir="8100000" algn="tr" rotWithShape="0">
              <a:prstClr val="black">
                <a:alpha val="30000"/>
              </a:prstClr>
            </a:outerShdw>
          </a:effectLst>
        </p:spPr>
        <p:txBody>
          <a:bodyPr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400" b="1" dirty="0" smtClean="0">
              <a:solidFill>
                <a:schemeClr val="tx1">
                  <a:lumMod val="75000"/>
                  <a:lumOff val="25000"/>
                </a:schemeClr>
              </a:solidFill>
            </a:endParaRPr>
          </a:p>
          <a:p>
            <a:pPr marL="0" indent="0" algn="ctr">
              <a:buNone/>
            </a:pPr>
            <a:r>
              <a:rPr lang="en-US" sz="2400" b="1" dirty="0" smtClean="0">
                <a:solidFill>
                  <a:schemeClr val="tx1">
                    <a:lumMod val="75000"/>
                    <a:lumOff val="25000"/>
                  </a:schemeClr>
                </a:solidFill>
              </a:rPr>
              <a:t>Hasil </a:t>
            </a:r>
            <a:r>
              <a:rPr lang="en-US" sz="2400" b="1" dirty="0">
                <a:solidFill>
                  <a:schemeClr val="tx1">
                    <a:lumMod val="75000"/>
                    <a:lumOff val="25000"/>
                  </a:schemeClr>
                </a:solidFill>
              </a:rPr>
              <a:t>pengujian </a:t>
            </a:r>
            <a:r>
              <a:rPr lang="en-US" sz="2400" b="1" i="1" dirty="0" err="1" smtClean="0">
                <a:solidFill>
                  <a:schemeClr val="tx1">
                    <a:lumMod val="75000"/>
                    <a:lumOff val="25000"/>
                  </a:schemeClr>
                </a:solidFill>
              </a:rPr>
              <a:t>blackbox</a:t>
            </a:r>
            <a:endParaRPr lang="en-US" sz="2400" b="1" i="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78" y="1676400"/>
            <a:ext cx="793024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279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1D7BAF"/>
        </a:solid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solidFill>
                  <a:schemeClr val="tx1">
                    <a:lumMod val="75000"/>
                    <a:lumOff val="25000"/>
                  </a:schemeClr>
                </a:solidFill>
              </a:rPr>
              <a:t>Hasil pengujian pada perangkat </a:t>
            </a:r>
            <a:r>
              <a:rPr lang="en-US" sz="2400" b="1" dirty="0" smtClean="0">
                <a:solidFill>
                  <a:schemeClr val="tx1">
                    <a:lumMod val="75000"/>
                    <a:lumOff val="25000"/>
                  </a:schemeClr>
                </a:solidFill>
              </a:rPr>
              <a:t>android</a:t>
            </a:r>
          </a:p>
          <a:p>
            <a:pPr marL="0" indent="0" algn="ctr">
              <a:buNone/>
            </a:pPr>
            <a:endParaRPr lang="en-US" sz="2400" b="1" dirty="0" smtClean="0">
              <a:solidFill>
                <a:schemeClr val="tx1">
                  <a:lumMod val="75000"/>
                  <a:lumOff val="25000"/>
                </a:schemeClr>
              </a:solidFill>
            </a:endParaRPr>
          </a:p>
          <a:p>
            <a:pPr marL="0" indent="0" algn="ctr">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a:p>
            <a:pPr marL="0" indent="0" algn="ctr">
              <a:buFont typeface="Arial" pitchFamily="34" charset="0"/>
              <a:buNone/>
            </a:pPr>
            <a:endParaRPr lang="en-US" sz="2400" b="1" i="1" dirty="0">
              <a:solidFill>
                <a:schemeClr val="tx1">
                  <a:lumMod val="75000"/>
                  <a:lumOff val="25000"/>
                </a:schemeClr>
              </a:solidFill>
            </a:endParaRPr>
          </a:p>
          <a:p>
            <a:pPr marL="0" indent="0" algn="ctr">
              <a:buFont typeface="Arial" pitchFamily="34" charset="0"/>
              <a:buNone/>
            </a:pPr>
            <a:endParaRPr lang="en-US" sz="2400" b="1" dirty="0">
              <a:solidFill>
                <a:schemeClr val="tx1">
                  <a:lumMod val="75000"/>
                  <a:lumOff val="25000"/>
                </a:schemeClr>
              </a:solidFill>
            </a:endParaRPr>
          </a:p>
          <a:p>
            <a:pPr marL="0" indent="0" algn="ctr">
              <a:buFont typeface="Arial" pitchFamily="34" charset="0"/>
              <a:buNone/>
            </a:pPr>
            <a:endParaRPr lang="en-US" sz="2400" b="1" i="1" dirty="0" smtClean="0">
              <a:solidFill>
                <a:schemeClr val="tx1">
                  <a:lumMod val="75000"/>
                  <a:lumOff val="2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66523694"/>
              </p:ext>
            </p:extLst>
          </p:nvPr>
        </p:nvGraphicFramePr>
        <p:xfrm>
          <a:off x="1733074" y="2819400"/>
          <a:ext cx="5677852" cy="2314056"/>
        </p:xfrm>
        <a:graphic>
          <a:graphicData uri="http://schemas.openxmlformats.org/drawingml/2006/table">
            <a:tbl>
              <a:tblPr firstRow="1" firstCol="1" bandRow="1">
                <a:tableStyleId>{5940675A-B579-460E-94D1-54222C63F5DA}</a:tableStyleId>
              </a:tblPr>
              <a:tblGrid>
                <a:gridCol w="343852"/>
                <a:gridCol w="1295400"/>
                <a:gridCol w="2619137"/>
                <a:gridCol w="1419463"/>
              </a:tblGrid>
              <a:tr h="286512">
                <a:tc>
                  <a:txBody>
                    <a:bodyPr/>
                    <a:lstStyle/>
                    <a:p>
                      <a:pPr marL="180340" indent="-180340">
                        <a:lnSpc>
                          <a:spcPct val="115000"/>
                        </a:lnSpc>
                        <a:spcAft>
                          <a:spcPts val="0"/>
                        </a:spcAft>
                      </a:pPr>
                      <a:r>
                        <a:rPr lang="en-US" sz="1200" b="1" dirty="0">
                          <a:solidFill>
                            <a:schemeClr val="tx1">
                              <a:lumMod val="75000"/>
                              <a:lumOff val="25000"/>
                            </a:schemeClr>
                          </a:solidFill>
                          <a:effectLst/>
                        </a:rPr>
                        <a:t>No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smtClean="0">
                          <a:solidFill>
                            <a:schemeClr val="tx1">
                              <a:lumMod val="75000"/>
                              <a:lumOff val="25000"/>
                            </a:schemeClr>
                          </a:solidFill>
                          <a:effectLst/>
                        </a:rPr>
                        <a:t>Smartphone</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Spesifikasi</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b="1" dirty="0">
                          <a:solidFill>
                            <a:schemeClr val="tx1">
                              <a:lumMod val="75000"/>
                              <a:lumOff val="25000"/>
                            </a:schemeClr>
                          </a:solidFill>
                          <a:effectLst/>
                        </a:rPr>
                        <a:t>Keterangan</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1</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9388" indent="-179388">
                        <a:lnSpc>
                          <a:spcPct val="115000"/>
                        </a:lnSpc>
                        <a:spcAft>
                          <a:spcPts val="0"/>
                        </a:spcAft>
                      </a:pPr>
                      <a:r>
                        <a:rPr lang="en-US" sz="1200" dirty="0" err="1" smtClean="0">
                          <a:solidFill>
                            <a:schemeClr val="tx1">
                              <a:lumMod val="75000"/>
                              <a:lumOff val="25000"/>
                            </a:schemeClr>
                          </a:solidFill>
                          <a:effectLst/>
                        </a:rPr>
                        <a:t>Redmi</a:t>
                      </a:r>
                      <a:r>
                        <a:rPr lang="en-US" sz="1200" dirty="0" smtClean="0">
                          <a:solidFill>
                            <a:schemeClr val="tx1">
                              <a:lumMod val="75000"/>
                              <a:lumOff val="25000"/>
                            </a:schemeClr>
                          </a:solidFill>
                          <a:effectLst/>
                        </a:rPr>
                        <a:t> 3 </a:t>
                      </a:r>
                      <a:r>
                        <a:rPr lang="en-US" sz="1200" dirty="0">
                          <a:solidFill>
                            <a:schemeClr val="tx1">
                              <a:lumMod val="75000"/>
                              <a:lumOff val="25000"/>
                            </a:schemeClr>
                          </a:solidFill>
                          <a:effectLst/>
                        </a:rPr>
                        <a:t>Pro</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3GB, Sistem operasi Android 5.1 (Lollipop), Resolusi layar 720 x 1280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2</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tabLst/>
                      </a:pPr>
                      <a:r>
                        <a:rPr lang="en-US" sz="1200" dirty="0">
                          <a:solidFill>
                            <a:schemeClr val="tx1">
                              <a:lumMod val="75000"/>
                              <a:lumOff val="25000"/>
                            </a:schemeClr>
                          </a:solidFill>
                          <a:effectLst/>
                        </a:rPr>
                        <a:t>RAM 2GB, Sistem operasi Android 5.1.1 (Lollipop), Resolusi layar 1080 x 1920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675848">
                <a:tc>
                  <a:txBody>
                    <a:bodyPr/>
                    <a:lstStyle/>
                    <a:p>
                      <a:pPr marL="180340" indent="-180340">
                        <a:lnSpc>
                          <a:spcPct val="115000"/>
                        </a:lnSpc>
                        <a:spcAft>
                          <a:spcPts val="0"/>
                        </a:spcAft>
                      </a:pPr>
                      <a:r>
                        <a:rPr lang="en-US" sz="1200">
                          <a:solidFill>
                            <a:schemeClr val="tx1">
                              <a:lumMod val="75000"/>
                              <a:lumOff val="25000"/>
                            </a:schemeClr>
                          </a:solidFill>
                          <a:effectLst/>
                        </a:rPr>
                        <a:t>3</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80340" indent="-180340">
                        <a:lnSpc>
                          <a:spcPct val="115000"/>
                        </a:lnSpc>
                        <a:spcAft>
                          <a:spcPts val="0"/>
                        </a:spcAft>
                      </a:pPr>
                      <a:r>
                        <a:rPr lang="en-US" sz="1200">
                          <a:solidFill>
                            <a:schemeClr val="tx1">
                              <a:lumMod val="75000"/>
                              <a:lumOff val="25000"/>
                            </a:schemeClr>
                          </a:solidFill>
                          <a:effectLst/>
                        </a:rPr>
                        <a:t>Redmi Note 5 Pro</a:t>
                      </a:r>
                      <a:endParaRPr lang="en-US" sz="1200" b="1">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RAM 4GB, Sistem operasi Android 7.1.2 (Nougat), Resolusi layar 1080 x 2160</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nSpc>
                          <a:spcPct val="115000"/>
                        </a:lnSpc>
                        <a:spcAft>
                          <a:spcPts val="0"/>
                        </a:spcAft>
                      </a:pPr>
                      <a:r>
                        <a:rPr lang="en-US" sz="1200" dirty="0">
                          <a:solidFill>
                            <a:schemeClr val="tx1">
                              <a:lumMod val="75000"/>
                              <a:lumOff val="25000"/>
                            </a:schemeClr>
                          </a:solidFill>
                          <a:effectLst/>
                        </a:rPr>
                        <a:t>Berjalan dengan baik</a:t>
                      </a:r>
                      <a:endParaRPr lang="en-US" sz="1200" b="1" dirty="0">
                        <a:solidFill>
                          <a:schemeClr val="tx1">
                            <a:lumMod val="75000"/>
                            <a:lumOff val="25000"/>
                          </a:schemeClr>
                        </a:solidFill>
                        <a:effectLst/>
                        <a:latin typeface="Times New Roman"/>
                        <a:ea typeface="Times New Roman"/>
                        <a:cs typeface="Times New Roman"/>
                      </a:endParaRPr>
                    </a:p>
                  </a:txBody>
                  <a:tcPr marL="68580" marR="68580" marT="0" marB="0"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8615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6FB"/>
        </a:solidFill>
        <a:effectLst/>
      </p:bgPr>
    </p:bg>
    <p:spTree>
      <p:nvGrpSpPr>
        <p:cNvPr id="1" name=""/>
        <p:cNvGrpSpPr/>
        <p:nvPr/>
      </p:nvGrpSpPr>
      <p:grpSpPr>
        <a:xfrm>
          <a:off x="0" y="0"/>
          <a:ext cx="0" cy="0"/>
          <a:chOff x="0" y="0"/>
          <a:chExt cx="0" cy="0"/>
        </a:xfrm>
      </p:grpSpPr>
      <p:sp>
        <p:nvSpPr>
          <p:cNvPr id="9"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41713" indent="0" algn="ctr">
              <a:buFont typeface="Arial" pitchFamily="34" charset="0"/>
              <a:buNone/>
            </a:pPr>
            <a:r>
              <a:rPr lang="en-US" sz="2800" b="1" dirty="0" smtClean="0">
                <a:solidFill>
                  <a:schemeClr val="tx1">
                    <a:lumMod val="65000"/>
                    <a:lumOff val="35000"/>
                  </a:schemeClr>
                </a:solidFill>
              </a:rPr>
              <a:t>Hasil kuesioner</a:t>
            </a:r>
          </a:p>
          <a:p>
            <a:pPr marL="3541713" indent="0" algn="ctr">
              <a:buFont typeface="Arial" pitchFamily="34" charset="0"/>
              <a:buNone/>
            </a:pPr>
            <a:endParaRPr lang="en-US" sz="2800" b="1" dirty="0">
              <a:solidFill>
                <a:srgbClr val="636D76"/>
              </a:solidFill>
            </a:endParaRPr>
          </a:p>
          <a:p>
            <a:pPr marL="3541713" indent="0" algn="ctr">
              <a:buFont typeface="Arial" pitchFamily="34" charset="0"/>
              <a:buNone/>
            </a:pPr>
            <a:endParaRPr lang="en-US" sz="2800" b="1" dirty="0" smtClean="0">
              <a:solidFill>
                <a:srgbClr val="636D76"/>
              </a:solidFill>
            </a:endParaRPr>
          </a:p>
          <a:p>
            <a:pPr marL="3541713" indent="0" algn="ctr">
              <a:buFont typeface="Arial" pitchFamily="34" charset="0"/>
              <a:buNone/>
            </a:pPr>
            <a:endParaRPr lang="en-US" sz="2800" b="1" dirty="0">
              <a:solidFill>
                <a:srgbClr val="636D76"/>
              </a:solidFill>
            </a:endParaRPr>
          </a:p>
        </p:txBody>
      </p:sp>
      <p:grpSp>
        <p:nvGrpSpPr>
          <p:cNvPr id="12" name="Group 11"/>
          <p:cNvGrpSpPr>
            <a:grpSpLocks noChangeAspect="1"/>
          </p:cNvGrpSpPr>
          <p:nvPr/>
        </p:nvGrpSpPr>
        <p:grpSpPr>
          <a:xfrm>
            <a:off x="4958062" y="3685032"/>
            <a:ext cx="731520" cy="658368"/>
            <a:chOff x="-4613" y="1669093"/>
            <a:chExt cx="3142702" cy="2255330"/>
          </a:xfrm>
          <a:solidFill>
            <a:srgbClr val="636D76"/>
          </a:solidFill>
        </p:grpSpPr>
        <p:sp>
          <p:nvSpPr>
            <p:cNvPr id="13" name="Rectangle 12"/>
            <p:cNvSpPr/>
            <p:nvPr/>
          </p:nvSpPr>
          <p:spPr>
            <a:xfrm>
              <a:off x="1003498" y="2733275"/>
              <a:ext cx="360040" cy="952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ectangle 13"/>
            <p:cNvSpPr/>
            <p:nvPr/>
          </p:nvSpPr>
          <p:spPr>
            <a:xfrm>
              <a:off x="-4613" y="2628280"/>
              <a:ext cx="1128161" cy="12961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Freeform 14"/>
            <p:cNvSpPr/>
            <p:nvPr/>
          </p:nvSpPr>
          <p:spPr>
            <a:xfrm rot="5400000">
              <a:off x="1226741" y="180589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Oval 15"/>
            <p:cNvSpPr/>
            <p:nvPr/>
          </p:nvSpPr>
          <p:spPr>
            <a:xfrm>
              <a:off x="715465" y="3579675"/>
              <a:ext cx="211525" cy="2115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9745" r="12297"/>
          <a:stretch/>
        </p:blipFill>
        <p:spPr>
          <a:xfrm>
            <a:off x="914400" y="1143000"/>
            <a:ext cx="3657600" cy="4724400"/>
          </a:xfrm>
          <a:prstGeom prst="rect">
            <a:avLst/>
          </a:prstGeom>
        </p:spPr>
      </p:pic>
      <p:sp>
        <p:nvSpPr>
          <p:cNvPr id="18" name="Left Arrow 17">
            <a:hlinkClick r:id="rId4" action="ppaction://hlinksldjump"/>
          </p:cNvPr>
          <p:cNvSpPr/>
          <p:nvPr/>
        </p:nvSpPr>
        <p:spPr>
          <a:xfrm>
            <a:off x="228600" y="228600"/>
            <a:ext cx="457200" cy="457200"/>
          </a:xfrm>
          <a:prstGeom prst="leftArrow">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19800" y="3886200"/>
            <a:ext cx="914400" cy="457200"/>
          </a:xfrm>
          <a:prstGeom prst="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lumMod val="65000"/>
                    <a:lumOff val="35000"/>
                  </a:schemeClr>
                </a:solidFill>
              </a:rPr>
              <a:t>90.8%</a:t>
            </a:r>
            <a:endParaRPr lang="en-US" dirty="0">
              <a:solidFill>
                <a:schemeClr val="tx1">
                  <a:lumMod val="65000"/>
                  <a:lumOff val="35000"/>
                </a:schemeClr>
              </a:solidFill>
            </a:endParaRPr>
          </a:p>
        </p:txBody>
      </p:sp>
    </p:spTree>
    <p:extLst>
      <p:ext uri="{BB962C8B-B14F-4D97-AF65-F5344CB8AC3E}">
        <p14:creationId xmlns:p14="http://schemas.microsoft.com/office/powerpoint/2010/main" val="386888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AE99"/>
        </a:solidFill>
        <a:effectLst/>
      </p:bgPr>
    </p:bg>
    <p:spTree>
      <p:nvGrpSpPr>
        <p:cNvPr id="1" name=""/>
        <p:cNvGrpSpPr/>
        <p:nvPr/>
      </p:nvGrpSpPr>
      <p:grpSpPr>
        <a:xfrm>
          <a:off x="0" y="0"/>
          <a:ext cx="0" cy="0"/>
          <a:chOff x="0" y="0"/>
          <a:chExt cx="0" cy="0"/>
        </a:xfrm>
      </p:grpSpPr>
      <p:sp>
        <p:nvSpPr>
          <p:cNvPr id="5" name="Rectangle 4"/>
          <p:cNvSpPr/>
          <p:nvPr/>
        </p:nvSpPr>
        <p:spPr>
          <a:xfrm>
            <a:off x="914400" y="1600200"/>
            <a:ext cx="73152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14400" y="1143000"/>
            <a:ext cx="7315200" cy="4724400"/>
          </a:xfrm>
          <a:solidFill>
            <a:schemeClr val="bg1"/>
          </a:solidFill>
          <a:effectLst>
            <a:outerShdw blurRad="127000" dist="127000" dir="8100000" algn="tr" rotWithShape="0">
              <a:prstClr val="black">
                <a:alpha val="30000"/>
              </a:prstClr>
            </a:outerShdw>
          </a:effectLst>
        </p:spPr>
        <p:txBody>
          <a:bodyPr anchor="ctr"/>
          <a:lstStyle/>
          <a:p>
            <a:pPr marL="4230688">
              <a:buNone/>
            </a:pPr>
            <a:r>
              <a:rPr lang="en-US" sz="2400" b="1" dirty="0" smtClean="0">
                <a:solidFill>
                  <a:srgbClr val="636D76"/>
                </a:solidFill>
              </a:rPr>
              <a:t>BAB I PENDAHULUAN</a:t>
            </a:r>
          </a:p>
          <a:p>
            <a:pPr marL="4230688">
              <a:buNone/>
            </a:pPr>
            <a:endParaRPr lang="en-US" sz="1400" b="1" dirty="0" smtClean="0">
              <a:solidFill>
                <a:srgbClr val="636D76"/>
              </a:solidFill>
            </a:endParaRPr>
          </a:p>
          <a:p>
            <a:pPr marL="4230688">
              <a:buFont typeface="Wingdings" pitchFamily="2" charset="2"/>
              <a:buChar char="v"/>
            </a:pPr>
            <a:r>
              <a:rPr lang="en-US" sz="2000" dirty="0" smtClean="0">
                <a:solidFill>
                  <a:srgbClr val="636D76"/>
                </a:solidFill>
              </a:rPr>
              <a:t>Latar belakang</a:t>
            </a:r>
          </a:p>
          <a:p>
            <a:pPr marL="4230688">
              <a:buFont typeface="Wingdings" pitchFamily="2" charset="2"/>
              <a:buChar char="v"/>
            </a:pPr>
            <a:r>
              <a:rPr lang="en-US" sz="2000" dirty="0" smtClean="0">
                <a:solidFill>
                  <a:srgbClr val="636D76"/>
                </a:solidFill>
              </a:rPr>
              <a:t>Masalah</a:t>
            </a:r>
          </a:p>
          <a:p>
            <a:pPr marL="4230688">
              <a:buFont typeface="Wingdings" pitchFamily="2" charset="2"/>
              <a:buChar char="v"/>
            </a:pPr>
            <a:r>
              <a:rPr lang="en-US" sz="2000" dirty="0" smtClean="0">
                <a:solidFill>
                  <a:srgbClr val="636D76"/>
                </a:solidFill>
              </a:rPr>
              <a:t>Solusi</a:t>
            </a:r>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0763" r="21918"/>
          <a:stretch/>
        </p:blipFill>
        <p:spPr>
          <a:xfrm>
            <a:off x="914400" y="1151282"/>
            <a:ext cx="3657600" cy="4716118"/>
          </a:xfrm>
          <a:prstGeom prst="rect">
            <a:avLst/>
          </a:prstGeom>
        </p:spPr>
      </p:pic>
    </p:spTree>
    <p:extLst>
      <p:ext uri="{BB962C8B-B14F-4D97-AF65-F5344CB8AC3E}">
        <p14:creationId xmlns:p14="http://schemas.microsoft.com/office/powerpoint/2010/main" val="4147291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96C9"/>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066800"/>
            <a:ext cx="7315200" cy="4724400"/>
          </a:xfrm>
          <a:prstGeom prst="rect">
            <a:avLst/>
          </a:prstGeom>
          <a:solidFill>
            <a:schemeClr val="bg1">
              <a:lumMod val="95000"/>
            </a:schemeClr>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smtClean="0">
              <a:solidFill>
                <a:srgbClr val="636D76"/>
              </a:solidFill>
            </a:endParaRPr>
          </a:p>
        </p:txBody>
      </p:sp>
      <p:sp>
        <p:nvSpPr>
          <p:cNvPr id="2" name="Title 1"/>
          <p:cNvSpPr>
            <a:spLocks noGrp="1"/>
          </p:cNvSpPr>
          <p:nvPr>
            <p:ph type="title"/>
          </p:nvPr>
        </p:nvSpPr>
        <p:spPr>
          <a:xfrm>
            <a:off x="457200" y="1219200"/>
            <a:ext cx="8229600" cy="914400"/>
          </a:xfrm>
        </p:spPr>
        <p:txBody>
          <a:bodyPr>
            <a:normAutofit/>
          </a:bodyPr>
          <a:lstStyle/>
          <a:p>
            <a:r>
              <a:rPr lang="en-US" sz="2800" b="1" dirty="0" smtClean="0">
                <a:solidFill>
                  <a:schemeClr val="tx1">
                    <a:lumMod val="65000"/>
                    <a:lumOff val="35000"/>
                  </a:schemeClr>
                </a:solidFill>
              </a:rPr>
              <a:t>BAB II METODE PENELITIAN</a:t>
            </a:r>
            <a:endParaRPr lang="en-US" sz="2800" b="1" dirty="0">
              <a:solidFill>
                <a:schemeClr val="tx1">
                  <a:lumMod val="65000"/>
                  <a:lumOff val="35000"/>
                </a:schemeClr>
              </a:solidFill>
            </a:endParaRPr>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3955" y="3084394"/>
            <a:ext cx="685800" cy="685800"/>
          </a:xfrm>
          <a:prstGeom prst="rect">
            <a:avLst/>
          </a:prstGeom>
        </p:spPr>
      </p:pic>
      <p:sp>
        <p:nvSpPr>
          <p:cNvPr id="8" name="Content Placeholder 2"/>
          <p:cNvSpPr txBox="1">
            <a:spLocks/>
          </p:cNvSpPr>
          <p:nvPr/>
        </p:nvSpPr>
        <p:spPr>
          <a:xfrm>
            <a:off x="45720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Implementasi</a:t>
            </a:r>
          </a:p>
        </p:txBody>
      </p:sp>
      <p:sp>
        <p:nvSpPr>
          <p:cNvPr id="9" name="Content Placeholder 2"/>
          <p:cNvSpPr txBox="1">
            <a:spLocks/>
          </p:cNvSpPr>
          <p:nvPr/>
        </p:nvSpPr>
        <p:spPr>
          <a:xfrm>
            <a:off x="27051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Desain sistem</a:t>
            </a:r>
          </a:p>
        </p:txBody>
      </p:sp>
      <p:sp>
        <p:nvSpPr>
          <p:cNvPr id="10" name="Content Placeholder 2"/>
          <p:cNvSpPr txBox="1">
            <a:spLocks/>
          </p:cNvSpPr>
          <p:nvPr/>
        </p:nvSpPr>
        <p:spPr>
          <a:xfrm>
            <a:off x="64008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Pengujian</a:t>
            </a:r>
          </a:p>
        </p:txBody>
      </p:sp>
      <p:pic>
        <p:nvPicPr>
          <p:cNvPr id="11" name="Picture 10">
            <a:hlinkClick r:id="rId5" action="ppaction://hlinksldjump"/>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6600" y="3084394"/>
            <a:ext cx="685800" cy="685800"/>
          </a:xfrm>
          <a:prstGeom prst="rect">
            <a:avLst/>
          </a:prstGeom>
        </p:spPr>
      </p:pic>
      <p:sp>
        <p:nvSpPr>
          <p:cNvPr id="14" name="Content Placeholder 2"/>
          <p:cNvSpPr txBox="1">
            <a:spLocks/>
          </p:cNvSpPr>
          <p:nvPr/>
        </p:nvSpPr>
        <p:spPr>
          <a:xfrm>
            <a:off x="914400" y="3657600"/>
            <a:ext cx="1828800" cy="914400"/>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tx1">
                    <a:lumMod val="75000"/>
                    <a:lumOff val="25000"/>
                  </a:schemeClr>
                </a:solidFill>
              </a:rPr>
              <a:t>Analisis kebutuhan</a:t>
            </a:r>
          </a:p>
        </p:txBody>
      </p:sp>
      <p:pic>
        <p:nvPicPr>
          <p:cNvPr id="20" name="Picture 19">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72300" y="3084394"/>
            <a:ext cx="685800" cy="685800"/>
          </a:xfrm>
          <a:prstGeom prst="rect">
            <a:avLst/>
          </a:prstGeom>
        </p:spPr>
      </p:pic>
      <p:pic>
        <p:nvPicPr>
          <p:cNvPr id="21" name="Picture 20">
            <a:hlinkClick r:id="rId9" action="ppaction://hlinksldjump"/>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3500" y="3084394"/>
            <a:ext cx="685800" cy="685800"/>
          </a:xfrm>
          <a:prstGeom prst="rect">
            <a:avLst/>
          </a:prstGeom>
        </p:spPr>
      </p:pic>
    </p:spTree>
    <p:extLst>
      <p:ext uri="{BB962C8B-B14F-4D97-AF65-F5344CB8AC3E}">
        <p14:creationId xmlns:p14="http://schemas.microsoft.com/office/powerpoint/2010/main" val="266374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rgbClr val="00999E"/>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8913" indent="-7938">
              <a:buFont typeface="Arial" pitchFamily="34" charset="0"/>
              <a:buNone/>
            </a:pPr>
            <a:r>
              <a:rPr lang="en-US" sz="2400" b="1" dirty="0" smtClean="0">
                <a:solidFill>
                  <a:srgbClr val="FAFCFB"/>
                </a:solidFill>
              </a:rPr>
              <a:t>BAB III HASIL</a:t>
            </a:r>
          </a:p>
          <a:p>
            <a:pPr marL="3998913" indent="-7938">
              <a:buFont typeface="Arial" pitchFamily="34" charset="0"/>
              <a:buNone/>
            </a:pPr>
            <a:r>
              <a:rPr lang="en-US" sz="2400" b="1" dirty="0" smtClean="0">
                <a:solidFill>
                  <a:srgbClr val="FAFCFB"/>
                </a:solidFill>
              </a:rPr>
              <a:t>DAN PEMBAHASAN</a:t>
            </a:r>
          </a:p>
          <a:p>
            <a:pPr marL="4456113">
              <a:buFont typeface="Arial" pitchFamily="34" charset="0"/>
              <a:buNone/>
            </a:pPr>
            <a:endParaRPr lang="en-US" sz="2000" b="1" dirty="0" smtClean="0">
              <a:solidFill>
                <a:srgbClr val="FAFCFB"/>
              </a:solidFill>
            </a:endParaRPr>
          </a:p>
          <a:p>
            <a:pPr marL="4346575">
              <a:buFont typeface="Wingdings" pitchFamily="2" charset="2"/>
              <a:buChar char="ü"/>
            </a:pPr>
            <a:r>
              <a:rPr lang="en-US" sz="2000" dirty="0" smtClean="0">
                <a:solidFill>
                  <a:srgbClr val="FAFCFB"/>
                </a:solidFill>
              </a:rPr>
              <a:t>Hasil penelitian</a:t>
            </a:r>
            <a:endParaRPr lang="en-US" sz="2000" i="1" dirty="0" smtClean="0">
              <a:solidFill>
                <a:srgbClr val="FAFCFB"/>
              </a:solidFill>
            </a:endParaRPr>
          </a:p>
          <a:p>
            <a:pPr marL="4346575">
              <a:buFont typeface="Wingdings" pitchFamily="2" charset="2"/>
              <a:buChar char="ü"/>
            </a:pPr>
            <a:r>
              <a:rPr lang="en-US" sz="2000" dirty="0" smtClean="0">
                <a:solidFill>
                  <a:srgbClr val="FAFCFB"/>
                </a:solidFill>
              </a:rPr>
              <a:t>Hasil pengujian</a:t>
            </a:r>
          </a:p>
        </p:txBody>
      </p:sp>
      <p:sp>
        <p:nvSpPr>
          <p:cNvPr id="6" name="Notched Right Arrow 5">
            <a:hlinkClick r:id="rId2" action="ppaction://hlinksldjump"/>
          </p:cNvPr>
          <p:cNvSpPr/>
          <p:nvPr/>
        </p:nvSpPr>
        <p:spPr>
          <a:xfrm>
            <a:off x="7086600" y="3855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Notched Right Arrow 6">
            <a:hlinkClick r:id="rId3" action="ppaction://hlinksldjump"/>
          </p:cNvPr>
          <p:cNvSpPr/>
          <p:nvPr/>
        </p:nvSpPr>
        <p:spPr>
          <a:xfrm>
            <a:off x="7086600" y="4236720"/>
            <a:ext cx="274320" cy="182880"/>
          </a:xfrm>
          <a:prstGeom prst="notch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3433" r="35821"/>
          <a:stretch/>
        </p:blipFill>
        <p:spPr>
          <a:xfrm>
            <a:off x="914400" y="1143000"/>
            <a:ext cx="3647282" cy="4708833"/>
          </a:xfrm>
          <a:prstGeom prst="rect">
            <a:avLst/>
          </a:prstGeom>
        </p:spPr>
      </p:pic>
    </p:spTree>
    <p:extLst>
      <p:ext uri="{BB962C8B-B14F-4D97-AF65-F5344CB8AC3E}">
        <p14:creationId xmlns:p14="http://schemas.microsoft.com/office/powerpoint/2010/main" val="206397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C3E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46575">
              <a:buFont typeface="Arial" pitchFamily="34" charset="0"/>
              <a:buNone/>
            </a:pPr>
            <a:r>
              <a:rPr lang="en-US" sz="2400" b="1" dirty="0" smtClean="0">
                <a:solidFill>
                  <a:schemeClr val="tx1">
                    <a:lumMod val="65000"/>
                    <a:lumOff val="35000"/>
                  </a:schemeClr>
                </a:solidFill>
              </a:rPr>
              <a:t>BAB IV KESIMPULAN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290" r="11290"/>
          <a:stretch/>
        </p:blipFill>
        <p:spPr>
          <a:xfrm>
            <a:off x="914400" y="1143000"/>
            <a:ext cx="3657600" cy="4724400"/>
          </a:xfrm>
          <a:prstGeom prst="rect">
            <a:avLst/>
          </a:prstGeom>
        </p:spPr>
      </p:pic>
    </p:spTree>
    <p:extLst>
      <p:ext uri="{BB962C8B-B14F-4D97-AF65-F5344CB8AC3E}">
        <p14:creationId xmlns:p14="http://schemas.microsoft.com/office/powerpoint/2010/main" val="242411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C399"/>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50" indent="0" algn="ctr">
              <a:buFont typeface="Arial" pitchFamily="34" charset="0"/>
              <a:buNone/>
            </a:pPr>
            <a:r>
              <a:rPr lang="en-US" b="1" dirty="0" smtClean="0">
                <a:solidFill>
                  <a:schemeClr val="tx1">
                    <a:lumMod val="65000"/>
                    <a:lumOff val="35000"/>
                  </a:schemeClr>
                </a:solidFill>
              </a:rPr>
              <a:t>TERIMA KASIH</a:t>
            </a:r>
          </a:p>
        </p:txBody>
      </p:sp>
    </p:spTree>
    <p:extLst>
      <p:ext uri="{BB962C8B-B14F-4D97-AF65-F5344CB8AC3E}">
        <p14:creationId xmlns:p14="http://schemas.microsoft.com/office/powerpoint/2010/main" val="148839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976" y="1295400"/>
            <a:ext cx="7242048" cy="1143000"/>
          </a:xfrm>
          <a:prstGeom prst="rect">
            <a:avLst/>
          </a:prstGeom>
          <a:solidFill>
            <a:schemeClr val="bg1"/>
          </a:solidFill>
          <a:effectLst>
            <a:outerShdw blurRad="127000" dist="25400" dir="8100000" algn="tr" rotWithShape="0">
              <a:prstClr val="black">
                <a:alpha val="40000"/>
              </a:prstClr>
            </a:outerShdw>
          </a:effectLst>
        </p:spPr>
        <p:txBody>
          <a:bodyPr>
            <a:normAutofit/>
          </a:bodyPr>
          <a:lstStyle/>
          <a:p>
            <a:r>
              <a:rPr lang="en-US" sz="2800" b="1" dirty="0" smtClean="0">
                <a:solidFill>
                  <a:schemeClr val="tx1">
                    <a:lumMod val="65000"/>
                    <a:lumOff val="35000"/>
                  </a:schemeClr>
                </a:solidFill>
              </a:rPr>
              <a:t>Kebutuhan software dan hardware</a:t>
            </a:r>
            <a:endParaRPr lang="en-US" sz="2800" b="1" dirty="0">
              <a:solidFill>
                <a:schemeClr val="tx1">
                  <a:lumMod val="65000"/>
                  <a:lumOff val="3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52659479"/>
              </p:ext>
            </p:extLst>
          </p:nvPr>
        </p:nvGraphicFramePr>
        <p:xfrm>
          <a:off x="952500" y="2590800"/>
          <a:ext cx="7277100" cy="3657600"/>
        </p:xfrm>
        <a:graphic>
          <a:graphicData uri="http://schemas.openxmlformats.org/drawingml/2006/table">
            <a:tbl>
              <a:tblPr firstRow="1" firstCol="1" bandRow="1">
                <a:effectLst>
                  <a:outerShdw blurRad="127000" dist="25400" dir="8100000" algn="tr" rotWithShape="0">
                    <a:prstClr val="black">
                      <a:alpha val="40000"/>
                    </a:prstClr>
                  </a:outerShdw>
                </a:effectLst>
                <a:tableStyleId>{5940675A-B579-460E-94D1-54222C63F5DA}</a:tableStyleId>
              </a:tblPr>
              <a:tblGrid>
                <a:gridCol w="3638550"/>
                <a:gridCol w="3638550"/>
              </a:tblGrid>
              <a:tr h="731520">
                <a:tc>
                  <a:txBody>
                    <a:bodyPr/>
                    <a:lstStyle/>
                    <a:p>
                      <a:pPr algn="l">
                        <a:lnSpc>
                          <a:spcPct val="115000"/>
                        </a:lnSpc>
                        <a:spcAft>
                          <a:spcPts val="0"/>
                        </a:spcAft>
                      </a:pPr>
                      <a:r>
                        <a:rPr lang="en-US" sz="1600" b="1" dirty="0">
                          <a:solidFill>
                            <a:schemeClr val="tx1">
                              <a:lumMod val="65000"/>
                              <a:lumOff val="35000"/>
                            </a:schemeClr>
                          </a:solidFill>
                          <a:effectLst/>
                        </a:rPr>
                        <a:t>Software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b="1" dirty="0">
                          <a:solidFill>
                            <a:schemeClr val="tx1">
                              <a:lumMod val="65000"/>
                              <a:lumOff val="35000"/>
                            </a:schemeClr>
                          </a:solidFill>
                          <a:effectLst/>
                        </a:rPr>
                        <a:t>Hardware</a:t>
                      </a:r>
                      <a:endParaRPr lang="en-US" sz="1600" b="1" i="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Windows 8.1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Laptop ASUS A455L</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Unity 2018</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err="1">
                          <a:solidFill>
                            <a:schemeClr val="tx1">
                              <a:lumMod val="65000"/>
                              <a:lumOff val="35000"/>
                            </a:schemeClr>
                          </a:solidFill>
                          <a:effectLst/>
                        </a:rPr>
                        <a:t>Xiaomi</a:t>
                      </a:r>
                      <a:r>
                        <a:rPr lang="en-US" sz="1600" dirty="0">
                          <a:solidFill>
                            <a:schemeClr val="tx1">
                              <a:lumMod val="65000"/>
                              <a:lumOff val="35000"/>
                            </a:schemeClr>
                          </a:solidFill>
                          <a:effectLst/>
                        </a:rPr>
                        <a:t> </a:t>
                      </a:r>
                      <a:r>
                        <a:rPr lang="en-US" sz="1600" dirty="0" err="1">
                          <a:solidFill>
                            <a:schemeClr val="tx1">
                              <a:lumMod val="65000"/>
                              <a:lumOff val="35000"/>
                            </a:schemeClr>
                          </a:solidFill>
                          <a:effectLst/>
                        </a:rPr>
                        <a:t>Redmi</a:t>
                      </a:r>
                      <a:r>
                        <a:rPr lang="en-US" sz="1600" dirty="0">
                          <a:solidFill>
                            <a:schemeClr val="tx1">
                              <a:lumMod val="65000"/>
                              <a:lumOff val="35000"/>
                            </a:schemeClr>
                          </a:solidFill>
                          <a:effectLst/>
                        </a:rPr>
                        <a:t> 3 Pro</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dirty="0">
                          <a:solidFill>
                            <a:schemeClr val="tx1">
                              <a:lumMod val="65000"/>
                              <a:lumOff val="35000"/>
                            </a:schemeClr>
                          </a:solidFill>
                          <a:effectLst/>
                        </a:rPr>
                        <a:t>Abode Photoshop </a:t>
                      </a:r>
                      <a:r>
                        <a:rPr lang="en-US" sz="1600" dirty="0" smtClean="0">
                          <a:solidFill>
                            <a:schemeClr val="tx1">
                              <a:lumMod val="65000"/>
                              <a:lumOff val="35000"/>
                            </a:schemeClr>
                          </a:solidFill>
                          <a:effectLst/>
                        </a:rPr>
                        <a:t>CS5</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r>
                        <a:rPr lang="en-US" sz="1600" dirty="0">
                          <a:solidFill>
                            <a:schemeClr val="tx1">
                              <a:lumMod val="65000"/>
                              <a:lumOff val="35000"/>
                            </a:schemeClr>
                          </a:solidFill>
                          <a:effectLst/>
                        </a:rPr>
                        <a:t> </a:t>
                      </a: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31520">
                <a:tc>
                  <a:txBody>
                    <a:bodyPr/>
                    <a:lstStyle/>
                    <a:p>
                      <a:pPr algn="l">
                        <a:lnSpc>
                          <a:spcPct val="115000"/>
                        </a:lnSpc>
                        <a:spcAft>
                          <a:spcPts val="0"/>
                        </a:spcAft>
                      </a:pPr>
                      <a:r>
                        <a:rPr lang="en-US" sz="1600" b="0" dirty="0" smtClean="0">
                          <a:solidFill>
                            <a:schemeClr val="tx1">
                              <a:lumMod val="65000"/>
                              <a:lumOff val="35000"/>
                            </a:schemeClr>
                          </a:solidFill>
                          <a:effectLst/>
                          <a:latin typeface="+mj-lt"/>
                          <a:ea typeface="Calibri"/>
                        </a:rPr>
                        <a:t>Microsoft visual studio</a:t>
                      </a:r>
                      <a:r>
                        <a:rPr lang="en-US" sz="1600" b="0" baseline="0" dirty="0" smtClean="0">
                          <a:solidFill>
                            <a:schemeClr val="tx1">
                              <a:lumMod val="65000"/>
                              <a:lumOff val="35000"/>
                            </a:schemeClr>
                          </a:solidFill>
                          <a:effectLst/>
                          <a:latin typeface="+mj-lt"/>
                          <a:ea typeface="Calibri"/>
                        </a:rPr>
                        <a:t> code</a:t>
                      </a:r>
                      <a:endParaRPr lang="en-US" sz="1600" b="0" dirty="0">
                        <a:solidFill>
                          <a:schemeClr val="tx1">
                            <a:lumMod val="65000"/>
                            <a:lumOff val="35000"/>
                          </a:schemeClr>
                        </a:solidFill>
                        <a:effectLst/>
                        <a:latin typeface="+mj-lt"/>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15000"/>
                        </a:lnSpc>
                        <a:spcAft>
                          <a:spcPts val="0"/>
                        </a:spcAft>
                      </a:pPr>
                      <a:endParaRPr lang="en-US" sz="1600" b="0" dirty="0">
                        <a:solidFill>
                          <a:schemeClr val="tx1">
                            <a:lumMod val="65000"/>
                            <a:lumOff val="35000"/>
                          </a:schemeClr>
                        </a:solidFill>
                        <a:effectLst/>
                        <a:latin typeface="Times New Roman"/>
                        <a:ea typeface="Calibri"/>
                      </a:endParaRPr>
                    </a:p>
                  </a:txBody>
                  <a:tcPr marL="4572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Left Arrow 8">
            <a:hlinkClick r:id="rId2" action="ppaction://hlinksldjump"/>
          </p:cNvPr>
          <p:cNvSpPr/>
          <p:nvPr/>
        </p:nvSpPr>
        <p:spPr>
          <a:xfrm>
            <a:off x="228600" y="228600"/>
            <a:ext cx="457200" cy="457200"/>
          </a:xfrm>
          <a:prstGeom prst="leftArrow">
            <a:avLst/>
          </a:prstGeom>
          <a:solidFill>
            <a:srgbClr val="636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054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B135"/>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b="1" i="1" dirty="0" smtClean="0">
              <a:solidFill>
                <a:schemeClr val="tx1">
                  <a:lumMod val="85000"/>
                  <a:lumOff val="15000"/>
                </a:schemeClr>
              </a:solidFill>
            </a:endParaRPr>
          </a:p>
        </p:txBody>
      </p:sp>
      <p:sp>
        <p:nvSpPr>
          <p:cNvPr id="2" name="Title 1"/>
          <p:cNvSpPr>
            <a:spLocks noGrp="1"/>
          </p:cNvSpPr>
          <p:nvPr>
            <p:ph type="title"/>
          </p:nvPr>
        </p:nvSpPr>
        <p:spPr>
          <a:xfrm>
            <a:off x="1371600" y="3429000"/>
            <a:ext cx="1828800" cy="914400"/>
          </a:xfrm>
        </p:spPr>
        <p:txBody>
          <a:bodyPr>
            <a:normAutofit/>
          </a:bodyPr>
          <a:lstStyle/>
          <a:p>
            <a:r>
              <a:rPr lang="en-US" sz="2000" b="1" dirty="0" smtClean="0">
                <a:solidFill>
                  <a:schemeClr val="tx1">
                    <a:lumMod val="85000"/>
                    <a:lumOff val="15000"/>
                  </a:schemeClr>
                </a:solidFill>
              </a:rPr>
              <a:t>Use case diagram</a:t>
            </a:r>
            <a:endParaRPr lang="en-US" sz="2000" b="1" dirty="0">
              <a:solidFill>
                <a:schemeClr val="tx1">
                  <a:lumMod val="85000"/>
                  <a:lumOff val="15000"/>
                </a:schemeClr>
              </a:solidFill>
            </a:endParaRPr>
          </a:p>
        </p:txBody>
      </p:sp>
      <p:sp>
        <p:nvSpPr>
          <p:cNvPr id="7" name="Title 1"/>
          <p:cNvSpPr txBox="1">
            <a:spLocks/>
          </p:cNvSpPr>
          <p:nvPr/>
        </p:nvSpPr>
        <p:spPr>
          <a:xfrm>
            <a:off x="3640540" y="3414216"/>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85000"/>
                    <a:lumOff val="15000"/>
                  </a:schemeClr>
                </a:solidFill>
              </a:rPr>
              <a:t>Activity diagram</a:t>
            </a:r>
            <a:endParaRPr lang="en-US" sz="2000" b="1" dirty="0">
              <a:solidFill>
                <a:schemeClr val="tx1">
                  <a:lumMod val="85000"/>
                  <a:lumOff val="15000"/>
                </a:schemeClr>
              </a:solidFill>
            </a:endParaRPr>
          </a:p>
        </p:txBody>
      </p:sp>
      <p:sp>
        <p:nvSpPr>
          <p:cNvPr id="8" name="Title 1"/>
          <p:cNvSpPr txBox="1">
            <a:spLocks/>
          </p:cNvSpPr>
          <p:nvPr/>
        </p:nvSpPr>
        <p:spPr>
          <a:xfrm>
            <a:off x="5943600" y="3429000"/>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85000"/>
                    <a:lumOff val="15000"/>
                  </a:schemeClr>
                </a:solidFill>
              </a:rPr>
              <a:t>Storyboard</a:t>
            </a:r>
            <a:endParaRPr lang="en-US" sz="2000" b="1" dirty="0">
              <a:solidFill>
                <a:schemeClr val="tx1">
                  <a:lumMod val="85000"/>
                  <a:lumOff val="15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2520439"/>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2502090"/>
            <a:ext cx="914400" cy="9144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2520439"/>
            <a:ext cx="914400" cy="914400"/>
          </a:xfrm>
          <a:prstGeom prst="rect">
            <a:avLst/>
          </a:prstGeom>
        </p:spPr>
      </p:pic>
      <p:sp>
        <p:nvSpPr>
          <p:cNvPr id="12" name="Left Arrow 11">
            <a:hlinkClick r:id="rId6" action="ppaction://hlinksldjump"/>
          </p:cNvPr>
          <p:cNvSpPr/>
          <p:nvPr/>
        </p:nvSpPr>
        <p:spPr>
          <a:xfrm>
            <a:off x="1066800" y="1295401"/>
            <a:ext cx="381000" cy="381000"/>
          </a:xfrm>
          <a:prstGeom prst="leftArrow">
            <a:avLst/>
          </a:prstGeom>
          <a:solidFill>
            <a:schemeClr val="tx1">
              <a:lumMod val="85000"/>
              <a:lumOff val="1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7889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6BA"/>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914400" y="1143000"/>
            <a:ext cx="7315200" cy="4724400"/>
          </a:xfrm>
          <a:prstGeom prst="rect">
            <a:avLst/>
          </a:prstGeom>
          <a:solidFill>
            <a:schemeClr val="bg1"/>
          </a:solidFill>
          <a:effectLst>
            <a:outerShdw blurRad="127000" dist="127000" dir="8100000" algn="tr" rotWithShape="0">
              <a:prstClr val="black">
                <a:alpha val="30000"/>
              </a:prstClr>
            </a:outerShdw>
          </a:effectLst>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b="1" i="1" dirty="0" smtClean="0">
              <a:solidFill>
                <a:schemeClr val="tx1">
                  <a:lumMod val="85000"/>
                  <a:lumOff val="15000"/>
                </a:schemeClr>
              </a:solidFill>
            </a:endParaRPr>
          </a:p>
        </p:txBody>
      </p:sp>
      <p:sp>
        <p:nvSpPr>
          <p:cNvPr id="6" name="Left Arrow 5">
            <a:hlinkClick r:id="rId2" action="ppaction://hlinksldjump"/>
          </p:cNvPr>
          <p:cNvSpPr/>
          <p:nvPr/>
        </p:nvSpPr>
        <p:spPr>
          <a:xfrm>
            <a:off x="1066800" y="1295401"/>
            <a:ext cx="381000" cy="381000"/>
          </a:xfrm>
          <a:prstGeom prst="leftArrow">
            <a:avLst/>
          </a:prstGeom>
          <a:solidFill>
            <a:schemeClr val="tx1">
              <a:lumMod val="85000"/>
              <a:lumOff val="1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257" y="3048000"/>
            <a:ext cx="914400" cy="9144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3048000"/>
            <a:ext cx="914400" cy="9144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800" y="3052731"/>
            <a:ext cx="914400" cy="904938"/>
          </a:xfrm>
          <a:prstGeom prst="rect">
            <a:avLst/>
          </a:prstGeom>
        </p:spPr>
      </p:pic>
      <p:sp>
        <p:nvSpPr>
          <p:cNvPr id="10" name="Title 1"/>
          <p:cNvSpPr>
            <a:spLocks noGrp="1"/>
          </p:cNvSpPr>
          <p:nvPr>
            <p:ph type="title"/>
          </p:nvPr>
        </p:nvSpPr>
        <p:spPr>
          <a:xfrm>
            <a:off x="914400" y="3886200"/>
            <a:ext cx="1828800" cy="914400"/>
          </a:xfrm>
        </p:spPr>
        <p:txBody>
          <a:bodyPr>
            <a:normAutofit/>
          </a:bodyPr>
          <a:lstStyle/>
          <a:p>
            <a:r>
              <a:rPr lang="en-US" sz="2000" b="1" dirty="0" smtClean="0">
                <a:solidFill>
                  <a:schemeClr val="tx1">
                    <a:lumMod val="75000"/>
                    <a:lumOff val="25000"/>
                  </a:schemeClr>
                </a:solidFill>
              </a:rPr>
              <a:t>Game engine</a:t>
            </a:r>
            <a:endParaRPr lang="en-US" sz="2000" b="1" dirty="0">
              <a:solidFill>
                <a:schemeClr val="tx1">
                  <a:lumMod val="75000"/>
                  <a:lumOff val="25000"/>
                </a:schemeClr>
              </a:solidFill>
            </a:endParaRPr>
          </a:p>
        </p:txBody>
      </p:sp>
      <p:sp>
        <p:nvSpPr>
          <p:cNvPr id="11" name="Title 1"/>
          <p:cNvSpPr txBox="1">
            <a:spLocks/>
          </p:cNvSpPr>
          <p:nvPr/>
        </p:nvSpPr>
        <p:spPr>
          <a:xfrm>
            <a:off x="3657600" y="3886200"/>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75000"/>
                    <a:lumOff val="25000"/>
                  </a:schemeClr>
                </a:solidFill>
              </a:rPr>
              <a:t>Code editor</a:t>
            </a:r>
            <a:endParaRPr lang="en-US" sz="2000" b="1" dirty="0">
              <a:solidFill>
                <a:schemeClr val="tx1">
                  <a:lumMod val="75000"/>
                  <a:lumOff val="25000"/>
                </a:schemeClr>
              </a:solidFill>
            </a:endParaRPr>
          </a:p>
        </p:txBody>
      </p:sp>
      <p:sp>
        <p:nvSpPr>
          <p:cNvPr id="12" name="Title 1"/>
          <p:cNvSpPr txBox="1">
            <a:spLocks/>
          </p:cNvSpPr>
          <p:nvPr/>
        </p:nvSpPr>
        <p:spPr>
          <a:xfrm>
            <a:off x="6400800" y="3886200"/>
            <a:ext cx="18288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chemeClr val="tx1">
                    <a:lumMod val="75000"/>
                    <a:lumOff val="25000"/>
                  </a:schemeClr>
                </a:solidFill>
              </a:rPr>
              <a:t>Graphic editor</a:t>
            </a:r>
            <a:endParaRPr lang="en-US" sz="2000" b="1" dirty="0">
              <a:solidFill>
                <a:schemeClr val="tx1">
                  <a:lumMod val="75000"/>
                  <a:lumOff val="25000"/>
                </a:schemeClr>
              </a:solidFill>
            </a:endParaRPr>
          </a:p>
        </p:txBody>
      </p:sp>
    </p:spTree>
    <p:extLst>
      <p:ext uri="{BB962C8B-B14F-4D97-AF65-F5344CB8AC3E}">
        <p14:creationId xmlns:p14="http://schemas.microsoft.com/office/powerpoint/2010/main" val="1546668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TotalTime>
  <Words>695</Words>
  <Application>Microsoft Office PowerPoint</Application>
  <PresentationFormat>On-screen Show (4:3)</PresentationFormat>
  <Paragraphs>105</Paragraphs>
  <Slides>15</Slides>
  <Notes>9</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Pengembangan game edukasi pengenalan iklim dan cuaca untuk siswa kelas III Sekolah Dasar  - Muhammad Yulianto ( L200150057 )</vt:lpstr>
      <vt:lpstr>PowerPoint Presentation</vt:lpstr>
      <vt:lpstr>BAB II METODE PENELITIAN</vt:lpstr>
      <vt:lpstr>PowerPoint Presentation</vt:lpstr>
      <vt:lpstr>PowerPoint Presentation</vt:lpstr>
      <vt:lpstr>PowerPoint Presentation</vt:lpstr>
      <vt:lpstr>Kebutuhan software dan hardware</vt:lpstr>
      <vt:lpstr>Use case diagram</vt:lpstr>
      <vt:lpstr>Game engine</vt:lpstr>
      <vt:lpstr>Pengujian</vt:lpstr>
      <vt:lpstr>Hasil penelitian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edukasi pengenalan iklim dan cuaca untuk siswa kelas III Sekolah Dasar  Muhammad Yulianto ( L200150057 )</dc:title>
  <dc:creator>ismail - [2010]</dc:creator>
  <cp:lastModifiedBy>ismail - [2010]</cp:lastModifiedBy>
  <cp:revision>351</cp:revision>
  <dcterms:created xsi:type="dcterms:W3CDTF">2019-10-31T14:45:06Z</dcterms:created>
  <dcterms:modified xsi:type="dcterms:W3CDTF">2020-01-12T22:09:59Z</dcterms:modified>
</cp:coreProperties>
</file>