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8" r:id="rId7"/>
    <p:sldId id="261" r:id="rId8"/>
    <p:sldId id="260" r:id="rId9"/>
    <p:sldId id="263" r:id="rId10"/>
    <p:sldId id="265" r:id="rId11"/>
    <p:sldId id="269"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548"/>
    <a:srgbClr val="00999E"/>
    <a:srgbClr val="F0FFFF"/>
    <a:srgbClr val="3696C9"/>
    <a:srgbClr val="1086D0"/>
    <a:srgbClr val="31858C"/>
    <a:srgbClr val="2A7286"/>
    <a:srgbClr val="F5F7FB"/>
    <a:srgbClr val="94D6BA"/>
    <a:srgbClr val="1D7B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66548" autoAdjust="0"/>
  </p:normalViewPr>
  <p:slideViewPr>
    <p:cSldViewPr>
      <p:cViewPr>
        <p:scale>
          <a:sx n="66" d="100"/>
          <a:sy n="66" d="100"/>
        </p:scale>
        <p:origin x="-1410"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2AFCB-B600-424C-84F3-3F2CA06E51DD}" type="datetimeFigureOut">
              <a:rPr lang="en-US" smtClean="0"/>
              <a:t>12/23/2019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910F0-19E9-4D73-8F4A-107F7E2FB2CC}" type="slidenum">
              <a:rPr lang="en-US" smtClean="0"/>
              <a:t>‹#›</a:t>
            </a:fld>
            <a:endParaRPr lang="en-US"/>
          </a:p>
        </p:txBody>
      </p:sp>
    </p:spTree>
    <p:extLst>
      <p:ext uri="{BB962C8B-B14F-4D97-AF65-F5344CB8AC3E}">
        <p14:creationId xmlns:p14="http://schemas.microsoft.com/office/powerpoint/2010/main" val="107832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a:t>
            </a:fld>
            <a:endParaRPr lang="en-US"/>
          </a:p>
        </p:txBody>
      </p:sp>
    </p:spTree>
    <p:extLst>
      <p:ext uri="{BB962C8B-B14F-4D97-AF65-F5344CB8AC3E}">
        <p14:creationId xmlns:p14="http://schemas.microsoft.com/office/powerpoint/2010/main" val="328294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Iklim dan cuaca adalah materi yang sudah diajarkan kepada siswa sekolah dasar dalam sistem pendidikan indonesia tepatnya pada kurikulum 2013. Mempelajari iklim dan cuaca akan membuat anak lebih mengenal lingkungan sekitarnya, anak akan mengetahui penyebab terjadinya suatu fenomena dan kejadian alam di sekitar mereka. Pengenalan terhadap lingkungan sekitar merupakan pengalaman yang </a:t>
            </a:r>
            <a:r>
              <a:rPr lang="en-US" dirty="0" smtClean="0"/>
              <a:t>menyenangkan bagi anak dan dapat </a:t>
            </a:r>
            <a:r>
              <a:rPr lang="en-US" dirty="0" smtClean="0"/>
              <a:t>mengembangkan kecerdasan anak sejak dini.</a:t>
            </a:r>
          </a:p>
          <a:p>
            <a:endParaRPr lang="en-US" dirty="0" smtClean="0"/>
          </a:p>
          <a:p>
            <a:r>
              <a:rPr lang="en-US" dirty="0" smtClean="0"/>
              <a:t>Berdasarkan pengamatan di SDN 02 </a:t>
            </a:r>
            <a:r>
              <a:rPr lang="en-US" dirty="0" err="1" smtClean="0"/>
              <a:t>Gonilan</a:t>
            </a:r>
            <a:r>
              <a:rPr lang="en-US" dirty="0" smtClean="0"/>
              <a:t>, materi iklim dan cuaca sudah di perkenalkan pada buku pelajaran siswa, tepatnya pada buku tematik 05 “Cuaca” kurikulum 2013 revisi 2018.  Namun karena kurangnya media pembelajaran, metode pembelajaran di SDN 02 </a:t>
            </a:r>
            <a:r>
              <a:rPr lang="en-US" dirty="0" err="1" smtClean="0"/>
              <a:t>Gonilan</a:t>
            </a:r>
            <a:r>
              <a:rPr lang="en-US" dirty="0" smtClean="0"/>
              <a:t> masih menggunakan metode konvensional, dimana guru menjelaskan materi kepada murid hanya menggunakan media buku. Tentunya metode </a:t>
            </a:r>
            <a:r>
              <a:rPr lang="en-US" dirty="0" smtClean="0"/>
              <a:t>ini memiliki </a:t>
            </a:r>
            <a:r>
              <a:rPr lang="en-US" dirty="0" smtClean="0"/>
              <a:t>beberapa kekurangan yaitu siswa mudah bosan karena proses pembelajaran, siswa akan lebih cepat lupa dengan materi pembelajaran karena proses pembelajaran tidak menarik.</a:t>
            </a:r>
          </a:p>
          <a:p>
            <a:endParaRPr lang="en-US" dirty="0" smtClean="0"/>
          </a:p>
          <a:p>
            <a:r>
              <a:rPr lang="en-US" dirty="0" smtClean="0"/>
              <a:t>Untuk mengatasi permasalahan tersebut diperlukan media yang menarik dan disukai siswa.</a:t>
            </a:r>
            <a:r>
              <a:rPr lang="en-US" baseline="0" dirty="0" smtClean="0"/>
              <a:t> </a:t>
            </a:r>
            <a:r>
              <a:rPr lang="en-US" dirty="0" smtClean="0"/>
              <a:t>Salah satu media interaktif yang menarik adalah menggunakan metode pembelajaran melalui game, dimana media ini sangat diminati oleh anak-anak usia sekolah dasar yang secara harfiah masih sangat suka bermain.</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2</a:t>
            </a:fld>
            <a:endParaRPr lang="en-US"/>
          </a:p>
        </p:txBody>
      </p:sp>
    </p:spTree>
    <p:extLst>
      <p:ext uri="{BB962C8B-B14F-4D97-AF65-F5344CB8AC3E}">
        <p14:creationId xmlns:p14="http://schemas.microsoft.com/office/powerpoint/2010/main" val="25035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8049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9071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8724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50387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ECD24-58B6-4DAA-8115-FCCB4927D650}"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36884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ECD24-58B6-4DAA-8115-FCCB4927D650}"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492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ECD24-58B6-4DAA-8115-FCCB4927D650}"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7354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ECD24-58B6-4DAA-8115-FCCB4927D650}"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6433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ECD24-58B6-4DAA-8115-FCCB4927D650}"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41573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219094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9874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ECD24-58B6-4DAA-8115-FCCB4927D650}" type="datetimeFigureOut">
              <a:rPr lang="en-US" smtClean="0"/>
              <a:t>12/23/2019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07B94-9BB2-4160-A636-3EDAEB0AB935}" type="slidenum">
              <a:rPr lang="en-US" smtClean="0"/>
              <a:t>‹#›</a:t>
            </a:fld>
            <a:endParaRPr lang="en-US"/>
          </a:p>
        </p:txBody>
      </p:sp>
    </p:spTree>
    <p:extLst>
      <p:ext uri="{BB962C8B-B14F-4D97-AF65-F5344CB8AC3E}">
        <p14:creationId xmlns:p14="http://schemas.microsoft.com/office/powerpoint/2010/main" val="381626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4.png"/><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1858C"/>
            </a:gs>
            <a:gs pos="100000">
              <a:srgbClr val="2A728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581400" y="2514600"/>
            <a:ext cx="4648200" cy="1828800"/>
          </a:xfrm>
        </p:spPr>
        <p:txBody>
          <a:bodyPr>
            <a:normAutofit fontScale="90000"/>
          </a:bodyPr>
          <a:lstStyle/>
          <a:p>
            <a:pPr algn="l"/>
            <a:r>
              <a:rPr lang="en-US" sz="2700" b="1" dirty="0" smtClean="0">
                <a:solidFill>
                  <a:schemeClr val="bg1">
                    <a:lumMod val="95000"/>
                  </a:schemeClr>
                </a:solidFill>
              </a:rPr>
              <a:t>Game edukasi pengenalan iklim dan cuaca untuk siswa kelas III Sekolah Dasar</a:t>
            </a:r>
            <a:r>
              <a:rPr lang="en-US" sz="3200" b="1" dirty="0" smtClean="0">
                <a:solidFill>
                  <a:schemeClr val="bg1">
                    <a:lumMod val="95000"/>
                  </a:schemeClr>
                </a:solidFill>
              </a:rPr>
              <a:t/>
            </a:r>
            <a:br>
              <a:rPr lang="en-US" sz="3200" b="1" dirty="0" smtClean="0">
                <a:solidFill>
                  <a:schemeClr val="bg1">
                    <a:lumMod val="95000"/>
                  </a:schemeClr>
                </a:solidFill>
              </a:rPr>
            </a:br>
            <a:r>
              <a:rPr lang="en-US" sz="3200" b="1" dirty="0">
                <a:solidFill>
                  <a:schemeClr val="bg1">
                    <a:lumMod val="95000"/>
                  </a:schemeClr>
                </a:solidFill>
              </a:rPr>
              <a:t/>
            </a:r>
            <a:br>
              <a:rPr lang="en-US" sz="3200" b="1" dirty="0">
                <a:solidFill>
                  <a:schemeClr val="bg1">
                    <a:lumMod val="95000"/>
                  </a:schemeClr>
                </a:solidFill>
              </a:rPr>
            </a:br>
            <a:r>
              <a:rPr lang="en-US" sz="1800" dirty="0" smtClean="0">
                <a:solidFill>
                  <a:schemeClr val="bg1">
                    <a:lumMod val="95000"/>
                  </a:schemeClr>
                </a:solidFill>
              </a:rPr>
              <a:t>- Muhammad </a:t>
            </a:r>
            <a:r>
              <a:rPr lang="en-US" sz="1800" dirty="0" err="1" smtClean="0">
                <a:solidFill>
                  <a:schemeClr val="bg1">
                    <a:lumMod val="95000"/>
                  </a:schemeClr>
                </a:solidFill>
              </a:rPr>
              <a:t>Yulianto</a:t>
            </a:r>
            <a:r>
              <a:rPr lang="en-US" sz="1800" dirty="0" smtClean="0">
                <a:solidFill>
                  <a:schemeClr val="bg1">
                    <a:lumMod val="95000"/>
                  </a:schemeClr>
                </a:solidFill>
              </a:rPr>
              <a:t> ( L200150057 )</a:t>
            </a:r>
            <a:endParaRPr lang="en-US" sz="1800" b="1" dirty="0">
              <a:solidFill>
                <a:schemeClr val="bg1">
                  <a:lumMod val="9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1828800" cy="1828800"/>
          </a:xfrm>
          <a:prstGeom prst="rect">
            <a:avLst/>
          </a:prstGeom>
        </p:spPr>
      </p:pic>
    </p:spTree>
    <p:extLst>
      <p:ext uri="{BB962C8B-B14F-4D97-AF65-F5344CB8AC3E}">
        <p14:creationId xmlns:p14="http://schemas.microsoft.com/office/powerpoint/2010/main" val="34149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0" y="304800"/>
            <a:ext cx="7315200" cy="914400"/>
          </a:xfrm>
        </p:spPr>
        <p:txBody>
          <a:bodyPr>
            <a:normAutofit/>
          </a:bodyPr>
          <a:lstStyle/>
          <a:p>
            <a:r>
              <a:rPr lang="en-US" sz="3600" b="1" dirty="0" smtClean="0">
                <a:solidFill>
                  <a:schemeClr val="tx1">
                    <a:lumMod val="85000"/>
                    <a:lumOff val="15000"/>
                  </a:schemeClr>
                </a:solidFill>
              </a:rPr>
              <a:t>Hasil</a:t>
            </a:r>
            <a:r>
              <a:rPr lang="en-US" sz="3600" b="1" dirty="0" smtClean="0"/>
              <a:t> penelitian</a:t>
            </a:r>
            <a:endParaRPr lang="en-US" sz="3600" b="1" dirty="0"/>
          </a:p>
        </p:txBody>
      </p:sp>
      <p:pic>
        <p:nvPicPr>
          <p:cNvPr id="4" name="Picture 3"/>
          <p:cNvPicPr>
            <a:picLocks noChangeAspect="1"/>
          </p:cNvPicPr>
          <p:nvPr/>
        </p:nvPicPr>
        <p:blipFill>
          <a:blip r:embed="rId2"/>
          <a:stretch>
            <a:fillRect/>
          </a:stretch>
        </p:blipFill>
        <p:spPr>
          <a:xfrm>
            <a:off x="914401" y="1772950"/>
            <a:ext cx="3352799" cy="1884650"/>
          </a:xfrm>
          <a:prstGeom prst="rect">
            <a:avLst/>
          </a:prstGeom>
          <a:effectLst>
            <a:outerShdw blurRad="50800" dist="38100" dir="8100000" algn="tr" rotWithShape="0">
              <a:prstClr val="black">
                <a:alpha val="40000"/>
              </a:prstClr>
            </a:outerShdw>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76800" y="1771650"/>
            <a:ext cx="3352800" cy="1885950"/>
          </a:xfrm>
          <a:prstGeom prst="rect">
            <a:avLst/>
          </a:prstGeom>
          <a:effectLst>
            <a:outerShdw blurRad="50800" dist="38100" dir="8100000" algn="tr" rotWithShape="0">
              <a:prstClr val="black">
                <a:alpha val="40000"/>
              </a:prstClr>
            </a:outerShdw>
          </a:effec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914400" y="4114800"/>
            <a:ext cx="3352800" cy="1885950"/>
          </a:xfrm>
          <a:prstGeom prst="rect">
            <a:avLst/>
          </a:prstGeom>
          <a:effectLst>
            <a:outerShdw blurRad="50800" dist="38100" dir="8100000" algn="tr" rotWithShape="0">
              <a:prstClr val="black">
                <a:alpha val="40000"/>
              </a:prstClr>
            </a:outerShdw>
          </a:effectLst>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4876800" y="4114800"/>
            <a:ext cx="3352800" cy="1885950"/>
          </a:xfrm>
          <a:prstGeom prst="rect">
            <a:avLst/>
          </a:prstGeom>
          <a:effectLst>
            <a:outerShdw blurRad="50800" dist="38100" dir="8100000" algn="tr" rotWithShape="0">
              <a:prstClr val="black">
                <a:alpha val="40000"/>
              </a:prstClr>
            </a:outerShdw>
          </a:effectLst>
        </p:spPr>
      </p:pic>
      <p:sp>
        <p:nvSpPr>
          <p:cNvPr id="8" name="Left Arrow 7">
            <a:hlinkClick r:id="rId6" action="ppaction://hlinksldjump"/>
          </p:cNvPr>
          <p:cNvSpPr/>
          <p:nvPr/>
        </p:nvSpPr>
        <p:spPr>
          <a:xfrm>
            <a:off x="228600" y="228600"/>
            <a:ext cx="457200" cy="457200"/>
          </a:xfrm>
          <a:prstGeom prst="leftArrow">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09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7BAF"/>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solidFill>
                  <a:schemeClr val="tx1">
                    <a:lumMod val="75000"/>
                    <a:lumOff val="25000"/>
                  </a:schemeClr>
                </a:solidFill>
              </a:rPr>
              <a:t>Hasil pengujian pada perangkat </a:t>
            </a:r>
            <a:r>
              <a:rPr lang="en-US" sz="2400" b="1" dirty="0" smtClean="0">
                <a:solidFill>
                  <a:schemeClr val="tx1">
                    <a:lumMod val="75000"/>
                    <a:lumOff val="25000"/>
                  </a:schemeClr>
                </a:solidFill>
              </a:rPr>
              <a:t>android</a:t>
            </a:r>
          </a:p>
          <a:p>
            <a:pPr marL="0" indent="0" algn="ctr">
              <a:buNone/>
            </a:pPr>
            <a:endParaRPr lang="en-US" sz="2400" b="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a:solidFill>
                <a:schemeClr val="tx1">
                  <a:lumMod val="75000"/>
                  <a:lumOff val="25000"/>
                </a:schemeClr>
              </a:solidFill>
            </a:endParaRPr>
          </a:p>
          <a:p>
            <a:pPr marL="0" indent="0" algn="ctr">
              <a:buFont typeface="Arial" pitchFamily="34" charset="0"/>
              <a:buNone/>
            </a:pPr>
            <a:endParaRPr lang="en-US" sz="2400" b="1" dirty="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66523694"/>
              </p:ext>
            </p:extLst>
          </p:nvPr>
        </p:nvGraphicFramePr>
        <p:xfrm>
          <a:off x="1733074" y="2819400"/>
          <a:ext cx="5677852" cy="2314056"/>
        </p:xfrm>
        <a:graphic>
          <a:graphicData uri="http://schemas.openxmlformats.org/drawingml/2006/table">
            <a:tbl>
              <a:tblPr firstRow="1" firstCol="1" bandRow="1">
                <a:tableStyleId>{5940675A-B579-460E-94D1-54222C63F5DA}</a:tableStyleId>
              </a:tblPr>
              <a:tblGrid>
                <a:gridCol w="343852"/>
                <a:gridCol w="1295400"/>
                <a:gridCol w="2619137"/>
                <a:gridCol w="1419463"/>
              </a:tblGrid>
              <a:tr h="286512">
                <a:tc>
                  <a:txBody>
                    <a:bodyPr/>
                    <a:lstStyle/>
                    <a:p>
                      <a:pPr marL="180340" indent="-180340">
                        <a:lnSpc>
                          <a:spcPct val="115000"/>
                        </a:lnSpc>
                        <a:spcAft>
                          <a:spcPts val="0"/>
                        </a:spcAft>
                      </a:pPr>
                      <a:r>
                        <a:rPr lang="en-US" sz="1200" b="1" dirty="0">
                          <a:solidFill>
                            <a:schemeClr val="tx1">
                              <a:lumMod val="75000"/>
                              <a:lumOff val="25000"/>
                            </a:schemeClr>
                          </a:solidFill>
                          <a:effectLst/>
                        </a:rPr>
                        <a:t>No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smtClean="0">
                          <a:solidFill>
                            <a:schemeClr val="tx1">
                              <a:lumMod val="75000"/>
                              <a:lumOff val="25000"/>
                            </a:schemeClr>
                          </a:solidFill>
                          <a:effectLst/>
                        </a:rPr>
                        <a:t>Smartphone</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Spesifikasi</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Keterangan</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1</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9388" indent="-179388">
                        <a:lnSpc>
                          <a:spcPct val="115000"/>
                        </a:lnSpc>
                        <a:spcAft>
                          <a:spcPts val="0"/>
                        </a:spcAft>
                      </a:pPr>
                      <a:r>
                        <a:rPr lang="en-US" sz="1200" dirty="0" err="1" smtClean="0">
                          <a:solidFill>
                            <a:schemeClr val="tx1">
                              <a:lumMod val="75000"/>
                              <a:lumOff val="25000"/>
                            </a:schemeClr>
                          </a:solidFill>
                          <a:effectLst/>
                        </a:rPr>
                        <a:t>Redmi</a:t>
                      </a:r>
                      <a:r>
                        <a:rPr lang="en-US" sz="1200" dirty="0" smtClean="0">
                          <a:solidFill>
                            <a:schemeClr val="tx1">
                              <a:lumMod val="75000"/>
                              <a:lumOff val="25000"/>
                            </a:schemeClr>
                          </a:solidFill>
                          <a:effectLst/>
                        </a:rPr>
                        <a:t> 3 </a:t>
                      </a:r>
                      <a:r>
                        <a:rPr lang="en-US" sz="1200" dirty="0">
                          <a:solidFill>
                            <a:schemeClr val="tx1">
                              <a:lumMod val="75000"/>
                              <a:lumOff val="25000"/>
                            </a:schemeClr>
                          </a:solidFill>
                          <a:effectLst/>
                        </a:rPr>
                        <a:t>Pro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3GB, Sistem operasi Android 5.1 (Lollipop), Resolusi layar 720 x 1280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tabLst/>
                      </a:pPr>
                      <a:r>
                        <a:rPr lang="en-US" sz="1200" dirty="0">
                          <a:solidFill>
                            <a:schemeClr val="tx1">
                              <a:lumMod val="75000"/>
                              <a:lumOff val="25000"/>
                            </a:schemeClr>
                          </a:solidFill>
                          <a:effectLst/>
                        </a:rPr>
                        <a:t>RAM 2GB, Sistem operasi Android 5.1.1 (Lollipop), Resolusi layar 1080 x 1920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3</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5 Pro</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4GB, Sistem operasi Android 7.1.2 (Nougat), Resolusi layar 1080 x 2160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86155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6FB"/>
        </a:solidFill>
        <a:effectLst/>
      </p:bgPr>
    </p:bg>
    <p:spTree>
      <p:nvGrpSpPr>
        <p:cNvPr id="1" name=""/>
        <p:cNvGrpSpPr/>
        <p:nvPr/>
      </p:nvGrpSpPr>
      <p:grpSpPr>
        <a:xfrm>
          <a:off x="0" y="0"/>
          <a:ext cx="0" cy="0"/>
          <a:chOff x="0" y="0"/>
          <a:chExt cx="0" cy="0"/>
        </a:xfrm>
      </p:grpSpPr>
      <p:sp>
        <p:nvSpPr>
          <p:cNvPr id="9"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1713" indent="0" algn="ctr">
              <a:buFont typeface="Arial" pitchFamily="34" charset="0"/>
              <a:buNone/>
            </a:pPr>
            <a:r>
              <a:rPr lang="en-US" sz="2800" b="1" dirty="0" smtClean="0">
                <a:solidFill>
                  <a:schemeClr val="tx1">
                    <a:lumMod val="65000"/>
                    <a:lumOff val="35000"/>
                  </a:schemeClr>
                </a:solidFill>
              </a:rPr>
              <a:t>Hasil kuesioner</a:t>
            </a:r>
          </a:p>
          <a:p>
            <a:pPr marL="3541713" indent="0" algn="ctr">
              <a:buFont typeface="Arial" pitchFamily="34" charset="0"/>
              <a:buNone/>
            </a:pPr>
            <a:endParaRPr lang="en-US" sz="2800" b="1" dirty="0">
              <a:solidFill>
                <a:srgbClr val="636D76"/>
              </a:solidFill>
            </a:endParaRPr>
          </a:p>
          <a:p>
            <a:pPr marL="3541713" indent="0" algn="ctr">
              <a:buFont typeface="Arial" pitchFamily="34" charset="0"/>
              <a:buNone/>
            </a:pPr>
            <a:endParaRPr lang="en-US" sz="2800" b="1" dirty="0" smtClean="0">
              <a:solidFill>
                <a:srgbClr val="636D76"/>
              </a:solidFill>
            </a:endParaRPr>
          </a:p>
          <a:p>
            <a:pPr marL="3541713" indent="0" algn="ctr">
              <a:buFont typeface="Arial" pitchFamily="34" charset="0"/>
              <a:buNone/>
            </a:pPr>
            <a:endParaRPr lang="en-US" sz="2800" b="1" dirty="0">
              <a:solidFill>
                <a:srgbClr val="636D76"/>
              </a:solidFill>
            </a:endParaRPr>
          </a:p>
        </p:txBody>
      </p:sp>
      <p:grpSp>
        <p:nvGrpSpPr>
          <p:cNvPr id="12" name="Group 11"/>
          <p:cNvGrpSpPr>
            <a:grpSpLocks noChangeAspect="1"/>
          </p:cNvGrpSpPr>
          <p:nvPr/>
        </p:nvGrpSpPr>
        <p:grpSpPr>
          <a:xfrm>
            <a:off x="4958062" y="3685032"/>
            <a:ext cx="731520" cy="658368"/>
            <a:chOff x="-4613" y="1669093"/>
            <a:chExt cx="3142702" cy="2255330"/>
          </a:xfrm>
          <a:solidFill>
            <a:srgbClr val="636D76"/>
          </a:solidFill>
        </p:grpSpPr>
        <p:sp>
          <p:nvSpPr>
            <p:cNvPr id="13" name="Rectangle 12"/>
            <p:cNvSpPr/>
            <p:nvPr/>
          </p:nvSpPr>
          <p:spPr>
            <a:xfrm>
              <a:off x="1003498" y="2733275"/>
              <a:ext cx="360040" cy="952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ectangle 13"/>
            <p:cNvSpPr/>
            <p:nvPr/>
          </p:nvSpPr>
          <p:spPr>
            <a:xfrm>
              <a:off x="-4613" y="2628280"/>
              <a:ext cx="1128161" cy="1296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rot="5400000">
              <a:off x="1226741" y="180589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715465" y="3579675"/>
              <a:ext cx="211525" cy="2115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9745" r="12297"/>
          <a:stretch/>
        </p:blipFill>
        <p:spPr>
          <a:xfrm>
            <a:off x="914400" y="1157514"/>
            <a:ext cx="3657600" cy="4724400"/>
          </a:xfrm>
          <a:prstGeom prst="rect">
            <a:avLst/>
          </a:prstGeom>
        </p:spPr>
      </p:pic>
      <p:sp>
        <p:nvSpPr>
          <p:cNvPr id="18" name="Left Arrow 17">
            <a:hlinkClick r:id="rId3" action="ppaction://hlinksldjump"/>
          </p:cNvPr>
          <p:cNvSpPr/>
          <p:nvPr/>
        </p:nvSpPr>
        <p:spPr>
          <a:xfrm>
            <a:off x="228600" y="228600"/>
            <a:ext cx="457200" cy="457200"/>
          </a:xfrm>
          <a:prstGeom prst="leftArrow">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19800" y="3886200"/>
            <a:ext cx="914400" cy="4572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lumMod val="65000"/>
                    <a:lumOff val="35000"/>
                  </a:schemeClr>
                </a:solidFill>
              </a:rPr>
              <a:t>90.8%</a:t>
            </a:r>
            <a:endParaRPr lang="en-US" dirty="0">
              <a:solidFill>
                <a:schemeClr val="tx1">
                  <a:lumMod val="65000"/>
                  <a:lumOff val="35000"/>
                </a:schemeClr>
              </a:solidFill>
            </a:endParaRPr>
          </a:p>
        </p:txBody>
      </p:sp>
    </p:spTree>
    <p:extLst>
      <p:ext uri="{BB962C8B-B14F-4D97-AF65-F5344CB8AC3E}">
        <p14:creationId xmlns:p14="http://schemas.microsoft.com/office/powerpoint/2010/main" val="386888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AE99"/>
        </a:solidFill>
        <a:effectLst/>
      </p:bgPr>
    </p:bg>
    <p:spTree>
      <p:nvGrpSpPr>
        <p:cNvPr id="1" name=""/>
        <p:cNvGrpSpPr/>
        <p:nvPr/>
      </p:nvGrpSpPr>
      <p:grpSpPr>
        <a:xfrm>
          <a:off x="0" y="0"/>
          <a:ext cx="0" cy="0"/>
          <a:chOff x="0" y="0"/>
          <a:chExt cx="0" cy="0"/>
        </a:xfrm>
      </p:grpSpPr>
      <p:sp>
        <p:nvSpPr>
          <p:cNvPr id="5" name="Rectangle 4"/>
          <p:cNvSpPr/>
          <p:nvPr/>
        </p:nvSpPr>
        <p:spPr>
          <a:xfrm>
            <a:off x="914400" y="1600200"/>
            <a:ext cx="73152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143000"/>
            <a:ext cx="7315200" cy="4724400"/>
          </a:xfrm>
          <a:solidFill>
            <a:schemeClr val="bg1"/>
          </a:solidFill>
          <a:effectLst>
            <a:outerShdw blurRad="127000" dist="127000" dir="8100000" algn="tr" rotWithShape="0">
              <a:prstClr val="black">
                <a:alpha val="30000"/>
              </a:prstClr>
            </a:outerShdw>
          </a:effectLst>
        </p:spPr>
        <p:txBody>
          <a:bodyPr anchor="ctr"/>
          <a:lstStyle/>
          <a:p>
            <a:pPr marL="4230688">
              <a:buNone/>
            </a:pPr>
            <a:r>
              <a:rPr lang="en-US" sz="2400" b="1" dirty="0" smtClean="0">
                <a:solidFill>
                  <a:srgbClr val="636D76"/>
                </a:solidFill>
              </a:rPr>
              <a:t>BAB I PENDAHULUAN</a:t>
            </a:r>
          </a:p>
          <a:p>
            <a:pPr marL="4230688">
              <a:buNone/>
            </a:pPr>
            <a:endParaRPr lang="en-US" sz="1400" b="1" dirty="0" smtClean="0">
              <a:solidFill>
                <a:srgbClr val="636D76"/>
              </a:solidFill>
            </a:endParaRPr>
          </a:p>
          <a:p>
            <a:pPr marL="4230688">
              <a:buFont typeface="Wingdings" pitchFamily="2" charset="2"/>
              <a:buChar char="v"/>
            </a:pPr>
            <a:r>
              <a:rPr lang="en-US" sz="2000" dirty="0" smtClean="0">
                <a:solidFill>
                  <a:srgbClr val="636D76"/>
                </a:solidFill>
              </a:rPr>
              <a:t>Latar belakang</a:t>
            </a:r>
          </a:p>
          <a:p>
            <a:pPr marL="4230688">
              <a:buFont typeface="Wingdings" pitchFamily="2" charset="2"/>
              <a:buChar char="v"/>
            </a:pPr>
            <a:r>
              <a:rPr lang="en-US" sz="2000" dirty="0" smtClean="0">
                <a:solidFill>
                  <a:srgbClr val="636D76"/>
                </a:solidFill>
              </a:rPr>
              <a:t>Masalah</a:t>
            </a:r>
          </a:p>
          <a:p>
            <a:pPr marL="4230688">
              <a:buFont typeface="Wingdings" pitchFamily="2" charset="2"/>
              <a:buChar char="v"/>
            </a:pPr>
            <a:r>
              <a:rPr lang="en-US" sz="2000" dirty="0" smtClean="0">
                <a:solidFill>
                  <a:srgbClr val="636D76"/>
                </a:solidFill>
              </a:rPr>
              <a:t>Solusi</a:t>
            </a:r>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0763" r="21918"/>
          <a:stretch/>
        </p:blipFill>
        <p:spPr>
          <a:xfrm>
            <a:off x="914400" y="1151282"/>
            <a:ext cx="3657600" cy="4716118"/>
          </a:xfrm>
          <a:prstGeom prst="rect">
            <a:avLst/>
          </a:prstGeom>
        </p:spPr>
      </p:pic>
    </p:spTree>
    <p:extLst>
      <p:ext uri="{BB962C8B-B14F-4D97-AF65-F5344CB8AC3E}">
        <p14:creationId xmlns:p14="http://schemas.microsoft.com/office/powerpoint/2010/main" val="414729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96C9"/>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066800"/>
            <a:ext cx="7315200" cy="4724400"/>
          </a:xfrm>
          <a:prstGeom prst="rect">
            <a:avLst/>
          </a:prstGeom>
          <a:solidFill>
            <a:schemeClr val="bg1">
              <a:lumMod val="95000"/>
            </a:schemeClr>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smtClean="0">
              <a:solidFill>
                <a:srgbClr val="636D76"/>
              </a:solidFill>
            </a:endParaRPr>
          </a:p>
        </p:txBody>
      </p:sp>
      <p:sp>
        <p:nvSpPr>
          <p:cNvPr id="2" name="Title 1"/>
          <p:cNvSpPr>
            <a:spLocks noGrp="1"/>
          </p:cNvSpPr>
          <p:nvPr>
            <p:ph type="title"/>
          </p:nvPr>
        </p:nvSpPr>
        <p:spPr>
          <a:xfrm>
            <a:off x="457200" y="1219200"/>
            <a:ext cx="8229600" cy="914400"/>
          </a:xfrm>
        </p:spPr>
        <p:txBody>
          <a:bodyPr>
            <a:normAutofit/>
          </a:bodyPr>
          <a:lstStyle/>
          <a:p>
            <a:r>
              <a:rPr lang="en-US" sz="2800" b="1" dirty="0" smtClean="0">
                <a:solidFill>
                  <a:schemeClr val="tx1">
                    <a:lumMod val="65000"/>
                    <a:lumOff val="35000"/>
                  </a:schemeClr>
                </a:solidFill>
              </a:rPr>
              <a:t>BAB II METODE PENELITIAN</a:t>
            </a:r>
            <a:endParaRPr lang="en-US" sz="2800" b="1" dirty="0">
              <a:solidFill>
                <a:schemeClr val="tx1">
                  <a:lumMod val="65000"/>
                  <a:lumOff val="35000"/>
                </a:schemeClr>
              </a:solidFill>
            </a:endParaRPr>
          </a:p>
        </p:txBody>
      </p:sp>
      <p:pic>
        <p:nvPicPr>
          <p:cNvPr id="7" name="Picture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3955" y="3084394"/>
            <a:ext cx="685800" cy="685800"/>
          </a:xfrm>
          <a:prstGeom prst="rect">
            <a:avLst/>
          </a:prstGeom>
        </p:spPr>
      </p:pic>
      <p:sp>
        <p:nvSpPr>
          <p:cNvPr id="8" name="Content Placeholder 2"/>
          <p:cNvSpPr txBox="1">
            <a:spLocks/>
          </p:cNvSpPr>
          <p:nvPr/>
        </p:nvSpPr>
        <p:spPr>
          <a:xfrm>
            <a:off x="45720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Implementasi</a:t>
            </a:r>
          </a:p>
        </p:txBody>
      </p:sp>
      <p:sp>
        <p:nvSpPr>
          <p:cNvPr id="9" name="Content Placeholder 2"/>
          <p:cNvSpPr txBox="1">
            <a:spLocks/>
          </p:cNvSpPr>
          <p:nvPr/>
        </p:nvSpPr>
        <p:spPr>
          <a:xfrm>
            <a:off x="27051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Desain sistem</a:t>
            </a:r>
          </a:p>
        </p:txBody>
      </p:sp>
      <p:sp>
        <p:nvSpPr>
          <p:cNvPr id="10" name="Content Placeholder 2"/>
          <p:cNvSpPr txBox="1">
            <a:spLocks/>
          </p:cNvSpPr>
          <p:nvPr/>
        </p:nvSpPr>
        <p:spPr>
          <a:xfrm>
            <a:off x="64008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Pengujian</a:t>
            </a:r>
          </a:p>
        </p:txBody>
      </p:sp>
      <p:pic>
        <p:nvPicPr>
          <p:cNvPr id="11" name="Picture 1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6600" y="3084394"/>
            <a:ext cx="685800" cy="685800"/>
          </a:xfrm>
          <a:prstGeom prst="rect">
            <a:avLst/>
          </a:prstGeom>
        </p:spPr>
      </p:pic>
      <p:sp>
        <p:nvSpPr>
          <p:cNvPr id="14" name="Content Placeholder 2"/>
          <p:cNvSpPr txBox="1">
            <a:spLocks/>
          </p:cNvSpPr>
          <p:nvPr/>
        </p:nvSpPr>
        <p:spPr>
          <a:xfrm>
            <a:off x="9144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Analisis kebutuhan</a:t>
            </a:r>
          </a:p>
        </p:txBody>
      </p:sp>
      <p:pic>
        <p:nvPicPr>
          <p:cNvPr id="20" name="Picture 19">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2300" y="3084394"/>
            <a:ext cx="685800" cy="685800"/>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3500" y="3084394"/>
            <a:ext cx="685800" cy="685800"/>
          </a:xfrm>
          <a:prstGeom prst="rect">
            <a:avLst/>
          </a:prstGeom>
        </p:spPr>
      </p:pic>
    </p:spTree>
    <p:extLst>
      <p:ext uri="{BB962C8B-B14F-4D97-AF65-F5344CB8AC3E}">
        <p14:creationId xmlns:p14="http://schemas.microsoft.com/office/powerpoint/2010/main" val="266374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rgbClr val="00999E"/>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8913" indent="-7938">
              <a:buFont typeface="Arial" pitchFamily="34" charset="0"/>
              <a:buNone/>
            </a:pPr>
            <a:r>
              <a:rPr lang="en-US" sz="2400" b="1" dirty="0" smtClean="0">
                <a:solidFill>
                  <a:srgbClr val="FAFCFB"/>
                </a:solidFill>
              </a:rPr>
              <a:t>BAB III HASIL</a:t>
            </a:r>
          </a:p>
          <a:p>
            <a:pPr marL="3998913" indent="-7938">
              <a:buFont typeface="Arial" pitchFamily="34" charset="0"/>
              <a:buNone/>
            </a:pPr>
            <a:r>
              <a:rPr lang="en-US" sz="2400" b="1" dirty="0" smtClean="0">
                <a:solidFill>
                  <a:srgbClr val="FAFCFB"/>
                </a:solidFill>
              </a:rPr>
              <a:t>DAN PEMBAHASAN</a:t>
            </a:r>
          </a:p>
          <a:p>
            <a:pPr marL="4456113">
              <a:buFont typeface="Arial" pitchFamily="34" charset="0"/>
              <a:buNone/>
            </a:pPr>
            <a:endParaRPr lang="en-US" sz="2000" b="1" dirty="0" smtClean="0">
              <a:solidFill>
                <a:srgbClr val="FAFCFB"/>
              </a:solidFill>
            </a:endParaRPr>
          </a:p>
          <a:p>
            <a:pPr marL="4346575">
              <a:buFont typeface="Wingdings" pitchFamily="2" charset="2"/>
              <a:buChar char="ü"/>
            </a:pPr>
            <a:r>
              <a:rPr lang="en-US" sz="2000" dirty="0" smtClean="0">
                <a:solidFill>
                  <a:srgbClr val="FAFCFB"/>
                </a:solidFill>
              </a:rPr>
              <a:t>Hasil penelitian</a:t>
            </a:r>
            <a:endParaRPr lang="en-US" sz="2000" i="1" dirty="0" smtClean="0">
              <a:solidFill>
                <a:srgbClr val="FAFCFB"/>
              </a:solidFill>
            </a:endParaRPr>
          </a:p>
          <a:p>
            <a:pPr marL="4346575">
              <a:buFont typeface="Wingdings" pitchFamily="2" charset="2"/>
              <a:buChar char="ü"/>
            </a:pPr>
            <a:r>
              <a:rPr lang="en-US" sz="2000" dirty="0" smtClean="0">
                <a:solidFill>
                  <a:srgbClr val="FAFCFB"/>
                </a:solidFill>
              </a:rPr>
              <a:t>Pengujian</a:t>
            </a:r>
          </a:p>
        </p:txBody>
      </p:sp>
      <p:sp>
        <p:nvSpPr>
          <p:cNvPr id="6" name="Notched Right Arrow 5">
            <a:hlinkClick r:id="rId2" action="ppaction://hlinksldjump"/>
          </p:cNvPr>
          <p:cNvSpPr/>
          <p:nvPr/>
        </p:nvSpPr>
        <p:spPr>
          <a:xfrm>
            <a:off x="7086600" y="3855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a:hlinkClick r:id="rId3" action="ppaction://hlinksldjump"/>
          </p:cNvPr>
          <p:cNvSpPr/>
          <p:nvPr/>
        </p:nvSpPr>
        <p:spPr>
          <a:xfrm>
            <a:off x="7086600" y="4236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3433" r="35821"/>
          <a:stretch/>
        </p:blipFill>
        <p:spPr>
          <a:xfrm>
            <a:off x="914400" y="1143000"/>
            <a:ext cx="3647282" cy="4708833"/>
          </a:xfrm>
          <a:prstGeom prst="rect">
            <a:avLst/>
          </a:prstGeom>
        </p:spPr>
      </p:pic>
    </p:spTree>
    <p:extLst>
      <p:ext uri="{BB962C8B-B14F-4D97-AF65-F5344CB8AC3E}">
        <p14:creationId xmlns:p14="http://schemas.microsoft.com/office/powerpoint/2010/main" val="206397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C3E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46575">
              <a:buFont typeface="Arial" pitchFamily="34" charset="0"/>
              <a:buNone/>
            </a:pPr>
            <a:r>
              <a:rPr lang="en-US" sz="2400" b="1" dirty="0" smtClean="0">
                <a:solidFill>
                  <a:schemeClr val="tx1">
                    <a:lumMod val="65000"/>
                    <a:lumOff val="35000"/>
                  </a:schemeClr>
                </a:solidFill>
              </a:rPr>
              <a:t>BAB IV KESIMPULAN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290" r="11290"/>
          <a:stretch/>
        </p:blipFill>
        <p:spPr>
          <a:xfrm>
            <a:off x="914400" y="1143000"/>
            <a:ext cx="3657600" cy="4724400"/>
          </a:xfrm>
          <a:prstGeom prst="rect">
            <a:avLst/>
          </a:prstGeom>
        </p:spPr>
      </p:pic>
    </p:spTree>
    <p:extLst>
      <p:ext uri="{BB962C8B-B14F-4D97-AF65-F5344CB8AC3E}">
        <p14:creationId xmlns:p14="http://schemas.microsoft.com/office/powerpoint/2010/main" val="24241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C399"/>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50" indent="0" algn="ctr">
              <a:buFont typeface="Arial" pitchFamily="34" charset="0"/>
              <a:buNone/>
            </a:pPr>
            <a:r>
              <a:rPr lang="en-US" b="1" dirty="0" smtClean="0">
                <a:solidFill>
                  <a:schemeClr val="tx1">
                    <a:lumMod val="65000"/>
                    <a:lumOff val="35000"/>
                  </a:schemeClr>
                </a:solidFill>
              </a:rPr>
              <a:t>TERIMA KASIH</a:t>
            </a:r>
          </a:p>
        </p:txBody>
      </p:sp>
    </p:spTree>
    <p:extLst>
      <p:ext uri="{BB962C8B-B14F-4D97-AF65-F5344CB8AC3E}">
        <p14:creationId xmlns:p14="http://schemas.microsoft.com/office/powerpoint/2010/main" val="148839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976" y="1295400"/>
            <a:ext cx="7242048" cy="1143000"/>
          </a:xfrm>
          <a:prstGeom prst="rect">
            <a:avLst/>
          </a:prstGeom>
          <a:solidFill>
            <a:schemeClr val="bg1"/>
          </a:solidFill>
          <a:effectLst>
            <a:outerShdw blurRad="127000" dist="25400" dir="8100000" algn="tr" rotWithShape="0">
              <a:prstClr val="black">
                <a:alpha val="40000"/>
              </a:prstClr>
            </a:outerShdw>
          </a:effectLst>
        </p:spPr>
        <p:txBody>
          <a:bodyPr>
            <a:normAutofit/>
          </a:bodyPr>
          <a:lstStyle/>
          <a:p>
            <a:r>
              <a:rPr lang="en-US" sz="2800" b="1" dirty="0" smtClean="0">
                <a:solidFill>
                  <a:schemeClr val="tx1">
                    <a:lumMod val="65000"/>
                    <a:lumOff val="35000"/>
                  </a:schemeClr>
                </a:solidFill>
              </a:rPr>
              <a:t>Kebutuhan software dan hardware</a:t>
            </a:r>
            <a:endParaRPr lang="en-US" sz="2800" b="1" dirty="0">
              <a:solidFill>
                <a:schemeClr val="tx1">
                  <a:lumMod val="65000"/>
                  <a:lumOff val="3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52659479"/>
              </p:ext>
            </p:extLst>
          </p:nvPr>
        </p:nvGraphicFramePr>
        <p:xfrm>
          <a:off x="952500" y="2590800"/>
          <a:ext cx="7277100" cy="3657600"/>
        </p:xfrm>
        <a:graphic>
          <a:graphicData uri="http://schemas.openxmlformats.org/drawingml/2006/table">
            <a:tbl>
              <a:tblPr firstRow="1" firstCol="1" bandRow="1">
                <a:effectLst>
                  <a:outerShdw blurRad="127000" dist="25400" dir="8100000" algn="tr" rotWithShape="0">
                    <a:prstClr val="black">
                      <a:alpha val="40000"/>
                    </a:prstClr>
                  </a:outerShdw>
                </a:effectLst>
                <a:tableStyleId>{5940675A-B579-460E-94D1-54222C63F5DA}</a:tableStyleId>
              </a:tblPr>
              <a:tblGrid>
                <a:gridCol w="3638550"/>
                <a:gridCol w="3638550"/>
              </a:tblGrid>
              <a:tr h="731520">
                <a:tc>
                  <a:txBody>
                    <a:bodyPr/>
                    <a:lstStyle/>
                    <a:p>
                      <a:pPr algn="l">
                        <a:lnSpc>
                          <a:spcPct val="115000"/>
                        </a:lnSpc>
                        <a:spcAft>
                          <a:spcPts val="0"/>
                        </a:spcAft>
                      </a:pPr>
                      <a:r>
                        <a:rPr lang="en-US" sz="1600" b="1" dirty="0">
                          <a:solidFill>
                            <a:schemeClr val="tx1">
                              <a:lumMod val="65000"/>
                              <a:lumOff val="35000"/>
                            </a:schemeClr>
                          </a:solidFill>
                          <a:effectLst/>
                        </a:rPr>
                        <a:t>Software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b="1" dirty="0">
                          <a:solidFill>
                            <a:schemeClr val="tx1">
                              <a:lumMod val="65000"/>
                              <a:lumOff val="35000"/>
                            </a:schemeClr>
                          </a:solidFill>
                          <a:effectLst/>
                        </a:rPr>
                        <a:t>Hardware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Windows 8.1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Laptop ASUS A455L</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Unity 2018</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err="1">
                          <a:solidFill>
                            <a:schemeClr val="tx1">
                              <a:lumMod val="65000"/>
                              <a:lumOff val="35000"/>
                            </a:schemeClr>
                          </a:solidFill>
                          <a:effectLst/>
                        </a:rPr>
                        <a:t>Xiaomi</a:t>
                      </a:r>
                      <a:r>
                        <a:rPr lang="en-US" sz="1600" dirty="0">
                          <a:solidFill>
                            <a:schemeClr val="tx1">
                              <a:lumMod val="65000"/>
                              <a:lumOff val="35000"/>
                            </a:schemeClr>
                          </a:solidFill>
                          <a:effectLst/>
                        </a:rPr>
                        <a:t> </a:t>
                      </a:r>
                      <a:r>
                        <a:rPr lang="en-US" sz="1600" dirty="0" err="1">
                          <a:solidFill>
                            <a:schemeClr val="tx1">
                              <a:lumMod val="65000"/>
                              <a:lumOff val="35000"/>
                            </a:schemeClr>
                          </a:solidFill>
                          <a:effectLst/>
                        </a:rPr>
                        <a:t>Redmi</a:t>
                      </a:r>
                      <a:r>
                        <a:rPr lang="en-US" sz="1600" dirty="0">
                          <a:solidFill>
                            <a:schemeClr val="tx1">
                              <a:lumMod val="65000"/>
                              <a:lumOff val="35000"/>
                            </a:schemeClr>
                          </a:solidFill>
                          <a:effectLst/>
                        </a:rPr>
                        <a:t> 3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Abode Photoshop </a:t>
                      </a:r>
                      <a:r>
                        <a:rPr lang="en-US" sz="1600" dirty="0" smtClean="0">
                          <a:solidFill>
                            <a:schemeClr val="tx1">
                              <a:lumMod val="65000"/>
                              <a:lumOff val="35000"/>
                            </a:schemeClr>
                          </a:solidFill>
                          <a:effectLst/>
                        </a:rPr>
                        <a:t>CS5</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 </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b="0" dirty="0" smtClean="0">
                          <a:solidFill>
                            <a:schemeClr val="tx1">
                              <a:lumMod val="65000"/>
                              <a:lumOff val="35000"/>
                            </a:schemeClr>
                          </a:solidFill>
                          <a:effectLst/>
                          <a:latin typeface="+mj-lt"/>
                          <a:ea typeface="Calibri"/>
                        </a:rPr>
                        <a:t>Microsoft visual studio</a:t>
                      </a:r>
                      <a:r>
                        <a:rPr lang="en-US" sz="1600" b="0" baseline="0" dirty="0" smtClean="0">
                          <a:solidFill>
                            <a:schemeClr val="tx1">
                              <a:lumMod val="65000"/>
                              <a:lumOff val="35000"/>
                            </a:schemeClr>
                          </a:solidFill>
                          <a:effectLst/>
                          <a:latin typeface="+mj-lt"/>
                          <a:ea typeface="Calibri"/>
                        </a:rPr>
                        <a:t> code</a:t>
                      </a:r>
                      <a:endParaRPr lang="en-US" sz="1600" b="0" dirty="0">
                        <a:solidFill>
                          <a:schemeClr val="tx1">
                            <a:lumMod val="65000"/>
                            <a:lumOff val="35000"/>
                          </a:schemeClr>
                        </a:solidFill>
                        <a:effectLst/>
                        <a:latin typeface="+mj-lt"/>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Left Arrow 8">
            <a:hlinkClick r:id="rId2" action="ppaction://hlinksldjump"/>
          </p:cNvPr>
          <p:cNvSpPr/>
          <p:nvPr/>
        </p:nvSpPr>
        <p:spPr>
          <a:xfrm>
            <a:off x="228600" y="228600"/>
            <a:ext cx="457200" cy="457200"/>
          </a:xfrm>
          <a:prstGeom prst="leftArrow">
            <a:avLst/>
          </a:prstGeom>
          <a:solidFill>
            <a:srgbClr val="636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05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B135"/>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b="1" i="1" dirty="0" smtClean="0">
              <a:solidFill>
                <a:schemeClr val="tx1">
                  <a:lumMod val="75000"/>
                  <a:lumOff val="25000"/>
                </a:schemeClr>
              </a:solidFill>
            </a:endParaRPr>
          </a:p>
        </p:txBody>
      </p:sp>
      <p:sp>
        <p:nvSpPr>
          <p:cNvPr id="2" name="Title 1"/>
          <p:cNvSpPr>
            <a:spLocks noGrp="1"/>
          </p:cNvSpPr>
          <p:nvPr>
            <p:ph type="title"/>
          </p:nvPr>
        </p:nvSpPr>
        <p:spPr>
          <a:xfrm>
            <a:off x="1371600" y="3429000"/>
            <a:ext cx="1828800" cy="914400"/>
          </a:xfrm>
        </p:spPr>
        <p:txBody>
          <a:bodyPr>
            <a:normAutofit/>
          </a:bodyPr>
          <a:lstStyle/>
          <a:p>
            <a:r>
              <a:rPr lang="en-US" sz="2000" b="1" dirty="0" smtClean="0">
                <a:solidFill>
                  <a:schemeClr val="tx1">
                    <a:lumMod val="75000"/>
                    <a:lumOff val="25000"/>
                  </a:schemeClr>
                </a:solidFill>
              </a:rPr>
              <a:t>Use case diagram</a:t>
            </a:r>
            <a:endParaRPr lang="en-US" sz="2000" b="1" dirty="0">
              <a:solidFill>
                <a:schemeClr val="tx1">
                  <a:lumMod val="75000"/>
                  <a:lumOff val="25000"/>
                </a:schemeClr>
              </a:solidFill>
            </a:endParaRPr>
          </a:p>
        </p:txBody>
      </p:sp>
      <p:sp>
        <p:nvSpPr>
          <p:cNvPr id="7" name="Title 1"/>
          <p:cNvSpPr txBox="1">
            <a:spLocks/>
          </p:cNvSpPr>
          <p:nvPr/>
        </p:nvSpPr>
        <p:spPr>
          <a:xfrm>
            <a:off x="3640540" y="3414216"/>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75000"/>
                    <a:lumOff val="25000"/>
                  </a:schemeClr>
                </a:solidFill>
              </a:rPr>
              <a:t>Activity diagram</a:t>
            </a:r>
            <a:endParaRPr lang="en-US" sz="2000" b="1" dirty="0">
              <a:solidFill>
                <a:schemeClr val="tx1">
                  <a:lumMod val="75000"/>
                  <a:lumOff val="25000"/>
                </a:schemeClr>
              </a:solidFill>
            </a:endParaRPr>
          </a:p>
        </p:txBody>
      </p:sp>
      <p:sp>
        <p:nvSpPr>
          <p:cNvPr id="8" name="Title 1"/>
          <p:cNvSpPr txBox="1">
            <a:spLocks/>
          </p:cNvSpPr>
          <p:nvPr/>
        </p:nvSpPr>
        <p:spPr>
          <a:xfrm>
            <a:off x="5943600" y="3429000"/>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75000"/>
                    <a:lumOff val="25000"/>
                  </a:schemeClr>
                </a:solidFill>
              </a:rPr>
              <a:t>Storyboard</a:t>
            </a:r>
            <a:endParaRPr lang="en-US" sz="2000" b="1" dirty="0">
              <a:solidFill>
                <a:schemeClr val="tx1">
                  <a:lumMod val="75000"/>
                  <a:lumOff val="2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20439"/>
            <a:ext cx="914400" cy="914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502090"/>
            <a:ext cx="914400" cy="9144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2520439"/>
            <a:ext cx="914400" cy="914400"/>
          </a:xfrm>
          <a:prstGeom prst="rect">
            <a:avLst/>
          </a:prstGeom>
        </p:spPr>
      </p:pic>
      <p:sp>
        <p:nvSpPr>
          <p:cNvPr id="12" name="Left Arrow 11">
            <a:hlinkClick r:id="rId5" action="ppaction://hlinksldjump"/>
          </p:cNvPr>
          <p:cNvSpPr/>
          <p:nvPr/>
        </p:nvSpPr>
        <p:spPr>
          <a:xfrm>
            <a:off x="1066800" y="1295401"/>
            <a:ext cx="381000" cy="381000"/>
          </a:xfrm>
          <a:prstGeom prst="leftArrow">
            <a:avLst/>
          </a:prstGeom>
          <a:solidFill>
            <a:schemeClr val="tx1">
              <a:lumMod val="85000"/>
              <a:lumOff val="1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788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12913">
              <a:buFont typeface="Arial" pitchFamily="34" charset="0"/>
              <a:buNone/>
            </a:pPr>
            <a:endParaRPr lang="en-US" sz="2400" dirty="0" smtClean="0">
              <a:solidFill>
                <a:srgbClr val="636D76"/>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301" r="12090"/>
          <a:stretch/>
        </p:blipFill>
        <p:spPr>
          <a:xfrm>
            <a:off x="914401" y="1139588"/>
            <a:ext cx="3657599" cy="4724400"/>
          </a:xfrm>
          <a:prstGeom prst="rect">
            <a:avLst/>
          </a:prstGeom>
        </p:spPr>
      </p:pic>
      <p:sp>
        <p:nvSpPr>
          <p:cNvPr id="9" name="Title 8"/>
          <p:cNvSpPr>
            <a:spLocks noGrp="1"/>
          </p:cNvSpPr>
          <p:nvPr>
            <p:ph type="title"/>
          </p:nvPr>
        </p:nvSpPr>
        <p:spPr>
          <a:xfrm>
            <a:off x="5029200" y="2925265"/>
            <a:ext cx="3200399" cy="503735"/>
          </a:xfrm>
        </p:spPr>
        <p:txBody>
          <a:bodyPr>
            <a:normAutofit fontScale="90000"/>
          </a:bodyPr>
          <a:lstStyle/>
          <a:p>
            <a:pPr algn="l"/>
            <a:r>
              <a:rPr lang="en-US" sz="3600" b="1" dirty="0" smtClean="0">
                <a:solidFill>
                  <a:schemeClr val="tx1">
                    <a:lumMod val="75000"/>
                    <a:lumOff val="25000"/>
                  </a:schemeClr>
                </a:solidFill>
              </a:rPr>
              <a:t>Pengujian</a:t>
            </a:r>
            <a:endParaRPr lang="en-US" sz="3600" b="1" dirty="0">
              <a:solidFill>
                <a:schemeClr val="tx1">
                  <a:lumMod val="75000"/>
                  <a:lumOff val="25000"/>
                </a:schemeClr>
              </a:solidFill>
            </a:endParaRPr>
          </a:p>
        </p:txBody>
      </p:sp>
      <p:sp>
        <p:nvSpPr>
          <p:cNvPr id="11" name="Title 8"/>
          <p:cNvSpPr txBox="1">
            <a:spLocks/>
          </p:cNvSpPr>
          <p:nvPr/>
        </p:nvSpPr>
        <p:spPr>
          <a:xfrm>
            <a:off x="5029200" y="3429000"/>
            <a:ext cx="3200400"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itchFamily="2" charset="2"/>
              <a:buChar char="q"/>
            </a:pPr>
            <a:r>
              <a:rPr lang="en-US" sz="2000" dirty="0" err="1" smtClean="0">
                <a:solidFill>
                  <a:schemeClr val="tx1">
                    <a:lumMod val="65000"/>
                    <a:lumOff val="35000"/>
                  </a:schemeClr>
                </a:solidFill>
              </a:rPr>
              <a:t>Blackbox</a:t>
            </a:r>
            <a:endParaRPr lang="en-US" sz="2000" dirty="0" smtClean="0">
              <a:solidFill>
                <a:schemeClr val="tx1">
                  <a:lumMod val="65000"/>
                  <a:lumOff val="35000"/>
                </a:schemeClr>
              </a:solidFill>
            </a:endParaRPr>
          </a:p>
          <a:p>
            <a:pPr marL="342900" indent="-342900" algn="l">
              <a:buFont typeface="Wingdings" pitchFamily="2" charset="2"/>
              <a:buChar char="q"/>
            </a:pPr>
            <a:r>
              <a:rPr lang="en-US" sz="2000" dirty="0" smtClean="0">
                <a:solidFill>
                  <a:schemeClr val="tx1">
                    <a:lumMod val="65000"/>
                    <a:lumOff val="35000"/>
                  </a:schemeClr>
                </a:solidFill>
              </a:rPr>
              <a:t>User </a:t>
            </a:r>
            <a:r>
              <a:rPr lang="en-US" sz="2000" dirty="0" err="1" smtClean="0">
                <a:solidFill>
                  <a:schemeClr val="tx1">
                    <a:lumMod val="65000"/>
                    <a:lumOff val="35000"/>
                  </a:schemeClr>
                </a:solidFill>
              </a:rPr>
              <a:t>acceptence</a:t>
            </a:r>
            <a:r>
              <a:rPr lang="en-US" sz="2000" dirty="0" smtClean="0">
                <a:solidFill>
                  <a:schemeClr val="tx1">
                    <a:lumMod val="65000"/>
                    <a:lumOff val="35000"/>
                  </a:schemeClr>
                </a:solidFill>
              </a:rPr>
              <a:t> test</a:t>
            </a:r>
            <a:endParaRPr lang="en-US" sz="2000" dirty="0">
              <a:solidFill>
                <a:schemeClr val="tx1">
                  <a:lumMod val="65000"/>
                  <a:lumOff val="35000"/>
                </a:schemeClr>
              </a:solidFill>
            </a:endParaRPr>
          </a:p>
        </p:txBody>
      </p:sp>
      <p:sp>
        <p:nvSpPr>
          <p:cNvPr id="12" name="Left Arrow 11">
            <a:hlinkClick r:id="rId3" action="ppaction://hlinksldjump"/>
          </p:cNvPr>
          <p:cNvSpPr/>
          <p:nvPr/>
        </p:nvSpPr>
        <p:spPr>
          <a:xfrm>
            <a:off x="1143000" y="1295400"/>
            <a:ext cx="457200" cy="457200"/>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38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TotalTime>
  <Words>358</Words>
  <Application>Microsoft Office PowerPoint</Application>
  <PresentationFormat>On-screen Show (4:3)</PresentationFormat>
  <Paragraphs>66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Game edukasi pengenalan iklim dan cuaca untuk siswa kelas III Sekolah Dasar  - Muhammad Yulianto ( L200150057 )</vt:lpstr>
      <vt:lpstr>PowerPoint Presentation</vt:lpstr>
      <vt:lpstr>BAB II METODE PENELITIAN</vt:lpstr>
      <vt:lpstr>PowerPoint Presentation</vt:lpstr>
      <vt:lpstr>PowerPoint Presentation</vt:lpstr>
      <vt:lpstr>PowerPoint Presentation</vt:lpstr>
      <vt:lpstr>Kebutuhan software dan hardware</vt:lpstr>
      <vt:lpstr>Use case diagram</vt:lpstr>
      <vt:lpstr>Pengujian</vt:lpstr>
      <vt:lpstr>Hasil penelitian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edukasi pengenalan iklim dan cuaca untuk siswa kelas III Sekolah Dasar  Muhammad Yulianto ( L200150057 )</dc:title>
  <dc:creator>ismail - [2010]</dc:creator>
  <cp:lastModifiedBy>ismail - [2010]</cp:lastModifiedBy>
  <cp:revision>303</cp:revision>
  <dcterms:created xsi:type="dcterms:W3CDTF">2019-10-31T14:45:06Z</dcterms:created>
  <dcterms:modified xsi:type="dcterms:W3CDTF">2019-12-23T08:30:24Z</dcterms:modified>
</cp:coreProperties>
</file>