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60" r:id="rId3"/>
    <p:sldId id="280" r:id="rId4"/>
    <p:sldId id="281" r:id="rId5"/>
    <p:sldId id="282" r:id="rId6"/>
    <p:sldId id="283" r:id="rId7"/>
    <p:sldId id="284" r:id="rId8"/>
    <p:sldId id="285" r:id="rId9"/>
    <p:sldId id="286" r:id="rId10"/>
    <p:sldId id="287" r:id="rId11"/>
    <p:sldId id="288" r:id="rId12"/>
    <p:sldId id="289" r:id="rId13"/>
    <p:sldId id="290" r:id="rId14"/>
    <p:sldId id="261" r:id="rId15"/>
    <p:sldId id="257" r:id="rId16"/>
    <p:sldId id="258" r:id="rId17"/>
    <p:sldId id="259" r:id="rId18"/>
    <p:sldId id="262" r:id="rId19"/>
    <p:sldId id="263" r:id="rId20"/>
    <p:sldId id="264" r:id="rId21"/>
    <p:sldId id="265" r:id="rId22"/>
    <p:sldId id="276" r:id="rId23"/>
    <p:sldId id="277" r:id="rId24"/>
    <p:sldId id="278" r:id="rId25"/>
    <p:sldId id="279" r:id="rId26"/>
    <p:sldId id="266" r:id="rId27"/>
    <p:sldId id="267" r:id="rId28"/>
    <p:sldId id="269" r:id="rId29"/>
    <p:sldId id="270" r:id="rId30"/>
    <p:sldId id="271" r:id="rId31"/>
    <p:sldId id="273" r:id="rId32"/>
    <p:sldId id="274" r:id="rId33"/>
    <p:sldId id="275" r:id="rId34"/>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2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6119F405-F35C-4DC1-B688-1214A4573D97}" type="datetimeFigureOut">
              <a:rPr lang="en-US" smtClean="0"/>
              <a:t>9/16/2016</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54DD3407-2803-4B2F-B6E6-7564C98AA30E}" type="slidenum">
              <a:rPr lang="en-US" smtClean="0"/>
              <a:t>‹#›</a:t>
            </a:fld>
            <a:endParaRPr lang="en-US"/>
          </a:p>
        </p:txBody>
      </p:sp>
    </p:spTree>
    <p:extLst>
      <p:ext uri="{BB962C8B-B14F-4D97-AF65-F5344CB8AC3E}">
        <p14:creationId xmlns:p14="http://schemas.microsoft.com/office/powerpoint/2010/main" val="4009697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IIS = Internet Information</a:t>
            </a:r>
            <a:r>
              <a:rPr lang="en-US" baseline="0" smtClean="0"/>
              <a:t> Services</a:t>
            </a:r>
            <a:endParaRPr lang="en-US"/>
          </a:p>
        </p:txBody>
      </p:sp>
      <p:sp>
        <p:nvSpPr>
          <p:cNvPr id="4" name="Slide Number Placeholder 3"/>
          <p:cNvSpPr>
            <a:spLocks noGrp="1"/>
          </p:cNvSpPr>
          <p:nvPr>
            <p:ph type="sldNum" sz="quarter" idx="10"/>
          </p:nvPr>
        </p:nvSpPr>
        <p:spPr/>
        <p:txBody>
          <a:bodyPr/>
          <a:lstStyle/>
          <a:p>
            <a:fld id="{54DD3407-2803-4B2F-B6E6-7564C98AA30E}" type="slidenum">
              <a:rPr lang="en-US" smtClean="0"/>
              <a:t>10</a:t>
            </a:fld>
            <a:endParaRPr lang="en-US"/>
          </a:p>
        </p:txBody>
      </p:sp>
    </p:spTree>
    <p:extLst>
      <p:ext uri="{BB962C8B-B14F-4D97-AF65-F5344CB8AC3E}">
        <p14:creationId xmlns:p14="http://schemas.microsoft.com/office/powerpoint/2010/main" val="1513671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HTTP:</a:t>
            </a:r>
            <a:r>
              <a:rPr lang="en-US" baseline="0" smtClean="0"/>
              <a:t> HyperText Transfer Protocol</a:t>
            </a:r>
            <a:endParaRPr lang="en-US"/>
          </a:p>
        </p:txBody>
      </p:sp>
      <p:sp>
        <p:nvSpPr>
          <p:cNvPr id="4" name="Slide Number Placeholder 3"/>
          <p:cNvSpPr>
            <a:spLocks noGrp="1"/>
          </p:cNvSpPr>
          <p:nvPr>
            <p:ph type="sldNum" sz="quarter" idx="10"/>
          </p:nvPr>
        </p:nvSpPr>
        <p:spPr/>
        <p:txBody>
          <a:bodyPr/>
          <a:lstStyle/>
          <a:p>
            <a:fld id="{54DD3407-2803-4B2F-B6E6-7564C98AA30E}" type="slidenum">
              <a:rPr lang="en-US" smtClean="0"/>
              <a:t>11</a:t>
            </a:fld>
            <a:endParaRPr lang="en-US"/>
          </a:p>
        </p:txBody>
      </p:sp>
    </p:spTree>
    <p:extLst>
      <p:ext uri="{BB962C8B-B14F-4D97-AF65-F5344CB8AC3E}">
        <p14:creationId xmlns:p14="http://schemas.microsoft.com/office/powerpoint/2010/main" val="2065228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ASP = </a:t>
            </a:r>
          </a:p>
          <a:p>
            <a:r>
              <a:rPr lang="en-US" smtClean="0"/>
              <a:t>PHP = PHP: Hypertext</a:t>
            </a:r>
            <a:r>
              <a:rPr lang="en-US" baseline="0" smtClean="0"/>
              <a:t> Preprocessor</a:t>
            </a:r>
            <a:endParaRPr lang="en-US"/>
          </a:p>
        </p:txBody>
      </p:sp>
      <p:sp>
        <p:nvSpPr>
          <p:cNvPr id="4" name="Slide Number Placeholder 3"/>
          <p:cNvSpPr>
            <a:spLocks noGrp="1"/>
          </p:cNvSpPr>
          <p:nvPr>
            <p:ph type="sldNum" sz="quarter" idx="10"/>
          </p:nvPr>
        </p:nvSpPr>
        <p:spPr/>
        <p:txBody>
          <a:bodyPr/>
          <a:lstStyle/>
          <a:p>
            <a:fld id="{54DD3407-2803-4B2F-B6E6-7564C98AA30E}" type="slidenum">
              <a:rPr lang="en-US" smtClean="0"/>
              <a:t>13</a:t>
            </a:fld>
            <a:endParaRPr lang="en-US"/>
          </a:p>
        </p:txBody>
      </p:sp>
    </p:spTree>
    <p:extLst>
      <p:ext uri="{BB962C8B-B14F-4D97-AF65-F5344CB8AC3E}">
        <p14:creationId xmlns:p14="http://schemas.microsoft.com/office/powerpoint/2010/main" val="4215958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6606262-ACC0-4EB1-84CD-32261576F0B3}" type="datetimeFigureOut">
              <a:rPr lang="en-US" smtClean="0"/>
              <a:pPr/>
              <a:t>9/16/2016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20FCEAEC-5E32-4E91-8422-9EF44A51814A}"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606262-ACC0-4EB1-84CD-32261576F0B3}" type="datetimeFigureOut">
              <a:rPr lang="en-US" smtClean="0"/>
              <a:pPr/>
              <a:t>9/16/2016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0FCEAEC-5E32-4E91-8422-9EF44A51814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606262-ACC0-4EB1-84CD-32261576F0B3}" type="datetimeFigureOut">
              <a:rPr lang="en-US" smtClean="0"/>
              <a:pPr/>
              <a:t>9/16/2016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0FCEAEC-5E32-4E91-8422-9EF44A51814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606262-ACC0-4EB1-84CD-32261576F0B3}" type="datetimeFigureOut">
              <a:rPr lang="en-US" smtClean="0"/>
              <a:pPr/>
              <a:t>9/16/2016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0FCEAEC-5E32-4E91-8422-9EF44A51814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6606262-ACC0-4EB1-84CD-32261576F0B3}" type="datetimeFigureOut">
              <a:rPr lang="en-US" smtClean="0"/>
              <a:pPr/>
              <a:t>9/16/2016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0FCEAEC-5E32-4E91-8422-9EF44A51814A}"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606262-ACC0-4EB1-84CD-32261576F0B3}" type="datetimeFigureOut">
              <a:rPr lang="en-US" smtClean="0"/>
              <a:pPr/>
              <a:t>9/16/2016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0FCEAEC-5E32-4E91-8422-9EF44A51814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6606262-ACC0-4EB1-84CD-32261576F0B3}" type="datetimeFigureOut">
              <a:rPr lang="en-US" smtClean="0"/>
              <a:pPr/>
              <a:t>9/16/2016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0FCEAEC-5E32-4E91-8422-9EF44A51814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6606262-ACC0-4EB1-84CD-32261576F0B3}" type="datetimeFigureOut">
              <a:rPr lang="en-US" smtClean="0"/>
              <a:pPr/>
              <a:t>9/16/2016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0FCEAEC-5E32-4E91-8422-9EF44A51814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6606262-ACC0-4EB1-84CD-32261576F0B3}" type="datetimeFigureOut">
              <a:rPr lang="en-US" smtClean="0"/>
              <a:pPr/>
              <a:t>9/16/2016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0FCEAEC-5E32-4E91-8422-9EF44A51814A}"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606262-ACC0-4EB1-84CD-32261576F0B3}" type="datetimeFigureOut">
              <a:rPr lang="en-US" smtClean="0"/>
              <a:pPr/>
              <a:t>9/16/2016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0FCEAEC-5E32-4E91-8422-9EF44A51814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6606262-ACC0-4EB1-84CD-32261576F0B3}" type="datetimeFigureOut">
              <a:rPr lang="en-US" smtClean="0"/>
              <a:pPr/>
              <a:t>9/16/2016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0FCEAEC-5E32-4E91-8422-9EF44A51814A}"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6606262-ACC0-4EB1-84CD-32261576F0B3}" type="datetimeFigureOut">
              <a:rPr lang="en-US" smtClean="0"/>
              <a:pPr/>
              <a:t>9/16/2016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0FCEAEC-5E32-4E91-8422-9EF44A51814A}"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2459502"/>
          </a:xfrm>
        </p:spPr>
        <p:txBody>
          <a:bodyPr>
            <a:noAutofit/>
          </a:bodyPr>
          <a:lstStyle/>
          <a:p>
            <a:r>
              <a:rPr lang="en-US" sz="5400" smtClean="0"/>
              <a:t>HTML </a:t>
            </a:r>
            <a:br>
              <a:rPr lang="en-US" sz="5400" smtClean="0"/>
            </a:br>
            <a:r>
              <a:rPr lang="en-US" sz="5400" smtClean="0"/>
              <a:t>Home and Introduction</a:t>
            </a:r>
            <a:endParaRPr lang="en-US" sz="5400"/>
          </a:p>
        </p:txBody>
      </p:sp>
      <p:sp>
        <p:nvSpPr>
          <p:cNvPr id="3" name="Subtitle 2"/>
          <p:cNvSpPr>
            <a:spLocks noGrp="1"/>
          </p:cNvSpPr>
          <p:nvPr>
            <p:ph type="subTitle" idx="1"/>
          </p:nvPr>
        </p:nvSpPr>
        <p:spPr>
          <a:xfrm>
            <a:off x="1447800" y="3200400"/>
            <a:ext cx="7406640" cy="2209800"/>
          </a:xfrm>
        </p:spPr>
        <p:txBody>
          <a:bodyPr>
            <a:normAutofit fontScale="92500" lnSpcReduction="10000"/>
          </a:bodyPr>
          <a:lstStyle/>
          <a:p>
            <a:r>
              <a:rPr lang="en-US" sz="3600" smtClean="0"/>
              <a:t>Pertemuan 1</a:t>
            </a:r>
          </a:p>
          <a:p>
            <a:endParaRPr lang="en-US" sz="3600" smtClean="0"/>
          </a:p>
          <a:p>
            <a:r>
              <a:rPr lang="en-US" sz="3600" smtClean="0"/>
              <a:t>Pemrograman Web Dasar</a:t>
            </a:r>
          </a:p>
          <a:p>
            <a:r>
              <a:rPr lang="en-US" sz="3600" smtClean="0"/>
              <a:t>Semester </a:t>
            </a:r>
            <a:r>
              <a:rPr lang="en-US" sz="3600" smtClean="0">
                <a:latin typeface="Arial" pitchFamily="34" charset="0"/>
                <a:cs typeface="Arial" pitchFamily="34" charset="0"/>
              </a:rPr>
              <a:t>1</a:t>
            </a:r>
            <a:endParaRPr lang="en-US" sz="360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Bagaimana Web Bekerja ?</a:t>
            </a:r>
            <a:endParaRPr lang="en-US"/>
          </a:p>
        </p:txBody>
      </p:sp>
      <p:sp>
        <p:nvSpPr>
          <p:cNvPr id="3" name="Content Placeholder 2"/>
          <p:cNvSpPr>
            <a:spLocks noGrp="1"/>
          </p:cNvSpPr>
          <p:nvPr>
            <p:ph idx="1"/>
          </p:nvPr>
        </p:nvSpPr>
        <p:spPr/>
        <p:txBody>
          <a:bodyPr/>
          <a:lstStyle/>
          <a:p>
            <a:pPr marL="344488" indent="-284163">
              <a:spcBef>
                <a:spcPts val="0"/>
              </a:spcBef>
            </a:pPr>
            <a:r>
              <a:rPr lang="en-US" sz="2800" smtClean="0"/>
              <a:t>WWW menggunakan arsitektur client / server</a:t>
            </a:r>
          </a:p>
          <a:p>
            <a:pPr marL="344488" lvl="1" indent="-284163">
              <a:spcBef>
                <a:spcPts val="0"/>
              </a:spcBef>
              <a:buSzPct val="80000"/>
              <a:buFont typeface="Wingdings 2"/>
              <a:buChar char=""/>
            </a:pPr>
            <a:r>
              <a:rPr lang="en-US" smtClean="0"/>
              <a:t>HTTP merupakan protokol text-based request-response</a:t>
            </a:r>
          </a:p>
          <a:p>
            <a:pPr marL="344488" indent="-284163">
              <a:spcBef>
                <a:spcPts val="0"/>
              </a:spcBef>
              <a:buNone/>
            </a:pPr>
            <a:endParaRPr lang="en-US" sz="2800" smtClean="0"/>
          </a:p>
          <a:p>
            <a:endParaRPr lang="en-US"/>
          </a:p>
        </p:txBody>
      </p:sp>
      <p:grpSp>
        <p:nvGrpSpPr>
          <p:cNvPr id="18" name="Group 17"/>
          <p:cNvGrpSpPr/>
          <p:nvPr/>
        </p:nvGrpSpPr>
        <p:grpSpPr>
          <a:xfrm>
            <a:off x="762000" y="2790565"/>
            <a:ext cx="8229600" cy="3534035"/>
            <a:chOff x="914400" y="2790565"/>
            <a:chExt cx="8107804" cy="3534035"/>
          </a:xfrm>
        </p:grpSpPr>
        <p:grpSp>
          <p:nvGrpSpPr>
            <p:cNvPr id="4" name="Group 28"/>
            <p:cNvGrpSpPr>
              <a:grpSpLocks/>
            </p:cNvGrpSpPr>
            <p:nvPr/>
          </p:nvGrpSpPr>
          <p:grpSpPr bwMode="auto">
            <a:xfrm>
              <a:off x="3581400" y="3326962"/>
              <a:ext cx="3352800" cy="676629"/>
              <a:chOff x="1776" y="1680"/>
              <a:chExt cx="1728" cy="352"/>
            </a:xfrm>
            <a:solidFill>
              <a:schemeClr val="accent5">
                <a:lumMod val="60000"/>
                <a:lumOff val="40000"/>
                <a:alpha val="30000"/>
              </a:schemeClr>
            </a:solidFill>
          </p:grpSpPr>
          <p:sp>
            <p:nvSpPr>
              <p:cNvPr id="5" name="AutoShape 29"/>
              <p:cNvSpPr>
                <a:spLocks noChangeArrowheads="1"/>
              </p:cNvSpPr>
              <p:nvPr/>
            </p:nvSpPr>
            <p:spPr bwMode="auto">
              <a:xfrm>
                <a:off x="1776" y="1680"/>
                <a:ext cx="1728" cy="35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pFill/>
              <a:ln w="12700" cap="sq">
                <a:solidFill>
                  <a:schemeClr val="accent5">
                    <a:lumMod val="20000"/>
                    <a:lumOff val="80000"/>
                  </a:schemeClr>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6" name="Text Box 30"/>
              <p:cNvSpPr txBox="1">
                <a:spLocks noChangeArrowheads="1"/>
              </p:cNvSpPr>
              <p:nvPr/>
            </p:nvSpPr>
            <p:spPr bwMode="auto">
              <a:xfrm>
                <a:off x="2044" y="1751"/>
                <a:ext cx="1008" cy="208"/>
              </a:xfrm>
              <a:prstGeom prst="rect">
                <a:avLst/>
              </a:prstGeom>
              <a:noFill/>
              <a:ln w="12700" cap="sq">
                <a:noFill/>
                <a:miter lim="800000"/>
                <a:headEnd type="none" w="sm" len="sm"/>
                <a:tailEnd type="none" w="sm" len="sm"/>
              </a:ln>
              <a:effectLst/>
            </p:spPr>
            <p:txBody>
              <a:bodyPr>
                <a:spAutoFit/>
              </a:bodyPr>
              <a:lstStyle/>
              <a:p>
                <a:pPr algn="ctr">
                  <a:lnSpc>
                    <a:spcPct val="100000"/>
                  </a:lnSpc>
                  <a:spcBef>
                    <a:spcPct val="50000"/>
                  </a:spcBef>
                  <a:defRPr/>
                </a:pPr>
                <a:r>
                  <a:rPr kumimoji="0" lang="en-US" sz="2000" b="1" dirty="0">
                    <a:effectLst>
                      <a:outerShdw blurRad="38100" dist="38100" dir="2700000" algn="tl">
                        <a:srgbClr val="000000">
                          <a:alpha val="43137"/>
                        </a:srgbClr>
                      </a:outerShdw>
                    </a:effectLst>
                  </a:rPr>
                  <a:t>Page request</a:t>
                </a:r>
              </a:p>
            </p:txBody>
          </p:sp>
        </p:grpSp>
        <p:sp>
          <p:nvSpPr>
            <p:cNvPr id="7" name="Text Box 31"/>
            <p:cNvSpPr txBox="1">
              <a:spLocks noChangeArrowheads="1"/>
            </p:cNvSpPr>
            <p:nvPr/>
          </p:nvSpPr>
          <p:spPr bwMode="auto">
            <a:xfrm>
              <a:off x="914400" y="5432048"/>
              <a:ext cx="2851150" cy="892552"/>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600"/>
                <a:t>Client </a:t>
              </a:r>
              <a:r>
                <a:rPr kumimoji="0" lang="en-US" sz="2600" smtClean="0"/>
                <a:t>menjalankan </a:t>
              </a:r>
              <a:r>
                <a:rPr kumimoji="0" lang="en-US" sz="2600" dirty="0"/>
                <a:t>Web Browser</a:t>
              </a:r>
            </a:p>
          </p:txBody>
        </p:sp>
        <p:sp>
          <p:nvSpPr>
            <p:cNvPr id="8" name="Text Box 32"/>
            <p:cNvSpPr txBox="1">
              <a:spLocks noChangeArrowheads="1"/>
            </p:cNvSpPr>
            <p:nvPr/>
          </p:nvSpPr>
          <p:spPr bwMode="auto">
            <a:xfrm>
              <a:off x="6400800" y="5260538"/>
              <a:ext cx="2590800" cy="1015663"/>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000"/>
                <a:t>Server </a:t>
              </a:r>
              <a:r>
                <a:rPr kumimoji="0" lang="en-US" sz="2000" smtClean="0"/>
                <a:t>menjalankan Web </a:t>
              </a:r>
              <a:r>
                <a:rPr kumimoji="0" lang="en-US" sz="2000" dirty="0"/>
                <a:t>Server </a:t>
              </a:r>
              <a:r>
                <a:rPr kumimoji="0" lang="en-US" sz="2000" smtClean="0"/>
                <a:t>Software </a:t>
              </a:r>
            </a:p>
            <a:p>
              <a:pPr algn="ctr">
                <a:lnSpc>
                  <a:spcPct val="100000"/>
                </a:lnSpc>
                <a:defRPr/>
              </a:pPr>
              <a:r>
                <a:rPr lang="en-US" sz="2000" smtClean="0"/>
                <a:t>(</a:t>
              </a:r>
              <a:r>
                <a:rPr lang="en-US" sz="2000" dirty="0" smtClean="0"/>
                <a:t>IIS, Apache, </a:t>
              </a:r>
              <a:r>
                <a:rPr kumimoji="0" lang="en-US" sz="2000" dirty="0"/>
                <a:t>etc.)</a:t>
              </a:r>
            </a:p>
          </p:txBody>
        </p:sp>
        <p:grpSp>
          <p:nvGrpSpPr>
            <p:cNvPr id="9" name="Group 8"/>
            <p:cNvGrpSpPr/>
            <p:nvPr/>
          </p:nvGrpSpPr>
          <p:grpSpPr>
            <a:xfrm>
              <a:off x="3581400" y="4363600"/>
              <a:ext cx="3352800" cy="698748"/>
              <a:chOff x="3200400" y="3962400"/>
              <a:chExt cx="2895600" cy="485775"/>
            </a:xfrm>
          </p:grpSpPr>
          <p:sp>
            <p:nvSpPr>
              <p:cNvPr id="10" name="AutoShape 34"/>
              <p:cNvSpPr>
                <a:spLocks noChangeArrowheads="1"/>
              </p:cNvSpPr>
              <p:nvPr/>
            </p:nvSpPr>
            <p:spPr bwMode="auto">
              <a:xfrm flipH="1">
                <a:off x="3200400" y="3962400"/>
                <a:ext cx="2895600" cy="4857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5">
                  <a:lumMod val="60000"/>
                  <a:lumOff val="40000"/>
                  <a:alpha val="30000"/>
                </a:schemeClr>
              </a:solidFill>
              <a:ln w="12700" cap="sq">
                <a:solidFill>
                  <a:schemeClr val="accent5">
                    <a:lumMod val="20000"/>
                    <a:lumOff val="80000"/>
                  </a:schemeClr>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11" name="Text Box 35"/>
              <p:cNvSpPr txBox="1">
                <a:spLocks noChangeArrowheads="1"/>
              </p:cNvSpPr>
              <p:nvPr/>
            </p:nvSpPr>
            <p:spPr bwMode="auto">
              <a:xfrm>
                <a:off x="3810001" y="4071918"/>
                <a:ext cx="1950068" cy="278160"/>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000" b="1" dirty="0">
                    <a:effectLst>
                      <a:outerShdw blurRad="38100" dist="38100" dir="2700000" algn="tl">
                        <a:srgbClr val="000000">
                          <a:alpha val="43137"/>
                        </a:srgbClr>
                      </a:outerShdw>
                    </a:effectLst>
                  </a:rPr>
                  <a:t>Server </a:t>
                </a:r>
                <a:r>
                  <a:rPr kumimoji="0" lang="en-US" sz="2000" b="1" dirty="0" smtClean="0">
                    <a:effectLst>
                      <a:outerShdw blurRad="38100" dist="38100" dir="2700000" algn="tl">
                        <a:srgbClr val="000000">
                          <a:alpha val="43137"/>
                        </a:srgbClr>
                      </a:outerShdw>
                    </a:effectLst>
                  </a:rPr>
                  <a:t>response</a:t>
                </a:r>
                <a:endParaRPr kumimoji="0" lang="en-US" sz="2000" b="1" dirty="0">
                  <a:effectLst>
                    <a:outerShdw blurRad="38100" dist="38100" dir="2700000" algn="tl">
                      <a:srgbClr val="000000">
                        <a:alpha val="43137"/>
                      </a:srgbClr>
                    </a:outerShdw>
                  </a:effectLst>
                </a:endParaRPr>
              </a:p>
            </p:txBody>
          </p:sp>
        </p:grpSp>
        <p:sp>
          <p:nvSpPr>
            <p:cNvPr id="12" name="Text Box 37"/>
            <p:cNvSpPr txBox="1">
              <a:spLocks noChangeArrowheads="1"/>
            </p:cNvSpPr>
            <p:nvPr/>
          </p:nvSpPr>
          <p:spPr bwMode="auto">
            <a:xfrm>
              <a:off x="4484688" y="2971800"/>
              <a:ext cx="1293812" cy="461665"/>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400" b="1" dirty="0">
                  <a:effectLst>
                    <a:outerShdw blurRad="38100" dist="38100" dir="2700000" algn="tl">
                      <a:srgbClr val="000000">
                        <a:alpha val="43137"/>
                      </a:srgbClr>
                    </a:outerShdw>
                  </a:effectLst>
                </a:rPr>
                <a:t>HTTP</a:t>
              </a:r>
            </a:p>
          </p:txBody>
        </p:sp>
        <p:sp>
          <p:nvSpPr>
            <p:cNvPr id="13" name="Text Box 38"/>
            <p:cNvSpPr txBox="1">
              <a:spLocks noChangeArrowheads="1"/>
            </p:cNvSpPr>
            <p:nvPr/>
          </p:nvSpPr>
          <p:spPr bwMode="auto">
            <a:xfrm>
              <a:off x="4919662" y="4123888"/>
              <a:ext cx="947738" cy="400110"/>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000" b="1" dirty="0">
                  <a:effectLst>
                    <a:outerShdw blurRad="38100" dist="38100" dir="2700000" algn="tl">
                      <a:srgbClr val="000000">
                        <a:alpha val="43137"/>
                      </a:srgbClr>
                    </a:outerShdw>
                  </a:effectLst>
                </a:rPr>
                <a:t>HTTP</a:t>
              </a:r>
            </a:p>
          </p:txBody>
        </p:sp>
        <p:grpSp>
          <p:nvGrpSpPr>
            <p:cNvPr id="14" name="Group 13"/>
            <p:cNvGrpSpPr/>
            <p:nvPr/>
          </p:nvGrpSpPr>
          <p:grpSpPr>
            <a:xfrm>
              <a:off x="1190403" y="2790565"/>
              <a:ext cx="2438400" cy="2438400"/>
              <a:chOff x="228600" y="224864"/>
              <a:chExt cx="2438400" cy="2438400"/>
            </a:xfrm>
          </p:grpSpPr>
          <p:pic>
            <p:nvPicPr>
              <p:cNvPr id="15" name="Picture 2" descr="http://askyourpc.com/media/blogs/a/images_2/Computer-256x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28600" y="224864"/>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6" descr="website-window"/>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975723">
                <a:off x="602640" y="904992"/>
                <a:ext cx="1280241" cy="1065798"/>
              </a:xfrm>
              <a:prstGeom prst="rect">
                <a:avLst/>
              </a:prstGeom>
              <a:noFill/>
              <a:ln w="9525">
                <a:noFill/>
                <a:miter lim="800000"/>
                <a:headEnd/>
                <a:tailEnd/>
              </a:ln>
              <a:scene3d>
                <a:camera prst="perspectiveContrastingRightFacing" fov="300000">
                  <a:rot lat="21510460" lon="300467" rev="21477836"/>
                </a:camera>
                <a:lightRig rig="threePt" dir="t"/>
              </a:scene3d>
            </p:spPr>
          </p:pic>
        </p:grpSp>
        <p:pic>
          <p:nvPicPr>
            <p:cNvPr id="17" name="Picture 4" descr="http://www.iconarchive.com/icons/visualpharm/hardware/256/server-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10400" y="3172534"/>
              <a:ext cx="2011804" cy="2011804"/>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7"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anim calcmode="lin" valueType="num">
                                      <p:cBhvr>
                                        <p:cTn id="26" dur="1000" fill="hold"/>
                                        <p:tgtEl>
                                          <p:spTgt spid="18"/>
                                        </p:tgtEl>
                                        <p:attrNameLst>
                                          <p:attrName>ppt_x</p:attrName>
                                        </p:attrNameLst>
                                      </p:cBhvr>
                                      <p:tavLst>
                                        <p:tav tm="0">
                                          <p:val>
                                            <p:strVal val="#ppt_x"/>
                                          </p:val>
                                        </p:tav>
                                        <p:tav tm="100000">
                                          <p:val>
                                            <p:strVal val="#ppt_x"/>
                                          </p:val>
                                        </p:tav>
                                      </p:tavLst>
                                    </p:anim>
                                    <p:anim calcmode="lin" valueType="num">
                                      <p:cBhvr>
                                        <p:cTn id="27" dur="900" decel="100000" fill="hold"/>
                                        <p:tgtEl>
                                          <p:spTgt spid="18"/>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Dasar Pemrograman Berbasis Web</a:t>
            </a:r>
            <a:endParaRPr lang="en-US"/>
          </a:p>
        </p:txBody>
      </p:sp>
      <p:sp>
        <p:nvSpPr>
          <p:cNvPr id="3" name="Content Placeholder 2"/>
          <p:cNvSpPr>
            <a:spLocks noGrp="1"/>
          </p:cNvSpPr>
          <p:nvPr>
            <p:ph idx="1"/>
          </p:nvPr>
        </p:nvSpPr>
        <p:spPr>
          <a:xfrm>
            <a:off x="1447800" y="1447800"/>
            <a:ext cx="7498080" cy="5029200"/>
          </a:xfrm>
        </p:spPr>
        <p:txBody>
          <a:bodyPr>
            <a:normAutofit fontScale="85000" lnSpcReduction="10000"/>
          </a:bodyPr>
          <a:lstStyle/>
          <a:p>
            <a:r>
              <a:rPr lang="en-US" smtClean="0"/>
              <a:t>Komunikasi antara web browser dan web server  berdasarkan protokol HTTP.</a:t>
            </a:r>
          </a:p>
          <a:p>
            <a:r>
              <a:rPr lang="en-US" smtClean="0"/>
              <a:t>Dokumen dan semua sumber daya apapun di jaringan yang dikehendaki diidentifikasi dengan </a:t>
            </a:r>
            <a:r>
              <a:rPr lang="en-US" i="1" smtClean="0"/>
              <a:t>Universal Resource Locator </a:t>
            </a:r>
            <a:r>
              <a:rPr lang="en-US" smtClean="0"/>
              <a:t>(URL).</a:t>
            </a:r>
          </a:p>
          <a:p>
            <a:r>
              <a:rPr lang="en-US" smtClean="0"/>
              <a:t>Dokumen web ditulis berdasarkan standar HTML.</a:t>
            </a:r>
          </a:p>
          <a:p>
            <a:r>
              <a:rPr lang="en-US" smtClean="0"/>
              <a:t>Pemrograman sisi klien (</a:t>
            </a:r>
            <a:r>
              <a:rPr lang="en-US" i="1" smtClean="0"/>
              <a:t>client-side scripting</a:t>
            </a:r>
            <a:r>
              <a:rPr lang="en-US" smtClean="0"/>
              <a:t>) dan Java applet.</a:t>
            </a:r>
          </a:p>
          <a:p>
            <a:r>
              <a:rPr lang="en-US" smtClean="0"/>
              <a:t>Pemrograman sisi server (</a:t>
            </a:r>
            <a:r>
              <a:rPr lang="en-US" i="1" smtClean="0"/>
              <a:t>server-side scripting / programming</a:t>
            </a:r>
            <a:r>
              <a:rPr lang="en-US" smtClean="0"/>
              <a:t>).</a:t>
            </a:r>
          </a:p>
          <a:p>
            <a:pPr algn="r">
              <a:buNone/>
            </a:pPr>
            <a:endParaRPr lang="en-US" smtClean="0"/>
          </a:p>
          <a:p>
            <a:pPr algn="r">
              <a:buNone/>
            </a:pPr>
            <a:r>
              <a:rPr lang="en-US" smtClean="0"/>
              <a:t>(Hariyanto, 2004)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Pemrograman Sisi Klien</a:t>
            </a:r>
            <a:endParaRPr lang="en-US"/>
          </a:p>
        </p:txBody>
      </p:sp>
      <p:sp>
        <p:nvSpPr>
          <p:cNvPr id="3" name="Content Placeholder 2"/>
          <p:cNvSpPr>
            <a:spLocks noGrp="1"/>
          </p:cNvSpPr>
          <p:nvPr>
            <p:ph idx="1"/>
          </p:nvPr>
        </p:nvSpPr>
        <p:spPr/>
        <p:txBody>
          <a:bodyPr/>
          <a:lstStyle/>
          <a:p>
            <a:r>
              <a:rPr lang="en-US" smtClean="0"/>
              <a:t>Bahasa pemrograman yang untuk mengaplikasikannya tidak memerlukan web server, atau bahasa pemrograman yang berjalan di sisi client. </a:t>
            </a:r>
          </a:p>
          <a:p>
            <a:endParaRPr lang="en-US" smtClean="0"/>
          </a:p>
          <a:p>
            <a:r>
              <a:rPr lang="en-US" smtClean="0"/>
              <a:t>Contoh :</a:t>
            </a:r>
          </a:p>
          <a:p>
            <a:pPr lvl="1"/>
            <a:r>
              <a:rPr lang="en-US" smtClean="0"/>
              <a:t>HTML</a:t>
            </a:r>
          </a:p>
          <a:p>
            <a:pPr lvl="1"/>
            <a:r>
              <a:rPr lang="en-US" smtClean="0"/>
              <a:t>JavaScript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anim calcmode="lin" valueType="num">
                                      <p:cBhvr>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anim calcmode="lin" valueType="num">
                                      <p:cBhvr>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Pemrograman Sisi Server</a:t>
            </a:r>
            <a:endParaRPr lang="en-US"/>
          </a:p>
        </p:txBody>
      </p:sp>
      <p:sp>
        <p:nvSpPr>
          <p:cNvPr id="3" name="Content Placeholder 2"/>
          <p:cNvSpPr>
            <a:spLocks noGrp="1"/>
          </p:cNvSpPr>
          <p:nvPr>
            <p:ph idx="1"/>
          </p:nvPr>
        </p:nvSpPr>
        <p:spPr/>
        <p:txBody>
          <a:bodyPr/>
          <a:lstStyle/>
          <a:p>
            <a:r>
              <a:rPr lang="en-US" smtClean="0"/>
              <a:t>Bahasa pemrograman yang untuk mengaplikasikannya memerlukan web server, atau bahasa pemrograman yang berjalan di sisi server. </a:t>
            </a:r>
          </a:p>
          <a:p>
            <a:endParaRPr lang="en-US" smtClean="0"/>
          </a:p>
          <a:p>
            <a:r>
              <a:rPr lang="en-US" smtClean="0"/>
              <a:t>Contoh :</a:t>
            </a:r>
          </a:p>
          <a:p>
            <a:pPr lvl="1"/>
            <a:r>
              <a:rPr lang="en-US" smtClean="0"/>
              <a:t>ASP, memerlukan web server IIS.</a:t>
            </a:r>
          </a:p>
          <a:p>
            <a:pPr lvl="1"/>
            <a:r>
              <a:rPr lang="en-US" smtClean="0"/>
              <a:t>PHP, memerlukan web server Apache.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anim calcmode="lin" valueType="num">
                                      <p:cBhvr>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anim calcmode="lin" valueType="num">
                                      <p:cBhvr>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HTML Introduction</a:t>
            </a:r>
            <a:endParaRPr lang="en-US"/>
          </a:p>
        </p:txBody>
      </p:sp>
      <p:sp>
        <p:nvSpPr>
          <p:cNvPr id="5" name="Subtitle 4"/>
          <p:cNvSpPr>
            <a:spLocks noGrp="1"/>
          </p:cNvSpPr>
          <p:nvPr>
            <p:ph type="subTitle" idx="1"/>
          </p:nvPr>
        </p:nvSpPr>
        <p:spPr>
          <a:xfrm>
            <a:off x="1371600" y="2362200"/>
            <a:ext cx="7406640" cy="3657600"/>
          </a:xfrm>
          <a:ln>
            <a:solidFill>
              <a:schemeClr val="tx1"/>
            </a:solidFill>
          </a:ln>
        </p:spPr>
        <p:txBody>
          <a:bodyPr>
            <a:normAutofit fontScale="85000" lnSpcReduction="20000"/>
          </a:bodyPr>
          <a:lstStyle/>
          <a:p>
            <a:endParaRPr lang="en-US" smtClean="0">
              <a:latin typeface="Courier New" pitchFamily="49" charset="0"/>
              <a:cs typeface="Courier New" pitchFamily="49" charset="0"/>
            </a:endParaRPr>
          </a:p>
          <a:p>
            <a:r>
              <a:rPr lang="en-US" smtClean="0">
                <a:latin typeface="Courier New" pitchFamily="49" charset="0"/>
                <a:cs typeface="Courier New" pitchFamily="49" charset="0"/>
              </a:rPr>
              <a:t>&lt;html&gt;</a:t>
            </a:r>
          </a:p>
          <a:p>
            <a:r>
              <a:rPr lang="en-US" smtClean="0">
                <a:latin typeface="Courier New" pitchFamily="49" charset="0"/>
                <a:cs typeface="Courier New" pitchFamily="49" charset="0"/>
              </a:rPr>
              <a:t>&lt;body&gt;</a:t>
            </a:r>
          </a:p>
          <a:p>
            <a:endParaRPr lang="en-US" smtClean="0">
              <a:latin typeface="Courier New" pitchFamily="49" charset="0"/>
              <a:cs typeface="Courier New" pitchFamily="49" charset="0"/>
            </a:endParaRPr>
          </a:p>
          <a:p>
            <a:r>
              <a:rPr lang="en-US" smtClean="0">
                <a:latin typeface="Courier New" pitchFamily="49" charset="0"/>
                <a:cs typeface="Courier New" pitchFamily="49" charset="0"/>
              </a:rPr>
              <a:t>&lt;h1&gt;Heading pertama saya&lt;/h1&gt;</a:t>
            </a:r>
          </a:p>
          <a:p>
            <a:endParaRPr lang="en-US" smtClean="0">
              <a:latin typeface="Courier New" pitchFamily="49" charset="0"/>
              <a:cs typeface="Courier New" pitchFamily="49" charset="0"/>
            </a:endParaRPr>
          </a:p>
          <a:p>
            <a:r>
              <a:rPr lang="en-US" smtClean="0">
                <a:latin typeface="Courier New" pitchFamily="49" charset="0"/>
                <a:cs typeface="Courier New" pitchFamily="49" charset="0"/>
              </a:rPr>
              <a:t>&lt;p&gt;Paragraf pertama saya&lt;/p&gt;</a:t>
            </a:r>
          </a:p>
          <a:p>
            <a:endParaRPr lang="en-US" smtClean="0">
              <a:latin typeface="Courier New" pitchFamily="49" charset="0"/>
              <a:cs typeface="Courier New" pitchFamily="49" charset="0"/>
            </a:endParaRPr>
          </a:p>
          <a:p>
            <a:r>
              <a:rPr lang="en-US" smtClean="0">
                <a:latin typeface="Courier New" pitchFamily="49" charset="0"/>
                <a:cs typeface="Courier New" pitchFamily="49" charset="0"/>
              </a:rPr>
              <a:t>&lt;/body&gt;</a:t>
            </a:r>
          </a:p>
          <a:p>
            <a:r>
              <a:rPr lang="en-US" smtClean="0">
                <a:latin typeface="Courier New" pitchFamily="49" charset="0"/>
                <a:cs typeface="Courier New" pitchFamily="49" charset="0"/>
              </a:rPr>
              <a:t>&lt;/html&gt;</a:t>
            </a: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 itu HTML ?</a:t>
            </a:r>
            <a:endParaRPr lang="en-US"/>
          </a:p>
        </p:txBody>
      </p:sp>
      <p:sp>
        <p:nvSpPr>
          <p:cNvPr id="3" name="Content Placeholder 2"/>
          <p:cNvSpPr>
            <a:spLocks noGrp="1"/>
          </p:cNvSpPr>
          <p:nvPr>
            <p:ph idx="1"/>
          </p:nvPr>
        </p:nvSpPr>
        <p:spPr/>
        <p:txBody>
          <a:bodyPr/>
          <a:lstStyle/>
          <a:p>
            <a:r>
              <a:rPr lang="en-US" dirty="0" smtClean="0"/>
              <a:t>HTML = </a:t>
            </a:r>
            <a:r>
              <a:rPr lang="en-US" dirty="0" err="1" smtClean="0"/>
              <a:t>HyperText</a:t>
            </a:r>
            <a:r>
              <a:rPr lang="en-US" dirty="0" smtClean="0"/>
              <a:t> Markup Language</a:t>
            </a:r>
          </a:p>
          <a:p>
            <a:r>
              <a:rPr lang="en-US" dirty="0" smtClean="0"/>
              <a:t>Hyper = </a:t>
            </a:r>
            <a:r>
              <a:rPr lang="en-US" dirty="0" err="1" smtClean="0"/>
              <a:t>lawan</a:t>
            </a:r>
            <a:r>
              <a:rPr lang="en-US" dirty="0" smtClean="0"/>
              <a:t> kata </a:t>
            </a:r>
            <a:r>
              <a:rPr lang="en-US" dirty="0" err="1" smtClean="0"/>
              <a:t>dari</a:t>
            </a:r>
            <a:r>
              <a:rPr lang="en-US" dirty="0" smtClean="0"/>
              <a:t> linear, yang </a:t>
            </a:r>
            <a:r>
              <a:rPr lang="en-US" dirty="0" err="1" smtClean="0"/>
              <a:t>membuat</a:t>
            </a:r>
            <a:r>
              <a:rPr lang="en-US" dirty="0" smtClean="0"/>
              <a:t> program </a:t>
            </a:r>
            <a:r>
              <a:rPr lang="en-US" dirty="0" err="1" smtClean="0"/>
              <a:t>komputer</a:t>
            </a:r>
            <a:r>
              <a:rPr lang="en-US" dirty="0" smtClean="0"/>
              <a:t> </a:t>
            </a:r>
            <a:r>
              <a:rPr lang="en-US" dirty="0" err="1" smtClean="0"/>
              <a:t>ditulis</a:t>
            </a:r>
            <a:r>
              <a:rPr lang="en-US" dirty="0" smtClean="0"/>
              <a:t> </a:t>
            </a:r>
            <a:r>
              <a:rPr lang="en-US" dirty="0" err="1" smtClean="0"/>
              <a:t>dalam</a:t>
            </a:r>
            <a:r>
              <a:rPr lang="en-US" dirty="0" smtClean="0"/>
              <a:t> </a:t>
            </a:r>
            <a:r>
              <a:rPr lang="en-US" dirty="0" err="1" smtClean="0"/>
              <a:t>bentuk</a:t>
            </a:r>
            <a:r>
              <a:rPr lang="en-US" dirty="0" smtClean="0"/>
              <a:t> linier. </a:t>
            </a:r>
          </a:p>
          <a:p>
            <a:pPr lvl="1"/>
            <a:r>
              <a:rPr lang="en-US" dirty="0" smtClean="0"/>
              <a:t>“</a:t>
            </a:r>
            <a:r>
              <a:rPr lang="en-US" dirty="0" err="1" smtClean="0"/>
              <a:t>Itu</a:t>
            </a:r>
            <a:r>
              <a:rPr lang="en-US" dirty="0" smtClean="0"/>
              <a:t> </a:t>
            </a:r>
            <a:r>
              <a:rPr lang="en-US" dirty="0" err="1" smtClean="0"/>
              <a:t>sebelum</a:t>
            </a:r>
            <a:r>
              <a:rPr lang="en-US" dirty="0" smtClean="0"/>
              <a:t> </a:t>
            </a:r>
            <a:r>
              <a:rPr lang="en-US" dirty="0" err="1" smtClean="0"/>
              <a:t>ini</a:t>
            </a:r>
            <a:r>
              <a:rPr lang="en-US" dirty="0" smtClean="0"/>
              <a:t>, </a:t>
            </a:r>
            <a:r>
              <a:rPr lang="en-US" dirty="0" err="1" smtClean="0"/>
              <a:t>ini</a:t>
            </a:r>
            <a:r>
              <a:rPr lang="en-US" dirty="0" smtClean="0"/>
              <a:t> </a:t>
            </a:r>
            <a:r>
              <a:rPr lang="en-US" dirty="0" err="1" smtClean="0"/>
              <a:t>sebelum</a:t>
            </a:r>
            <a:r>
              <a:rPr lang="en-US" dirty="0" smtClean="0"/>
              <a:t> </a:t>
            </a:r>
            <a:r>
              <a:rPr lang="en-US" dirty="0" err="1" smtClean="0"/>
              <a:t>itu</a:t>
            </a:r>
            <a:r>
              <a:rPr lang="en-US" dirty="0" smtClean="0"/>
              <a:t>, </a:t>
            </a:r>
            <a:r>
              <a:rPr lang="en-US" dirty="0" err="1" smtClean="0"/>
              <a:t>dst</a:t>
            </a:r>
            <a:r>
              <a:rPr lang="en-US" dirty="0" smtClean="0"/>
              <a:t>.”</a:t>
            </a:r>
          </a:p>
          <a:p>
            <a:pPr lvl="1"/>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3">
                                            <p:txEl>
                                              <p:pRg st="0" end="0"/>
                                            </p:txEl>
                                          </p:spTgt>
                                        </p:tgtEl>
                                        <p:attrNameLst>
                                          <p:attrName>ppt_x</p:attrName>
                                        </p:attrNameLst>
                                      </p:cBhvr>
                                    </p:anim>
                                    <p:anim from="0" to="-1.0" calcmode="lin" valueType="num">
                                      <p:cBhvr>
                                        <p:cTn id="8" dur="200" decel="50000" autoRev="1" fill="hold">
                                          <p:stCondLst>
                                            <p:cond delay="600"/>
                                          </p:stCondLst>
                                        </p:cTn>
                                        <p:tgtEl>
                                          <p:spTgt spid="3">
                                            <p:txEl>
                                              <p:pRg st="0" end="0"/>
                                            </p:txEl>
                                          </p:spTgt>
                                        </p:tgtEl>
                                        <p:attrNameLst>
                                          <p:attrName>xshear</p:attrName>
                                        </p:attrNameLst>
                                      </p:cBhvr>
                                    </p:anim>
                                    <p:animScale>
                                      <p:cBhvr>
                                        <p:cTn id="9" dur="200" decel="100000" autoRev="1" fill="hold">
                                          <p:stCondLst>
                                            <p:cond delay="600"/>
                                          </p:stCondLst>
                                        </p:cTn>
                                        <p:tgtEl>
                                          <p:spTgt spid="3">
                                            <p:txEl>
                                              <p:pRg st="0" end="0"/>
                                            </p:txEl>
                                          </p:spTgt>
                                        </p:tgtEl>
                                      </p:cBhvr>
                                      <p:from x="100000" y="100000"/>
                                      <p:to x="80000" y="100000"/>
                                    </p:animScale>
                                    <p:anim by="(#ppt_h/3+#ppt_w*0.1)" calcmode="lin" valueType="num">
                                      <p:cBhvr additive="sum">
                                        <p:cTn id="10" dur="200" decel="100000" autoRev="1" fill="hold">
                                          <p:stCondLst>
                                            <p:cond delay="600"/>
                                          </p:stCondLst>
                                        </p:cTn>
                                        <p:tgtEl>
                                          <p:spTgt spid="3">
                                            <p:txEl>
                                              <p:pRg st="0" end="0"/>
                                            </p:txEl>
                                          </p:spTgt>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grpId="1"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from="(-#ppt_w/2)" to="(#ppt_x)" calcmode="lin" valueType="num">
                                      <p:cBhvr>
                                        <p:cTn id="15" dur="600" fill="hold">
                                          <p:stCondLst>
                                            <p:cond delay="0"/>
                                          </p:stCondLst>
                                        </p:cTn>
                                        <p:tgtEl>
                                          <p:spTgt spid="3">
                                            <p:txEl>
                                              <p:pRg st="1" end="1"/>
                                            </p:txEl>
                                          </p:spTgt>
                                        </p:tgtEl>
                                        <p:attrNameLst>
                                          <p:attrName>ppt_x</p:attrName>
                                        </p:attrNameLst>
                                      </p:cBhvr>
                                    </p:anim>
                                    <p:anim from="0" to="-1.0" calcmode="lin" valueType="num">
                                      <p:cBhvr>
                                        <p:cTn id="16" dur="200" decel="50000" autoRev="1" fill="hold">
                                          <p:stCondLst>
                                            <p:cond delay="600"/>
                                          </p:stCondLst>
                                        </p:cTn>
                                        <p:tgtEl>
                                          <p:spTgt spid="3">
                                            <p:txEl>
                                              <p:pRg st="1" end="1"/>
                                            </p:txEl>
                                          </p:spTgt>
                                        </p:tgtEl>
                                        <p:attrNameLst>
                                          <p:attrName>xshear</p:attrName>
                                        </p:attrNameLst>
                                      </p:cBhvr>
                                    </p:anim>
                                    <p:animScale>
                                      <p:cBhvr>
                                        <p:cTn id="17" dur="200" decel="100000" autoRev="1" fill="hold">
                                          <p:stCondLst>
                                            <p:cond delay="600"/>
                                          </p:stCondLst>
                                        </p:cTn>
                                        <p:tgtEl>
                                          <p:spTgt spid="3">
                                            <p:txEl>
                                              <p:pRg st="1" end="1"/>
                                            </p:txEl>
                                          </p:spTgt>
                                        </p:tgtEl>
                                      </p:cBhvr>
                                      <p:from x="100000" y="100000"/>
                                      <p:to x="80000" y="100000"/>
                                    </p:animScale>
                                    <p:anim by="(#ppt_h/3+#ppt_w*0.1)" calcmode="lin" valueType="num">
                                      <p:cBhvr additive="sum">
                                        <p:cTn id="18" dur="200" decel="100000" autoRev="1" fill="hold">
                                          <p:stCondLst>
                                            <p:cond delay="600"/>
                                          </p:stCondLst>
                                        </p:cTn>
                                        <p:tgtEl>
                                          <p:spTgt spid="3">
                                            <p:txEl>
                                              <p:pRg st="1" end="1"/>
                                            </p:txEl>
                                          </p:spTgt>
                                        </p:tgtEl>
                                        <p:attrNameLst>
                                          <p:attrName>ppt_x</p:attrName>
                                        </p:attrNameLst>
                                      </p:cBhvr>
                                    </p:anim>
                                  </p:childTnLst>
                                </p:cTn>
                              </p:par>
                              <p:par>
                                <p:cTn id="19" presetID="34" presetClass="entr" presetSubtype="0" fill="hold" grpId="1"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from="(-#ppt_w/2)" to="(#ppt_x)" calcmode="lin" valueType="num">
                                      <p:cBhvr>
                                        <p:cTn id="21" dur="600" fill="hold">
                                          <p:stCondLst>
                                            <p:cond delay="0"/>
                                          </p:stCondLst>
                                        </p:cTn>
                                        <p:tgtEl>
                                          <p:spTgt spid="3">
                                            <p:txEl>
                                              <p:pRg st="2" end="2"/>
                                            </p:txEl>
                                          </p:spTgt>
                                        </p:tgtEl>
                                        <p:attrNameLst>
                                          <p:attrName>ppt_x</p:attrName>
                                        </p:attrNameLst>
                                      </p:cBhvr>
                                    </p:anim>
                                    <p:anim from="0" to="-1.0" calcmode="lin" valueType="num">
                                      <p:cBhvr>
                                        <p:cTn id="22" dur="200" decel="50000" autoRev="1" fill="hold">
                                          <p:stCondLst>
                                            <p:cond delay="600"/>
                                          </p:stCondLst>
                                        </p:cTn>
                                        <p:tgtEl>
                                          <p:spTgt spid="3">
                                            <p:txEl>
                                              <p:pRg st="2" end="2"/>
                                            </p:txEl>
                                          </p:spTgt>
                                        </p:tgtEl>
                                        <p:attrNameLst>
                                          <p:attrName>xshear</p:attrName>
                                        </p:attrNameLst>
                                      </p:cBhvr>
                                    </p:anim>
                                    <p:animScale>
                                      <p:cBhvr>
                                        <p:cTn id="23" dur="200" decel="100000" autoRev="1" fill="hold">
                                          <p:stCondLst>
                                            <p:cond delay="600"/>
                                          </p:stCondLst>
                                        </p:cTn>
                                        <p:tgtEl>
                                          <p:spTgt spid="3">
                                            <p:txEl>
                                              <p:pRg st="2" end="2"/>
                                            </p:txEl>
                                          </p:spTgt>
                                        </p:tgtEl>
                                      </p:cBhvr>
                                      <p:from x="100000" y="100000"/>
                                      <p:to x="80000" y="100000"/>
                                    </p:animScale>
                                    <p:anim by="(#ppt_h/3+#ppt_w*0.1)" calcmode="lin" valueType="num">
                                      <p:cBhvr additive="sum">
                                        <p:cTn id="24" dur="200" decel="100000" autoRev="1" fill="hold">
                                          <p:stCondLst>
                                            <p:cond delay="600"/>
                                          </p:stCondLst>
                                        </p:cTn>
                                        <p:tgtEl>
                                          <p:spTgt spid="3">
                                            <p:txEl>
                                              <p:pRg st="2" end="2"/>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 itu HTML ?</a:t>
            </a:r>
            <a:endParaRPr lang="en-US"/>
          </a:p>
        </p:txBody>
      </p:sp>
      <p:sp>
        <p:nvSpPr>
          <p:cNvPr id="3" name="Content Placeholder 2"/>
          <p:cNvSpPr>
            <a:spLocks noGrp="1"/>
          </p:cNvSpPr>
          <p:nvPr>
            <p:ph idx="1"/>
          </p:nvPr>
        </p:nvSpPr>
        <p:spPr/>
        <p:txBody>
          <a:bodyPr>
            <a:normAutofit fontScale="92500" lnSpcReduction="20000"/>
          </a:bodyPr>
          <a:lstStyle/>
          <a:p>
            <a:r>
              <a:rPr lang="en-US" smtClean="0"/>
              <a:t>HTML adalah bahasa dasar untuk menampilkan halaman web pada web browser </a:t>
            </a:r>
          </a:p>
          <a:p>
            <a:r>
              <a:rPr lang="en-US" smtClean="0"/>
              <a:t>HTML tidak memiliki pola seperti pemrograman pada umumnya, namun dapat membuat seseorang untuk menjelajah kemanapun dan kapanpun melalui WWW.</a:t>
            </a:r>
          </a:p>
          <a:p>
            <a:r>
              <a:rPr lang="en-US" smtClean="0"/>
              <a:t>HTML ditulis dalam bentuk “Text”</a:t>
            </a:r>
          </a:p>
          <a:p>
            <a:r>
              <a:rPr lang="en-US" smtClean="0"/>
              <a:t>Markup ? </a:t>
            </a:r>
            <a:r>
              <a:rPr lang="en-US" smtClean="0">
                <a:sym typeface="Wingdings" pitchFamily="2" charset="2"/>
              </a:rPr>
              <a:t> inilah yang akan anda lakukan. Anda akan menulis teks Inggris, dan anda akan me-</a:t>
            </a:r>
            <a:r>
              <a:rPr lang="en-US" i="1" smtClean="0">
                <a:sym typeface="Wingdings" pitchFamily="2" charset="2"/>
              </a:rPr>
              <a:t>markup-</a:t>
            </a:r>
            <a:r>
              <a:rPr lang="en-US" smtClean="0">
                <a:sym typeface="Wingdings" pitchFamily="2" charset="2"/>
              </a:rPr>
              <a:t>nya.</a:t>
            </a:r>
          </a:p>
          <a:p>
            <a:r>
              <a:rPr lang="en-US" smtClean="0">
                <a:sym typeface="Wingdings" pitchFamily="2" charset="2"/>
              </a:rPr>
              <a:t>Language = bahasa, dalam bahasa Inggris.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DEFINISI HTML</a:t>
            </a:r>
            <a:endParaRPr lang="en-US"/>
          </a:p>
        </p:txBody>
      </p:sp>
      <p:sp>
        <p:nvSpPr>
          <p:cNvPr id="3" name="Content Placeholder 2"/>
          <p:cNvSpPr>
            <a:spLocks noGrp="1"/>
          </p:cNvSpPr>
          <p:nvPr>
            <p:ph idx="1"/>
          </p:nvPr>
        </p:nvSpPr>
        <p:spPr>
          <a:xfrm>
            <a:off x="1435608" y="1447800"/>
            <a:ext cx="7498080" cy="4953000"/>
          </a:xfrm>
        </p:spPr>
        <p:txBody>
          <a:bodyPr>
            <a:normAutofit fontScale="92500" lnSpcReduction="10000"/>
          </a:bodyPr>
          <a:lstStyle/>
          <a:p>
            <a:r>
              <a:rPr lang="en-US" smtClean="0"/>
              <a:t>HTML bukan merupakan bahasa pemrograman, melainkan bahasa </a:t>
            </a:r>
            <a:r>
              <a:rPr lang="en-US" i="1" smtClean="0"/>
              <a:t>markup</a:t>
            </a:r>
          </a:p>
          <a:p>
            <a:r>
              <a:rPr lang="en-US" smtClean="0"/>
              <a:t>Bahasa </a:t>
            </a:r>
            <a:r>
              <a:rPr lang="en-US" i="1" smtClean="0"/>
              <a:t>markup </a:t>
            </a:r>
            <a:r>
              <a:rPr lang="en-US" smtClean="0"/>
              <a:t>terdiri atas sekumpulan tag-tag markup</a:t>
            </a:r>
          </a:p>
          <a:p>
            <a:r>
              <a:rPr lang="en-US" smtClean="0"/>
              <a:t>HTML menggunakan tag-tag markup untuk membangun halaman web</a:t>
            </a:r>
          </a:p>
          <a:p>
            <a:r>
              <a:rPr lang="en-US" smtClean="0"/>
              <a:t>HTML adalah sebuah bahasa yang digunakan untuk membuat halaman web.</a:t>
            </a:r>
          </a:p>
          <a:p>
            <a:r>
              <a:rPr lang="en-US" smtClean="0"/>
              <a:t>Halaman web inilah yang kemudian dapat dilihat oleh semua orang yang terhubung dengan internet.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down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down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trips(down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Bagaimana HTML bekerja ?</a:t>
            </a:r>
            <a:endParaRPr lang="en-US"/>
          </a:p>
        </p:txBody>
      </p:sp>
      <p:sp>
        <p:nvSpPr>
          <p:cNvPr id="3" name="Content Placeholder 2"/>
          <p:cNvSpPr>
            <a:spLocks noGrp="1"/>
          </p:cNvSpPr>
          <p:nvPr>
            <p:ph idx="1"/>
          </p:nvPr>
        </p:nvSpPr>
        <p:spPr/>
        <p:txBody>
          <a:bodyPr/>
          <a:lstStyle/>
          <a:p>
            <a:r>
              <a:rPr lang="en-US" smtClean="0"/>
              <a:t>Bisa dilihat melalui fitur </a:t>
            </a:r>
            <a:r>
              <a:rPr lang="en-US" i="1" smtClean="0"/>
              <a:t>Inspect Element </a:t>
            </a:r>
            <a:r>
              <a:rPr lang="en-US" smtClean="0"/>
              <a:t>pada Web Browser</a:t>
            </a:r>
          </a:p>
          <a:p>
            <a:r>
              <a:rPr lang="en-US" smtClean="0"/>
              <a:t>HTML terdiri dari sederetan kode-kode pendek yang ditulis ke dalam sebuah file teks oleh si pembuat situs </a:t>
            </a:r>
            <a:r>
              <a:rPr lang="en-US" smtClean="0">
                <a:sym typeface="Wingdings" pitchFamily="2" charset="2"/>
              </a:rPr>
              <a:t> kode inilah yang disebut dengan “tags”</a:t>
            </a:r>
          </a:p>
          <a:p>
            <a:r>
              <a:rPr lang="en-US" smtClean="0"/>
              <a:t>File teks ini disimpan sebagai file html dan dapat dilihat menggunakan web browser.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plus(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plus(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plus(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HTML Tags</a:t>
            </a:r>
            <a:endParaRPr lang="en-US"/>
          </a:p>
        </p:txBody>
      </p:sp>
      <p:sp>
        <p:nvSpPr>
          <p:cNvPr id="3" name="Content Placeholder 2"/>
          <p:cNvSpPr>
            <a:spLocks noGrp="1"/>
          </p:cNvSpPr>
          <p:nvPr>
            <p:ph idx="1"/>
          </p:nvPr>
        </p:nvSpPr>
        <p:spPr/>
        <p:txBody>
          <a:bodyPr>
            <a:normAutofit lnSpcReduction="10000"/>
          </a:bodyPr>
          <a:lstStyle/>
          <a:p>
            <a:r>
              <a:rPr lang="en-US" smtClean="0"/>
              <a:t>Tags HTML adalah kata kunci yang digunakan untuk menulis kode-kode dengan simbol kurung lancip, seperti &lt;html&gt;</a:t>
            </a:r>
          </a:p>
          <a:p>
            <a:r>
              <a:rPr lang="en-US" smtClean="0"/>
              <a:t>Tags HTML normalnya ditulis secara berpasangan, seperti &lt;b&gt; dan &lt;/b&gt;</a:t>
            </a:r>
          </a:p>
          <a:p>
            <a:r>
              <a:rPr lang="en-US" smtClean="0"/>
              <a:t>Tags pertama disebut </a:t>
            </a:r>
            <a:r>
              <a:rPr lang="en-US" b="1" smtClean="0"/>
              <a:t>Start Tag</a:t>
            </a:r>
            <a:r>
              <a:rPr lang="en-US" smtClean="0"/>
              <a:t>, yang kedua disebut </a:t>
            </a:r>
            <a:r>
              <a:rPr lang="en-US" b="1" smtClean="0"/>
              <a:t>End Tag</a:t>
            </a:r>
            <a:r>
              <a:rPr lang="en-US" smtClean="0"/>
              <a:t>, atau sering disebut sebagai </a:t>
            </a:r>
            <a:r>
              <a:rPr lang="en-US" b="1" smtClean="0"/>
              <a:t>Opening Tags </a:t>
            </a:r>
            <a:r>
              <a:rPr lang="en-US" smtClean="0"/>
              <a:t>dan </a:t>
            </a:r>
            <a:r>
              <a:rPr lang="en-US" b="1" smtClean="0"/>
              <a:t>Closing Tags</a:t>
            </a:r>
            <a:r>
              <a:rPr lang="en-US" smtClean="0"/>
              <a:t>.</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Let’s get started</a:t>
            </a:r>
            <a:endParaRPr lang="en-US"/>
          </a:p>
        </p:txBody>
      </p:sp>
      <p:sp>
        <p:nvSpPr>
          <p:cNvPr id="3" name="Content Placeholder 2"/>
          <p:cNvSpPr>
            <a:spLocks noGrp="1"/>
          </p:cNvSpPr>
          <p:nvPr>
            <p:ph idx="1"/>
          </p:nvPr>
        </p:nvSpPr>
        <p:spPr/>
        <p:txBody>
          <a:bodyPr/>
          <a:lstStyle/>
          <a:p>
            <a:r>
              <a:rPr lang="en-US" smtClean="0"/>
              <a:t>Asumsi bahwa pada awal pertemuan ini kita tidak mengetahui apapun tentang HTML.</a:t>
            </a:r>
          </a:p>
          <a:p>
            <a:r>
              <a:rPr lang="en-US" smtClean="0"/>
              <a:t>Yang anda butuhkan:</a:t>
            </a:r>
          </a:p>
          <a:p>
            <a:pPr marL="870966" lvl="1" indent="-514350">
              <a:buFont typeface="+mj-lt"/>
              <a:buAutoNum type="arabicPeriod"/>
            </a:pPr>
            <a:r>
              <a:rPr lang="en-US" smtClean="0"/>
              <a:t>Sebuah komputer (sudah jelas)</a:t>
            </a:r>
          </a:p>
          <a:p>
            <a:pPr marL="870966" lvl="1" indent="-514350">
              <a:buFont typeface="+mj-lt"/>
              <a:buAutoNum type="arabicPeriod"/>
            </a:pPr>
            <a:r>
              <a:rPr lang="en-US" smtClean="0"/>
              <a:t>Web browser (IE, Firefox, Chrome, dll)</a:t>
            </a:r>
          </a:p>
          <a:p>
            <a:pPr marL="870966" lvl="1" indent="-514350">
              <a:buFont typeface="+mj-lt"/>
              <a:buAutoNum type="arabicPeriod"/>
            </a:pPr>
            <a:r>
              <a:rPr lang="en-US" smtClean="0"/>
              <a:t>Aplikasi pengolah kata / </a:t>
            </a:r>
            <a:r>
              <a:rPr lang="en-US" i="1" smtClean="0"/>
              <a:t>text editor </a:t>
            </a:r>
            <a:r>
              <a:rPr lang="en-US" smtClean="0"/>
              <a:t>(notepad, wordpad, dll)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HTML Documents</a:t>
            </a:r>
            <a:endParaRPr lang="en-US"/>
          </a:p>
        </p:txBody>
      </p:sp>
      <p:sp>
        <p:nvSpPr>
          <p:cNvPr id="3" name="Content Placeholder 2"/>
          <p:cNvSpPr>
            <a:spLocks noGrp="1"/>
          </p:cNvSpPr>
          <p:nvPr>
            <p:ph idx="1"/>
          </p:nvPr>
        </p:nvSpPr>
        <p:spPr/>
        <p:txBody>
          <a:bodyPr/>
          <a:lstStyle/>
          <a:p>
            <a:r>
              <a:rPr lang="en-US" smtClean="0"/>
              <a:t>HTML documents menggambarkan halaman web</a:t>
            </a:r>
          </a:p>
          <a:p>
            <a:r>
              <a:rPr lang="en-US" smtClean="0"/>
              <a:t>HTML documents berisi tag-tag HTML dan teks</a:t>
            </a:r>
          </a:p>
          <a:p>
            <a:r>
              <a:rPr lang="en-US" smtClean="0"/>
              <a:t>HTML documents juga sering disebut sebagai halaman web (web page)</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7"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Browser</a:t>
            </a:r>
            <a:endParaRPr lang="en-US"/>
          </a:p>
        </p:txBody>
      </p:sp>
      <p:sp>
        <p:nvSpPr>
          <p:cNvPr id="3" name="Content Placeholder 2"/>
          <p:cNvSpPr>
            <a:spLocks noGrp="1"/>
          </p:cNvSpPr>
          <p:nvPr>
            <p:ph idx="1"/>
          </p:nvPr>
        </p:nvSpPr>
        <p:spPr/>
        <p:txBody>
          <a:bodyPr/>
          <a:lstStyle/>
          <a:p>
            <a:r>
              <a:rPr lang="en-US" smtClean="0"/>
              <a:t>Browser berfungsi untuk membaca file HTML </a:t>
            </a:r>
            <a:r>
              <a:rPr lang="en-US" i="1" smtClean="0"/>
              <a:t>documents</a:t>
            </a:r>
            <a:r>
              <a:rPr lang="en-US" smtClean="0"/>
              <a:t> dan menampilkannya sebagai halaman web.</a:t>
            </a:r>
          </a:p>
          <a:p>
            <a:r>
              <a:rPr lang="en-US" smtClean="0"/>
              <a:t>Browser tidak untuk menampilkan tag-tag HTML, melainkan menggunakan tag-tag tersebut untuk menerjemahkannya menjadi konten halaman web.</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Struktur File HTML</a:t>
            </a:r>
            <a:endParaRPr lang="en-US"/>
          </a:p>
        </p:txBody>
      </p:sp>
      <p:sp>
        <p:nvSpPr>
          <p:cNvPr id="3" name="Content Placeholder 2"/>
          <p:cNvSpPr>
            <a:spLocks noGrp="1"/>
          </p:cNvSpPr>
          <p:nvPr>
            <p:ph idx="1"/>
          </p:nvPr>
        </p:nvSpPr>
        <p:spPr/>
        <p:txBody>
          <a:bodyPr>
            <a:noAutofit/>
          </a:bodyPr>
          <a:lstStyle/>
          <a:p>
            <a:pPr marL="596646" indent="-514350">
              <a:buFont typeface="+mj-lt"/>
              <a:buAutoNum type="arabicPeriod"/>
            </a:pPr>
            <a:r>
              <a:rPr lang="en-US" sz="2400" dirty="0" smtClean="0">
                <a:latin typeface="Courier New" pitchFamily="49" charset="0"/>
                <a:cs typeface="Courier New" pitchFamily="49" charset="0"/>
              </a:rPr>
              <a:t>&lt;!DOCTYPE HTML&gt; </a:t>
            </a:r>
          </a:p>
          <a:p>
            <a:pPr marL="596646" indent="-514350">
              <a:buFont typeface="+mj-lt"/>
              <a:buAutoNum type="arabicPeriod"/>
            </a:pPr>
            <a:r>
              <a:rPr lang="en-US" sz="2400" dirty="0" smtClean="0">
                <a:latin typeface="Courier New" pitchFamily="49" charset="0"/>
                <a:cs typeface="Courier New" pitchFamily="49" charset="0"/>
              </a:rPr>
              <a:t>&lt;HTML&gt; </a:t>
            </a:r>
          </a:p>
          <a:p>
            <a:pPr marL="1139825" indent="-1058863">
              <a:buFont typeface="+mj-lt"/>
              <a:buAutoNum type="arabicPeriod"/>
            </a:pPr>
            <a:r>
              <a:rPr lang="en-US" sz="2400" dirty="0" smtClean="0">
                <a:latin typeface="Courier New" pitchFamily="49" charset="0"/>
                <a:cs typeface="Courier New" pitchFamily="49" charset="0"/>
              </a:rPr>
              <a:t>&lt;head&gt; </a:t>
            </a:r>
          </a:p>
          <a:p>
            <a:pPr marL="1828800" indent="-1747838">
              <a:buFont typeface="+mj-lt"/>
              <a:buAutoNum type="arabicPeriod"/>
            </a:pPr>
            <a:r>
              <a:rPr lang="en-US" sz="2400" dirty="0" smtClean="0">
                <a:latin typeface="Courier New" pitchFamily="49" charset="0"/>
                <a:cs typeface="Courier New" pitchFamily="49" charset="0"/>
              </a:rPr>
              <a:t>&lt;title&gt;</a:t>
            </a:r>
            <a:r>
              <a:rPr lang="en-US" sz="2400" dirty="0" err="1" smtClean="0">
                <a:latin typeface="Courier New" pitchFamily="49" charset="0"/>
                <a:cs typeface="Courier New" pitchFamily="49" charset="0"/>
              </a:rPr>
              <a:t>Judul</a:t>
            </a:r>
            <a:r>
              <a:rPr lang="en-US" sz="2400" dirty="0" smtClean="0">
                <a:latin typeface="Courier New" pitchFamily="49" charset="0"/>
                <a:cs typeface="Courier New" pitchFamily="49" charset="0"/>
              </a:rPr>
              <a:t> File HTML&lt;/title&gt; </a:t>
            </a:r>
          </a:p>
          <a:p>
            <a:pPr marL="1139825" indent="-1058863">
              <a:buFont typeface="+mj-lt"/>
              <a:buAutoNum type="arabicPeriod"/>
            </a:pPr>
            <a:r>
              <a:rPr lang="en-US" sz="2400" dirty="0" smtClean="0">
                <a:latin typeface="Courier New" pitchFamily="49" charset="0"/>
                <a:cs typeface="Courier New" pitchFamily="49" charset="0"/>
              </a:rPr>
              <a:t>&lt;/head&gt; </a:t>
            </a:r>
          </a:p>
          <a:p>
            <a:pPr marL="596646" indent="-514350">
              <a:buFont typeface="+mj-lt"/>
              <a:buAutoNum type="arabicPeriod"/>
            </a:pPr>
            <a:r>
              <a:rPr lang="en-US" sz="2400" dirty="0" smtClean="0">
                <a:latin typeface="Courier New" pitchFamily="49" charset="0"/>
                <a:cs typeface="Courier New" pitchFamily="49" charset="0"/>
              </a:rPr>
              <a:t> </a:t>
            </a:r>
          </a:p>
          <a:p>
            <a:pPr marL="1139825" indent="-1058863">
              <a:buFont typeface="+mj-lt"/>
              <a:buAutoNum type="arabicPeriod"/>
            </a:pPr>
            <a:r>
              <a:rPr lang="en-US" sz="2400" dirty="0" smtClean="0">
                <a:latin typeface="Courier New" pitchFamily="49" charset="0"/>
                <a:cs typeface="Courier New" pitchFamily="49" charset="0"/>
              </a:rPr>
              <a:t>&lt;body&gt; </a:t>
            </a:r>
          </a:p>
          <a:p>
            <a:pPr marL="1828800" indent="-1747838">
              <a:buFont typeface="+mj-lt"/>
              <a:buAutoNum type="arabicPeriod"/>
            </a:pPr>
            <a:r>
              <a:rPr lang="pt-BR" sz="2400" dirty="0" smtClean="0">
                <a:latin typeface="Courier New" pitchFamily="49" charset="0"/>
                <a:cs typeface="Courier New" pitchFamily="49" charset="0"/>
              </a:rPr>
              <a:t>Isi halaman web</a:t>
            </a:r>
          </a:p>
          <a:p>
            <a:pPr marL="1139825" indent="-1058863">
              <a:buFont typeface="+mj-lt"/>
              <a:buAutoNum type="arabicPeriod"/>
            </a:pPr>
            <a:r>
              <a:rPr lang="en-US" sz="2400" dirty="0" smtClean="0">
                <a:latin typeface="Courier New" pitchFamily="49" charset="0"/>
                <a:cs typeface="Courier New" pitchFamily="49" charset="0"/>
              </a:rPr>
              <a:t>&lt;/body&gt; </a:t>
            </a:r>
          </a:p>
          <a:p>
            <a:pPr marL="596646" indent="-514350">
              <a:buFont typeface="+mj-lt"/>
              <a:buAutoNum type="arabicPeriod"/>
            </a:pPr>
            <a:r>
              <a:rPr lang="en-US" sz="2400" dirty="0" smtClean="0">
                <a:latin typeface="Courier New" pitchFamily="49" charset="0"/>
                <a:cs typeface="Courier New" pitchFamily="49" charset="0"/>
              </a:rPr>
              <a:t>&lt;/HTML&gt; </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Penjelasan</a:t>
            </a:r>
            <a:endParaRPr lang="en-US"/>
          </a:p>
        </p:txBody>
      </p:sp>
      <p:sp>
        <p:nvSpPr>
          <p:cNvPr id="3" name="Content Placeholder 2"/>
          <p:cNvSpPr>
            <a:spLocks noGrp="1"/>
          </p:cNvSpPr>
          <p:nvPr>
            <p:ph idx="1"/>
          </p:nvPr>
        </p:nvSpPr>
        <p:spPr/>
        <p:txBody>
          <a:bodyPr>
            <a:normAutofit fontScale="92500" lnSpcReduction="20000"/>
          </a:bodyPr>
          <a:lstStyle/>
          <a:p>
            <a:r>
              <a:rPr lang="en-US" smtClean="0"/>
              <a:t>&lt;!DOCTYPE HTML&gt; </a:t>
            </a:r>
          </a:p>
          <a:p>
            <a:pPr>
              <a:buNone/>
            </a:pPr>
            <a:r>
              <a:rPr lang="en-US" smtClean="0"/>
              <a:t>	Tag awal dari setiap dokumen HTML, tag ini berfungsi untuk menginformasikan pada browser bahwa dokumen yang sedang dibuka adalah dokumen HTML. Tag ini sebaiknya dicantumkan di setiap dokumen HTML yang akan dibuat. </a:t>
            </a:r>
          </a:p>
          <a:p>
            <a:r>
              <a:rPr lang="en-US" smtClean="0"/>
              <a:t>&lt;HTML&gt; … &lt;/HTML&gt; </a:t>
            </a:r>
          </a:p>
          <a:p>
            <a:pPr>
              <a:buNone/>
            </a:pPr>
            <a:r>
              <a:rPr lang="en-US" smtClean="0"/>
              <a:t>	Awal dari isi dokumen HTML dimulai dari sini, semua kode HTML yang akan dibuat ditulis di dalam tag ini, perhatikan juga bahwa setiap tag harus memiliki tag penutup.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4)">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4)">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4)">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heel(4)">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Penjelasan</a:t>
            </a:r>
            <a:endParaRPr lang="en-US"/>
          </a:p>
        </p:txBody>
      </p:sp>
      <p:sp>
        <p:nvSpPr>
          <p:cNvPr id="3" name="Content Placeholder 2"/>
          <p:cNvSpPr>
            <a:spLocks noGrp="1"/>
          </p:cNvSpPr>
          <p:nvPr>
            <p:ph idx="1"/>
          </p:nvPr>
        </p:nvSpPr>
        <p:spPr/>
        <p:txBody>
          <a:bodyPr/>
          <a:lstStyle/>
          <a:p>
            <a:pPr>
              <a:buNone/>
            </a:pPr>
            <a:r>
              <a:rPr lang="en-US" smtClean="0"/>
              <a:t>&lt;head&gt; … &lt;head&gt; </a:t>
            </a:r>
          </a:p>
          <a:p>
            <a:r>
              <a:rPr lang="en-US" smtClean="0"/>
              <a:t>Tag Head digunakan untuk menyimpan berbagai informasi tentang dokumen HTML, lebih detailnya akan kita temui pada bab selanjutnya. </a:t>
            </a:r>
          </a:p>
          <a:p>
            <a:r>
              <a:rPr lang="en-US" smtClean="0"/>
              <a:t>Hal yang terdapat di dalam tag ini, tidak akan ditampilkan secara langsung pada web browser.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lide(fromBottom)">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Penjelasan</a:t>
            </a:r>
            <a:endParaRPr lang="en-US"/>
          </a:p>
        </p:txBody>
      </p:sp>
      <p:sp>
        <p:nvSpPr>
          <p:cNvPr id="3" name="Content Placeholder 2"/>
          <p:cNvSpPr>
            <a:spLocks noGrp="1"/>
          </p:cNvSpPr>
          <p:nvPr>
            <p:ph idx="1"/>
          </p:nvPr>
        </p:nvSpPr>
        <p:spPr/>
        <p:txBody>
          <a:bodyPr>
            <a:normAutofit lnSpcReduction="10000"/>
          </a:bodyPr>
          <a:lstStyle/>
          <a:p>
            <a:pPr>
              <a:buNone/>
            </a:pPr>
            <a:r>
              <a:rPr lang="en-US" smtClean="0"/>
              <a:t>&lt;title&gt; … &lt;/title&gt; </a:t>
            </a:r>
          </a:p>
          <a:p>
            <a:r>
              <a:rPr lang="en-US" smtClean="0"/>
              <a:t>Salah satu contoh informasi yang terdapat di dalam tag Head adalah title. Title akan menampilkan teks pada judul browser atau pada tab browser. </a:t>
            </a:r>
          </a:p>
          <a:p>
            <a:pPr>
              <a:buNone/>
            </a:pPr>
            <a:r>
              <a:rPr lang="en-US" smtClean="0"/>
              <a:t>&lt;body&gt; … &lt;/body&gt; </a:t>
            </a:r>
          </a:p>
          <a:p>
            <a:r>
              <a:rPr lang="en-US" smtClean="0"/>
              <a:t>Isi yang akan ditampilkan pada browser ditulis di dalam tag ini, tag body merupakan tag pembuka dari badan dokumen HTML.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5" dur="5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2" dur="5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9" dur="5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Contoh</a:t>
            </a:r>
            <a:endParaRPr lang="en-US"/>
          </a:p>
        </p:txBody>
      </p:sp>
      <p:sp>
        <p:nvSpPr>
          <p:cNvPr id="4" name="Subtitle 4"/>
          <p:cNvSpPr txBox="1">
            <a:spLocks/>
          </p:cNvSpPr>
          <p:nvPr/>
        </p:nvSpPr>
        <p:spPr>
          <a:xfrm>
            <a:off x="1371600" y="1524000"/>
            <a:ext cx="7406640" cy="4648200"/>
          </a:xfrm>
          <a:prstGeom prst="rect">
            <a:avLst/>
          </a:prstGeom>
          <a:ln>
            <a:solidFill>
              <a:schemeClr val="tx1"/>
            </a:solidFill>
          </a:ln>
        </p:spPr>
        <p:txBody>
          <a:bodyPr>
            <a:normAutofit fontScale="85000" lnSpcReduction="10000"/>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kumimoji="0" lang="en-US" sz="1400" b="0" i="0" u="none" strike="noStrike" kern="1200" cap="none" spc="0" normalizeH="0" baseline="0" noProof="0" smtClean="0">
              <a:ln>
                <a:noFill/>
              </a:ln>
              <a:solidFill>
                <a:schemeClr val="tx1"/>
              </a:solidFill>
              <a:effectLst/>
              <a:uLnTx/>
              <a:uFillTx/>
              <a:latin typeface="Courier New" pitchFamily="49" charset="0"/>
              <a:cs typeface="Courier New" pitchFamily="49" charset="0"/>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US" sz="3200" b="0" i="0" u="none" strike="noStrike" kern="1200" cap="none" spc="0" normalizeH="0" baseline="0" noProof="0" smtClean="0">
                <a:ln>
                  <a:noFill/>
                </a:ln>
                <a:solidFill>
                  <a:schemeClr val="tx1"/>
                </a:solidFill>
                <a:effectLst/>
                <a:uLnTx/>
                <a:uFillTx/>
                <a:latin typeface="Courier New" pitchFamily="49" charset="0"/>
                <a:cs typeface="Courier New" pitchFamily="49" charset="0"/>
              </a:rPr>
              <a:t>&lt;html&gt;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3200" smtClean="0">
                <a:latin typeface="Courier New" pitchFamily="49" charset="0"/>
                <a:cs typeface="Courier New" pitchFamily="49" charset="0"/>
              </a:rPr>
              <a:t>&lt;head&gt;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3200" smtClean="0">
                <a:latin typeface="Courier New" pitchFamily="49" charset="0"/>
                <a:cs typeface="Courier New" pitchFamily="49" charset="0"/>
              </a:rPr>
              <a:t>		&lt;title&gt;Web Pertama&lt;/title&gt;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US" sz="3200" b="0" i="0" u="none" strike="noStrike" kern="1200" cap="none" spc="0" normalizeH="0" baseline="0" noProof="0" smtClean="0">
                <a:ln>
                  <a:noFill/>
                </a:ln>
                <a:solidFill>
                  <a:schemeClr val="tx1"/>
                </a:solidFill>
                <a:effectLst/>
                <a:uLnTx/>
                <a:uFillTx/>
                <a:latin typeface="Courier New" pitchFamily="49" charset="0"/>
                <a:cs typeface="Courier New" pitchFamily="49" charset="0"/>
              </a:rPr>
              <a:t>&lt;/head&gt;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US" sz="3200" b="0" i="0" u="none" strike="noStrike" kern="1200" cap="none" spc="0" normalizeH="0" baseline="0" noProof="0" smtClean="0">
                <a:ln>
                  <a:noFill/>
                </a:ln>
                <a:solidFill>
                  <a:schemeClr val="tx1"/>
                </a:solidFill>
                <a:effectLst/>
                <a:uLnTx/>
                <a:uFillTx/>
                <a:latin typeface="Courier New" pitchFamily="49" charset="0"/>
                <a:cs typeface="Courier New" pitchFamily="49" charset="0"/>
              </a:rPr>
              <a:t>&lt;body&gt;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US" sz="3200" b="0" i="0" u="none" strike="noStrike" kern="1200" cap="none" spc="0" normalizeH="0" baseline="0" noProof="0" smtClean="0">
                <a:ln>
                  <a:noFill/>
                </a:ln>
                <a:solidFill>
                  <a:schemeClr val="tx1"/>
                </a:solidFill>
                <a:effectLst/>
                <a:uLnTx/>
                <a:uFillTx/>
                <a:latin typeface="Courier New" pitchFamily="49" charset="0"/>
                <a:cs typeface="Courier New" pitchFamily="49" charset="0"/>
              </a:rPr>
              <a:t>		&lt;h1&gt;Heading pertama saya&lt;/h1&gt;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US" sz="3200" b="0" i="0" u="none" strike="noStrike" kern="1200" cap="none" spc="0" normalizeH="0" baseline="0" noProof="0" smtClean="0">
                <a:ln>
                  <a:noFill/>
                </a:ln>
                <a:solidFill>
                  <a:schemeClr val="tx1"/>
                </a:solidFill>
                <a:effectLst/>
                <a:uLnTx/>
                <a:uFillTx/>
                <a:latin typeface="Courier New" pitchFamily="49" charset="0"/>
                <a:cs typeface="Courier New" pitchFamily="49" charset="0"/>
              </a:rPr>
              <a:t>		&lt;p&gt;Paragraf pertama saya&lt;/p&gt;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US" sz="3200" b="0" i="0" u="none" strike="noStrike" kern="1200" cap="none" spc="0" normalizeH="0" baseline="0" noProof="0" smtClean="0">
                <a:ln>
                  <a:noFill/>
                </a:ln>
                <a:solidFill>
                  <a:schemeClr val="tx1"/>
                </a:solidFill>
                <a:effectLst/>
                <a:uLnTx/>
                <a:uFillTx/>
                <a:latin typeface="Courier New" pitchFamily="49" charset="0"/>
                <a:cs typeface="Courier New" pitchFamily="49" charset="0"/>
              </a:rPr>
              <a:t>&lt;/body&gt;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US" sz="3200" b="0" i="0" u="none" strike="noStrike" kern="1200" cap="none" spc="0" normalizeH="0" baseline="0" noProof="0" smtClean="0">
                <a:ln>
                  <a:noFill/>
                </a:ln>
                <a:solidFill>
                  <a:schemeClr val="tx1"/>
                </a:solidFill>
                <a:effectLst/>
                <a:uLnTx/>
                <a:uFillTx/>
                <a:latin typeface="Courier New" pitchFamily="49" charset="0"/>
                <a:cs typeface="Courier New" pitchFamily="49" charset="0"/>
              </a:rPr>
              <a:t>&lt;/html&gt;</a:t>
            </a:r>
            <a:endParaRPr kumimoji="0" lang="en-US" sz="3200" b="0" i="0" u="none" strike="noStrike" kern="1200" cap="none" spc="0" normalizeH="0" baseline="0" noProof="0">
              <a:ln>
                <a:noFill/>
              </a:ln>
              <a:solidFill>
                <a:schemeClr val="tx1"/>
              </a:solidFill>
              <a:effectLst/>
              <a:uLnTx/>
              <a:uFillTx/>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Penjelasan</a:t>
            </a:r>
            <a:endParaRPr lang="en-US"/>
          </a:p>
        </p:txBody>
      </p:sp>
      <p:sp>
        <p:nvSpPr>
          <p:cNvPr id="3" name="Content Placeholder 2"/>
          <p:cNvSpPr>
            <a:spLocks noGrp="1"/>
          </p:cNvSpPr>
          <p:nvPr>
            <p:ph idx="1"/>
          </p:nvPr>
        </p:nvSpPr>
        <p:spPr/>
        <p:txBody>
          <a:bodyPr/>
          <a:lstStyle/>
          <a:p>
            <a:pPr>
              <a:buNone/>
            </a:pPr>
            <a:r>
              <a:rPr lang="en-US" smtClean="0"/>
              <a:t>Teks yang terletak di antara :</a:t>
            </a:r>
          </a:p>
          <a:p>
            <a:r>
              <a:rPr lang="en-US" smtClean="0"/>
              <a:t>&lt;html&gt; dan &lt;/html&gt;, mendeskripsikan halaman web.</a:t>
            </a:r>
          </a:p>
          <a:p>
            <a:r>
              <a:rPr lang="en-US" smtClean="0"/>
              <a:t>&lt;body&gt; dan &lt;/body&gt;, konten halaman web yang ditampilkan</a:t>
            </a:r>
          </a:p>
          <a:p>
            <a:r>
              <a:rPr lang="en-US" smtClean="0"/>
              <a:t>&lt;h</a:t>
            </a:r>
            <a:r>
              <a:rPr lang="en-US" smtClean="0">
                <a:latin typeface="Arial" pitchFamily="34" charset="0"/>
                <a:cs typeface="Arial" pitchFamily="34" charset="0"/>
              </a:rPr>
              <a:t>1</a:t>
            </a:r>
            <a:r>
              <a:rPr lang="en-US" smtClean="0"/>
              <a:t>&gt; dan &lt;/h</a:t>
            </a:r>
            <a:r>
              <a:rPr lang="en-US" smtClean="0">
                <a:latin typeface="Arial" pitchFamily="34" charset="0"/>
                <a:cs typeface="Arial" pitchFamily="34" charset="0"/>
              </a:rPr>
              <a:t>1</a:t>
            </a:r>
            <a:r>
              <a:rPr lang="en-US" smtClean="0"/>
              <a:t>&gt;, ditampilkan sebagai heading</a:t>
            </a:r>
          </a:p>
          <a:p>
            <a:r>
              <a:rPr lang="en-US" smtClean="0"/>
              <a:t>&lt;p&gt; dan &lt;/p&gt;, ditampilkan sebagai paragraf</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Editing HTML</a:t>
            </a:r>
            <a:endParaRPr lang="en-US"/>
          </a:p>
        </p:txBody>
      </p:sp>
      <p:sp>
        <p:nvSpPr>
          <p:cNvPr id="3" name="Content Placeholder 2"/>
          <p:cNvSpPr>
            <a:spLocks noGrp="1"/>
          </p:cNvSpPr>
          <p:nvPr>
            <p:ph idx="1"/>
          </p:nvPr>
        </p:nvSpPr>
        <p:spPr/>
        <p:txBody>
          <a:bodyPr/>
          <a:lstStyle/>
          <a:p>
            <a:r>
              <a:rPr lang="en-US" smtClean="0"/>
              <a:t>HTML dapat ditulis menggunakan banyak editor, seperti Notepad, Dreamweaver dan Visual Studio.</a:t>
            </a:r>
          </a:p>
          <a:p>
            <a:r>
              <a:rPr lang="en-US" smtClean="0"/>
              <a:t>File HTML dapat disimpan dengan ekstensi .htm ataupun .html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decel="100000"/>
                                        <p:tgtEl>
                                          <p:spTgt spid="3">
                                            <p:txEl>
                                              <p:pRg st="0" end="0"/>
                                            </p:txEl>
                                          </p:spTgt>
                                        </p:tgtEl>
                                      </p:cBhvr>
                                    </p:animEffect>
                                    <p:anim calcmode="lin" valueType="num">
                                      <p:cBhvr>
                                        <p:cTn id="8" dur="4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4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4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400" decel="100000"/>
                                        <p:tgtEl>
                                          <p:spTgt spid="3">
                                            <p:txEl>
                                              <p:pRg st="1" end="1"/>
                                            </p:txEl>
                                          </p:spTgt>
                                        </p:tgtEl>
                                      </p:cBhvr>
                                    </p:animEffect>
                                    <p:anim calcmode="lin" valueType="num">
                                      <p:cBhvr>
                                        <p:cTn id="18" dur="4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19" dur="4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0" dur="4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Contoh HTML Dasar</a:t>
            </a:r>
            <a:br>
              <a:rPr lang="en-US" smtClean="0"/>
            </a:br>
            <a:r>
              <a:rPr lang="en-US" u="sng" smtClean="0"/>
              <a:t>Heading HTML</a:t>
            </a:r>
            <a:endParaRPr lang="en-US"/>
          </a:p>
        </p:txBody>
      </p:sp>
      <p:sp>
        <p:nvSpPr>
          <p:cNvPr id="3" name="Content Placeholder 2"/>
          <p:cNvSpPr>
            <a:spLocks noGrp="1"/>
          </p:cNvSpPr>
          <p:nvPr>
            <p:ph idx="1"/>
          </p:nvPr>
        </p:nvSpPr>
        <p:spPr>
          <a:xfrm>
            <a:off x="1435608" y="1676400"/>
            <a:ext cx="7498080" cy="4800600"/>
          </a:xfrm>
        </p:spPr>
        <p:txBody>
          <a:bodyPr>
            <a:normAutofit fontScale="92500" lnSpcReduction="20000"/>
          </a:bodyPr>
          <a:lstStyle/>
          <a:p>
            <a:pPr marL="0" indent="0">
              <a:buNone/>
            </a:pPr>
            <a:r>
              <a:rPr lang="en-US" smtClean="0"/>
              <a:t>Heading didefinisikan dengan tag-tag &lt;h</a:t>
            </a:r>
            <a:r>
              <a:rPr lang="en-US" smtClean="0">
                <a:latin typeface="Arial" pitchFamily="34" charset="0"/>
                <a:cs typeface="Arial" pitchFamily="34" charset="0"/>
              </a:rPr>
              <a:t>1</a:t>
            </a:r>
            <a:r>
              <a:rPr lang="en-US" smtClean="0"/>
              <a:t>&gt; sampai dengan &lt;h6&gt;</a:t>
            </a:r>
          </a:p>
          <a:p>
            <a:pPr marL="465138" indent="0">
              <a:buNone/>
            </a:pPr>
            <a:endParaRPr lang="en-US" smtClean="0"/>
          </a:p>
          <a:p>
            <a:pPr marL="60325" indent="0">
              <a:buNone/>
            </a:pPr>
            <a:r>
              <a:rPr lang="en-US" u="sng" smtClean="0"/>
              <a:t>Contoh: </a:t>
            </a:r>
          </a:p>
          <a:p>
            <a:pPr marL="60325" indent="0">
              <a:buNone/>
            </a:pPr>
            <a:endParaRPr lang="en-US" u="sng" smtClean="0"/>
          </a:p>
          <a:p>
            <a:pPr marL="465138" indent="0">
              <a:buNone/>
            </a:pPr>
            <a:r>
              <a:rPr lang="en-US" smtClean="0"/>
              <a:t>&lt;h</a:t>
            </a:r>
            <a:r>
              <a:rPr lang="en-US" smtClean="0">
                <a:latin typeface="Arial" pitchFamily="34" charset="0"/>
                <a:cs typeface="Arial" pitchFamily="34" charset="0"/>
              </a:rPr>
              <a:t>1</a:t>
            </a:r>
            <a:r>
              <a:rPr lang="en-US" smtClean="0"/>
              <a:t>&gt;Ini adalah heading pertama&lt;/h</a:t>
            </a:r>
            <a:r>
              <a:rPr lang="en-US" smtClean="0">
                <a:latin typeface="Arial" pitchFamily="34" charset="0"/>
                <a:cs typeface="Arial" pitchFamily="34" charset="0"/>
              </a:rPr>
              <a:t>1</a:t>
            </a:r>
            <a:r>
              <a:rPr lang="en-US" smtClean="0"/>
              <a:t>&gt;</a:t>
            </a:r>
          </a:p>
          <a:p>
            <a:pPr marL="465138" indent="0">
              <a:buNone/>
            </a:pPr>
            <a:r>
              <a:rPr lang="en-US" smtClean="0"/>
              <a:t>&lt;h2&gt;Ini adalah heading kedua&lt;/h2&gt;</a:t>
            </a:r>
          </a:p>
          <a:p>
            <a:pPr marL="465138" indent="0">
              <a:buNone/>
            </a:pPr>
            <a:r>
              <a:rPr lang="en-US" smtClean="0"/>
              <a:t>&lt;h3&gt;Ini adalah heading ketiga&lt;/h3&gt;</a:t>
            </a:r>
          </a:p>
          <a:p>
            <a:pPr marL="465138" indent="0">
              <a:buNone/>
            </a:pPr>
            <a:r>
              <a:rPr lang="en-US" smtClean="0"/>
              <a:t>&lt;h4&gt;Ini adalah heading keempat&lt;/h4&gt;</a:t>
            </a:r>
          </a:p>
          <a:p>
            <a:pPr marL="465138" indent="0">
              <a:buNone/>
            </a:pPr>
            <a:r>
              <a:rPr lang="en-US" smtClean="0"/>
              <a:t>&lt;h5&gt;Ini adalah heading kelima&lt;/h5&gt;</a:t>
            </a:r>
          </a:p>
          <a:p>
            <a:pPr marL="465138" indent="0">
              <a:buNone/>
            </a:pPr>
            <a:r>
              <a:rPr lang="en-US" smtClean="0"/>
              <a:t>&lt;h6&gt;Ini adalah heading keenam&lt;/h6&gt;</a:t>
            </a:r>
          </a:p>
          <a:p>
            <a:pPr marL="465138" indent="0">
              <a:buNone/>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from="(-#ppt_w/2)" to="(#ppt_x)" calcmode="lin" valueType="num">
                                      <p:cBhvr>
                                        <p:cTn id="7" dur="300" fill="hold">
                                          <p:stCondLst>
                                            <p:cond delay="0"/>
                                          </p:stCondLst>
                                        </p:cTn>
                                        <p:tgtEl>
                                          <p:spTgt spid="3">
                                            <p:txEl>
                                              <p:pRg st="0" end="0"/>
                                            </p:txEl>
                                          </p:spTgt>
                                        </p:tgtEl>
                                        <p:attrNameLst>
                                          <p:attrName>ppt_x</p:attrName>
                                        </p:attrNameLst>
                                      </p:cBhvr>
                                    </p:anim>
                                    <p:anim from="0" to="-1.0" calcmode="lin" valueType="num">
                                      <p:cBhvr>
                                        <p:cTn id="8" dur="100" decel="50000" autoRev="1" fill="hold">
                                          <p:stCondLst>
                                            <p:cond delay="300"/>
                                          </p:stCondLst>
                                        </p:cTn>
                                        <p:tgtEl>
                                          <p:spTgt spid="3">
                                            <p:txEl>
                                              <p:pRg st="0" end="0"/>
                                            </p:txEl>
                                          </p:spTgt>
                                        </p:tgtEl>
                                        <p:attrNameLst>
                                          <p:attrName>xshear</p:attrName>
                                        </p:attrNameLst>
                                      </p:cBhvr>
                                    </p:anim>
                                    <p:animScale>
                                      <p:cBhvr>
                                        <p:cTn id="9" dur="100" decel="100000" autoRev="1" fill="hold">
                                          <p:stCondLst>
                                            <p:cond delay="300"/>
                                          </p:stCondLst>
                                        </p:cTn>
                                        <p:tgtEl>
                                          <p:spTgt spid="3">
                                            <p:txEl>
                                              <p:pRg st="0" end="0"/>
                                            </p:txEl>
                                          </p:spTgt>
                                        </p:tgtEl>
                                      </p:cBhvr>
                                      <p:from x="100000" y="100000"/>
                                      <p:to x="80000" y="100000"/>
                                    </p:animScale>
                                    <p:anim by="(#ppt_h/3+#ppt_w*0.1)" calcmode="lin" valueType="num">
                                      <p:cBhvr additive="sum">
                                        <p:cTn id="10" dur="100" decel="100000" autoRev="1" fill="hold">
                                          <p:stCondLst>
                                            <p:cond delay="300"/>
                                          </p:stCondLst>
                                        </p:cTn>
                                        <p:tgtEl>
                                          <p:spTgt spid="3">
                                            <p:txEl>
                                              <p:pRg st="0" end="0"/>
                                            </p:txEl>
                                          </p:spTgt>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from="(-#ppt_w/2)" to="(#ppt_x)" calcmode="lin" valueType="num">
                                      <p:cBhvr>
                                        <p:cTn id="15" dur="300" fill="hold">
                                          <p:stCondLst>
                                            <p:cond delay="0"/>
                                          </p:stCondLst>
                                        </p:cTn>
                                        <p:tgtEl>
                                          <p:spTgt spid="3">
                                            <p:txEl>
                                              <p:pRg st="2" end="2"/>
                                            </p:txEl>
                                          </p:spTgt>
                                        </p:tgtEl>
                                        <p:attrNameLst>
                                          <p:attrName>ppt_x</p:attrName>
                                        </p:attrNameLst>
                                      </p:cBhvr>
                                    </p:anim>
                                    <p:anim from="0" to="-1.0" calcmode="lin" valueType="num">
                                      <p:cBhvr>
                                        <p:cTn id="16" dur="100" decel="50000" autoRev="1" fill="hold">
                                          <p:stCondLst>
                                            <p:cond delay="300"/>
                                          </p:stCondLst>
                                        </p:cTn>
                                        <p:tgtEl>
                                          <p:spTgt spid="3">
                                            <p:txEl>
                                              <p:pRg st="2" end="2"/>
                                            </p:txEl>
                                          </p:spTgt>
                                        </p:tgtEl>
                                        <p:attrNameLst>
                                          <p:attrName>xshear</p:attrName>
                                        </p:attrNameLst>
                                      </p:cBhvr>
                                    </p:anim>
                                    <p:animScale>
                                      <p:cBhvr>
                                        <p:cTn id="17" dur="100" decel="100000" autoRev="1" fill="hold">
                                          <p:stCondLst>
                                            <p:cond delay="300"/>
                                          </p:stCondLst>
                                        </p:cTn>
                                        <p:tgtEl>
                                          <p:spTgt spid="3">
                                            <p:txEl>
                                              <p:pRg st="2" end="2"/>
                                            </p:txEl>
                                          </p:spTgt>
                                        </p:tgtEl>
                                      </p:cBhvr>
                                      <p:from x="100000" y="100000"/>
                                      <p:to x="80000" y="100000"/>
                                    </p:animScale>
                                    <p:anim by="(#ppt_h/3+#ppt_w*0.1)" calcmode="lin" valueType="num">
                                      <p:cBhvr additive="sum">
                                        <p:cTn id="18" dur="100" decel="100000" autoRev="1" fill="hold">
                                          <p:stCondLst>
                                            <p:cond delay="300"/>
                                          </p:stCondLst>
                                        </p:cTn>
                                        <p:tgtEl>
                                          <p:spTgt spid="3">
                                            <p:txEl>
                                              <p:pRg st="2" end="2"/>
                                            </p:txEl>
                                          </p:spTgt>
                                        </p:tgtEl>
                                        <p:attrNameLst>
                                          <p:attrName>ppt_x</p:attrName>
                                        </p:attrNameLst>
                                      </p:cBhvr>
                                    </p:anim>
                                  </p:childTnLst>
                                </p:cTn>
                              </p:par>
                            </p:childTnLst>
                          </p:cTn>
                        </p:par>
                      </p:childTnLst>
                    </p:cTn>
                  </p:par>
                  <p:par>
                    <p:cTn id="19" fill="hold">
                      <p:stCondLst>
                        <p:cond delay="indefinite"/>
                      </p:stCondLst>
                      <p:childTnLst>
                        <p:par>
                          <p:cTn id="20" fill="hold">
                            <p:stCondLst>
                              <p:cond delay="0"/>
                            </p:stCondLst>
                            <p:childTnLst>
                              <p:par>
                                <p:cTn id="21" presetID="34"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from="(-#ppt_w/2)" to="(#ppt_x)" calcmode="lin" valueType="num">
                                      <p:cBhvr>
                                        <p:cTn id="23" dur="300" fill="hold">
                                          <p:stCondLst>
                                            <p:cond delay="0"/>
                                          </p:stCondLst>
                                        </p:cTn>
                                        <p:tgtEl>
                                          <p:spTgt spid="3">
                                            <p:txEl>
                                              <p:pRg st="4" end="4"/>
                                            </p:txEl>
                                          </p:spTgt>
                                        </p:tgtEl>
                                        <p:attrNameLst>
                                          <p:attrName>ppt_x</p:attrName>
                                        </p:attrNameLst>
                                      </p:cBhvr>
                                    </p:anim>
                                    <p:anim from="0" to="-1.0" calcmode="lin" valueType="num">
                                      <p:cBhvr>
                                        <p:cTn id="24" dur="100" decel="50000" autoRev="1" fill="hold">
                                          <p:stCondLst>
                                            <p:cond delay="300"/>
                                          </p:stCondLst>
                                        </p:cTn>
                                        <p:tgtEl>
                                          <p:spTgt spid="3">
                                            <p:txEl>
                                              <p:pRg st="4" end="4"/>
                                            </p:txEl>
                                          </p:spTgt>
                                        </p:tgtEl>
                                        <p:attrNameLst>
                                          <p:attrName>xshear</p:attrName>
                                        </p:attrNameLst>
                                      </p:cBhvr>
                                    </p:anim>
                                    <p:animScale>
                                      <p:cBhvr>
                                        <p:cTn id="25" dur="100" decel="100000" autoRev="1" fill="hold">
                                          <p:stCondLst>
                                            <p:cond delay="300"/>
                                          </p:stCondLst>
                                        </p:cTn>
                                        <p:tgtEl>
                                          <p:spTgt spid="3">
                                            <p:txEl>
                                              <p:pRg st="4" end="4"/>
                                            </p:txEl>
                                          </p:spTgt>
                                        </p:tgtEl>
                                      </p:cBhvr>
                                      <p:from x="100000" y="100000"/>
                                      <p:to x="80000" y="100000"/>
                                    </p:animScale>
                                    <p:anim by="(#ppt_h/3+#ppt_w*0.1)" calcmode="lin" valueType="num">
                                      <p:cBhvr additive="sum">
                                        <p:cTn id="26" dur="100" decel="100000" autoRev="1" fill="hold">
                                          <p:stCondLst>
                                            <p:cond delay="300"/>
                                          </p:stCondLst>
                                        </p:cTn>
                                        <p:tgtEl>
                                          <p:spTgt spid="3">
                                            <p:txEl>
                                              <p:pRg st="4" end="4"/>
                                            </p:txEl>
                                          </p:spTgt>
                                        </p:tgtEl>
                                        <p:attrNameLst>
                                          <p:attrName>ppt_x</p:attrName>
                                        </p:attrNameLst>
                                      </p:cBhvr>
                                    </p:anim>
                                  </p:childTnLst>
                                </p:cTn>
                              </p:par>
                            </p:childTnLst>
                          </p:cTn>
                        </p:par>
                      </p:childTnLst>
                    </p:cTn>
                  </p:par>
                  <p:par>
                    <p:cTn id="27" fill="hold">
                      <p:stCondLst>
                        <p:cond delay="indefinite"/>
                      </p:stCondLst>
                      <p:childTnLst>
                        <p:par>
                          <p:cTn id="28" fill="hold">
                            <p:stCondLst>
                              <p:cond delay="0"/>
                            </p:stCondLst>
                            <p:childTnLst>
                              <p:par>
                                <p:cTn id="29" presetID="34"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from="(-#ppt_w/2)" to="(#ppt_x)" calcmode="lin" valueType="num">
                                      <p:cBhvr>
                                        <p:cTn id="31" dur="300" fill="hold">
                                          <p:stCondLst>
                                            <p:cond delay="0"/>
                                          </p:stCondLst>
                                        </p:cTn>
                                        <p:tgtEl>
                                          <p:spTgt spid="3">
                                            <p:txEl>
                                              <p:pRg st="5" end="5"/>
                                            </p:txEl>
                                          </p:spTgt>
                                        </p:tgtEl>
                                        <p:attrNameLst>
                                          <p:attrName>ppt_x</p:attrName>
                                        </p:attrNameLst>
                                      </p:cBhvr>
                                    </p:anim>
                                    <p:anim from="0" to="-1.0" calcmode="lin" valueType="num">
                                      <p:cBhvr>
                                        <p:cTn id="32" dur="100" decel="50000" autoRev="1" fill="hold">
                                          <p:stCondLst>
                                            <p:cond delay="300"/>
                                          </p:stCondLst>
                                        </p:cTn>
                                        <p:tgtEl>
                                          <p:spTgt spid="3">
                                            <p:txEl>
                                              <p:pRg st="5" end="5"/>
                                            </p:txEl>
                                          </p:spTgt>
                                        </p:tgtEl>
                                        <p:attrNameLst>
                                          <p:attrName>xshear</p:attrName>
                                        </p:attrNameLst>
                                      </p:cBhvr>
                                    </p:anim>
                                    <p:animScale>
                                      <p:cBhvr>
                                        <p:cTn id="33" dur="100" decel="100000" autoRev="1" fill="hold">
                                          <p:stCondLst>
                                            <p:cond delay="300"/>
                                          </p:stCondLst>
                                        </p:cTn>
                                        <p:tgtEl>
                                          <p:spTgt spid="3">
                                            <p:txEl>
                                              <p:pRg st="5" end="5"/>
                                            </p:txEl>
                                          </p:spTgt>
                                        </p:tgtEl>
                                      </p:cBhvr>
                                      <p:from x="100000" y="100000"/>
                                      <p:to x="80000" y="100000"/>
                                    </p:animScale>
                                    <p:anim by="(#ppt_h/3+#ppt_w*0.1)" calcmode="lin" valueType="num">
                                      <p:cBhvr additive="sum">
                                        <p:cTn id="34" dur="100" decel="100000" autoRev="1" fill="hold">
                                          <p:stCondLst>
                                            <p:cond delay="300"/>
                                          </p:stCondLst>
                                        </p:cTn>
                                        <p:tgtEl>
                                          <p:spTgt spid="3">
                                            <p:txEl>
                                              <p:pRg st="5" end="5"/>
                                            </p:txEl>
                                          </p:spTgt>
                                        </p:tgtEl>
                                        <p:attrNameLst>
                                          <p:attrName>ppt_x</p:attrName>
                                        </p:attrNameLst>
                                      </p:cBhvr>
                                    </p:anim>
                                  </p:childTnLst>
                                </p:cTn>
                              </p:par>
                            </p:childTnLst>
                          </p:cTn>
                        </p:par>
                      </p:childTnLst>
                    </p:cTn>
                  </p:par>
                  <p:par>
                    <p:cTn id="35" fill="hold">
                      <p:stCondLst>
                        <p:cond delay="indefinite"/>
                      </p:stCondLst>
                      <p:childTnLst>
                        <p:par>
                          <p:cTn id="36" fill="hold">
                            <p:stCondLst>
                              <p:cond delay="0"/>
                            </p:stCondLst>
                            <p:childTnLst>
                              <p:par>
                                <p:cTn id="37" presetID="34"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from="(-#ppt_w/2)" to="(#ppt_x)" calcmode="lin" valueType="num">
                                      <p:cBhvr>
                                        <p:cTn id="39" dur="300" fill="hold">
                                          <p:stCondLst>
                                            <p:cond delay="0"/>
                                          </p:stCondLst>
                                        </p:cTn>
                                        <p:tgtEl>
                                          <p:spTgt spid="3">
                                            <p:txEl>
                                              <p:pRg st="6" end="6"/>
                                            </p:txEl>
                                          </p:spTgt>
                                        </p:tgtEl>
                                        <p:attrNameLst>
                                          <p:attrName>ppt_x</p:attrName>
                                        </p:attrNameLst>
                                      </p:cBhvr>
                                    </p:anim>
                                    <p:anim from="0" to="-1.0" calcmode="lin" valueType="num">
                                      <p:cBhvr>
                                        <p:cTn id="40" dur="100" decel="50000" autoRev="1" fill="hold">
                                          <p:stCondLst>
                                            <p:cond delay="300"/>
                                          </p:stCondLst>
                                        </p:cTn>
                                        <p:tgtEl>
                                          <p:spTgt spid="3">
                                            <p:txEl>
                                              <p:pRg st="6" end="6"/>
                                            </p:txEl>
                                          </p:spTgt>
                                        </p:tgtEl>
                                        <p:attrNameLst>
                                          <p:attrName>xshear</p:attrName>
                                        </p:attrNameLst>
                                      </p:cBhvr>
                                    </p:anim>
                                    <p:animScale>
                                      <p:cBhvr>
                                        <p:cTn id="41" dur="100" decel="100000" autoRev="1" fill="hold">
                                          <p:stCondLst>
                                            <p:cond delay="300"/>
                                          </p:stCondLst>
                                        </p:cTn>
                                        <p:tgtEl>
                                          <p:spTgt spid="3">
                                            <p:txEl>
                                              <p:pRg st="6" end="6"/>
                                            </p:txEl>
                                          </p:spTgt>
                                        </p:tgtEl>
                                      </p:cBhvr>
                                      <p:from x="100000" y="100000"/>
                                      <p:to x="80000" y="100000"/>
                                    </p:animScale>
                                    <p:anim by="(#ppt_h/3+#ppt_w*0.1)" calcmode="lin" valueType="num">
                                      <p:cBhvr additive="sum">
                                        <p:cTn id="42" dur="100" decel="100000" autoRev="1" fill="hold">
                                          <p:stCondLst>
                                            <p:cond delay="300"/>
                                          </p:stCondLst>
                                        </p:cTn>
                                        <p:tgtEl>
                                          <p:spTgt spid="3">
                                            <p:txEl>
                                              <p:pRg st="6" end="6"/>
                                            </p:txEl>
                                          </p:spTgt>
                                        </p:tgtEl>
                                        <p:attrNameLst>
                                          <p:attrName>ppt_x</p:attrName>
                                        </p:attrNameLst>
                                      </p:cBhvr>
                                    </p:anim>
                                  </p:childTnLst>
                                </p:cTn>
                              </p:par>
                            </p:childTnLst>
                          </p:cTn>
                        </p:par>
                      </p:childTnLst>
                    </p:cTn>
                  </p:par>
                  <p:par>
                    <p:cTn id="43" fill="hold">
                      <p:stCondLst>
                        <p:cond delay="indefinite"/>
                      </p:stCondLst>
                      <p:childTnLst>
                        <p:par>
                          <p:cTn id="44" fill="hold">
                            <p:stCondLst>
                              <p:cond delay="0"/>
                            </p:stCondLst>
                            <p:childTnLst>
                              <p:par>
                                <p:cTn id="45" presetID="34"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from="(-#ppt_w/2)" to="(#ppt_x)" calcmode="lin" valueType="num">
                                      <p:cBhvr>
                                        <p:cTn id="47" dur="300" fill="hold">
                                          <p:stCondLst>
                                            <p:cond delay="0"/>
                                          </p:stCondLst>
                                        </p:cTn>
                                        <p:tgtEl>
                                          <p:spTgt spid="3">
                                            <p:txEl>
                                              <p:pRg st="7" end="7"/>
                                            </p:txEl>
                                          </p:spTgt>
                                        </p:tgtEl>
                                        <p:attrNameLst>
                                          <p:attrName>ppt_x</p:attrName>
                                        </p:attrNameLst>
                                      </p:cBhvr>
                                    </p:anim>
                                    <p:anim from="0" to="-1.0" calcmode="lin" valueType="num">
                                      <p:cBhvr>
                                        <p:cTn id="48" dur="100" decel="50000" autoRev="1" fill="hold">
                                          <p:stCondLst>
                                            <p:cond delay="300"/>
                                          </p:stCondLst>
                                        </p:cTn>
                                        <p:tgtEl>
                                          <p:spTgt spid="3">
                                            <p:txEl>
                                              <p:pRg st="7" end="7"/>
                                            </p:txEl>
                                          </p:spTgt>
                                        </p:tgtEl>
                                        <p:attrNameLst>
                                          <p:attrName>xshear</p:attrName>
                                        </p:attrNameLst>
                                      </p:cBhvr>
                                    </p:anim>
                                    <p:animScale>
                                      <p:cBhvr>
                                        <p:cTn id="49" dur="100" decel="100000" autoRev="1" fill="hold">
                                          <p:stCondLst>
                                            <p:cond delay="300"/>
                                          </p:stCondLst>
                                        </p:cTn>
                                        <p:tgtEl>
                                          <p:spTgt spid="3">
                                            <p:txEl>
                                              <p:pRg st="7" end="7"/>
                                            </p:txEl>
                                          </p:spTgt>
                                        </p:tgtEl>
                                      </p:cBhvr>
                                      <p:from x="100000" y="100000"/>
                                      <p:to x="80000" y="100000"/>
                                    </p:animScale>
                                    <p:anim by="(#ppt_h/3+#ppt_w*0.1)" calcmode="lin" valueType="num">
                                      <p:cBhvr additive="sum">
                                        <p:cTn id="50" dur="100" decel="100000" autoRev="1" fill="hold">
                                          <p:stCondLst>
                                            <p:cond delay="300"/>
                                          </p:stCondLst>
                                        </p:cTn>
                                        <p:tgtEl>
                                          <p:spTgt spid="3">
                                            <p:txEl>
                                              <p:pRg st="7" end="7"/>
                                            </p:txEl>
                                          </p:spTgt>
                                        </p:tgtEl>
                                        <p:attrNameLst>
                                          <p:attrName>ppt_x</p:attrName>
                                        </p:attrNameLst>
                                      </p:cBhvr>
                                    </p:anim>
                                  </p:childTnLst>
                                </p:cTn>
                              </p:par>
                            </p:childTnLst>
                          </p:cTn>
                        </p:par>
                      </p:childTnLst>
                    </p:cTn>
                  </p:par>
                  <p:par>
                    <p:cTn id="51" fill="hold">
                      <p:stCondLst>
                        <p:cond delay="indefinite"/>
                      </p:stCondLst>
                      <p:childTnLst>
                        <p:par>
                          <p:cTn id="52" fill="hold">
                            <p:stCondLst>
                              <p:cond delay="0"/>
                            </p:stCondLst>
                            <p:childTnLst>
                              <p:par>
                                <p:cTn id="53" presetID="34" presetClass="entr" presetSubtype="0"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from="(-#ppt_w/2)" to="(#ppt_x)" calcmode="lin" valueType="num">
                                      <p:cBhvr>
                                        <p:cTn id="55" dur="300" fill="hold">
                                          <p:stCondLst>
                                            <p:cond delay="0"/>
                                          </p:stCondLst>
                                        </p:cTn>
                                        <p:tgtEl>
                                          <p:spTgt spid="3">
                                            <p:txEl>
                                              <p:pRg st="8" end="8"/>
                                            </p:txEl>
                                          </p:spTgt>
                                        </p:tgtEl>
                                        <p:attrNameLst>
                                          <p:attrName>ppt_x</p:attrName>
                                        </p:attrNameLst>
                                      </p:cBhvr>
                                    </p:anim>
                                    <p:anim from="0" to="-1.0" calcmode="lin" valueType="num">
                                      <p:cBhvr>
                                        <p:cTn id="56" dur="100" decel="50000" autoRev="1" fill="hold">
                                          <p:stCondLst>
                                            <p:cond delay="300"/>
                                          </p:stCondLst>
                                        </p:cTn>
                                        <p:tgtEl>
                                          <p:spTgt spid="3">
                                            <p:txEl>
                                              <p:pRg st="8" end="8"/>
                                            </p:txEl>
                                          </p:spTgt>
                                        </p:tgtEl>
                                        <p:attrNameLst>
                                          <p:attrName>xshear</p:attrName>
                                        </p:attrNameLst>
                                      </p:cBhvr>
                                    </p:anim>
                                    <p:animScale>
                                      <p:cBhvr>
                                        <p:cTn id="57" dur="100" decel="100000" autoRev="1" fill="hold">
                                          <p:stCondLst>
                                            <p:cond delay="300"/>
                                          </p:stCondLst>
                                        </p:cTn>
                                        <p:tgtEl>
                                          <p:spTgt spid="3">
                                            <p:txEl>
                                              <p:pRg st="8" end="8"/>
                                            </p:txEl>
                                          </p:spTgt>
                                        </p:tgtEl>
                                      </p:cBhvr>
                                      <p:from x="100000" y="100000"/>
                                      <p:to x="80000" y="100000"/>
                                    </p:animScale>
                                    <p:anim by="(#ppt_h/3+#ppt_w*0.1)" calcmode="lin" valueType="num">
                                      <p:cBhvr additive="sum">
                                        <p:cTn id="58" dur="100" decel="100000" autoRev="1" fill="hold">
                                          <p:stCondLst>
                                            <p:cond delay="300"/>
                                          </p:stCondLst>
                                        </p:cTn>
                                        <p:tgtEl>
                                          <p:spTgt spid="3">
                                            <p:txEl>
                                              <p:pRg st="8" end="8"/>
                                            </p:txEl>
                                          </p:spTgt>
                                        </p:tgtEl>
                                        <p:attrNameLst>
                                          <p:attrName>ppt_x</p:attrName>
                                        </p:attrNameLst>
                                      </p:cBhvr>
                                    </p:anim>
                                  </p:childTnLst>
                                </p:cTn>
                              </p:par>
                            </p:childTnLst>
                          </p:cTn>
                        </p:par>
                      </p:childTnLst>
                    </p:cTn>
                  </p:par>
                  <p:par>
                    <p:cTn id="59" fill="hold">
                      <p:stCondLst>
                        <p:cond delay="indefinite"/>
                      </p:stCondLst>
                      <p:childTnLst>
                        <p:par>
                          <p:cTn id="60" fill="hold">
                            <p:stCondLst>
                              <p:cond delay="0"/>
                            </p:stCondLst>
                            <p:childTnLst>
                              <p:par>
                                <p:cTn id="61" presetID="34"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 from="(-#ppt_w/2)" to="(#ppt_x)" calcmode="lin" valueType="num">
                                      <p:cBhvr>
                                        <p:cTn id="63" dur="300" fill="hold">
                                          <p:stCondLst>
                                            <p:cond delay="0"/>
                                          </p:stCondLst>
                                        </p:cTn>
                                        <p:tgtEl>
                                          <p:spTgt spid="3">
                                            <p:txEl>
                                              <p:pRg st="9" end="9"/>
                                            </p:txEl>
                                          </p:spTgt>
                                        </p:tgtEl>
                                        <p:attrNameLst>
                                          <p:attrName>ppt_x</p:attrName>
                                        </p:attrNameLst>
                                      </p:cBhvr>
                                    </p:anim>
                                    <p:anim from="0" to="-1.0" calcmode="lin" valueType="num">
                                      <p:cBhvr>
                                        <p:cTn id="64" dur="100" decel="50000" autoRev="1" fill="hold">
                                          <p:stCondLst>
                                            <p:cond delay="300"/>
                                          </p:stCondLst>
                                        </p:cTn>
                                        <p:tgtEl>
                                          <p:spTgt spid="3">
                                            <p:txEl>
                                              <p:pRg st="9" end="9"/>
                                            </p:txEl>
                                          </p:spTgt>
                                        </p:tgtEl>
                                        <p:attrNameLst>
                                          <p:attrName>xshear</p:attrName>
                                        </p:attrNameLst>
                                      </p:cBhvr>
                                    </p:anim>
                                    <p:animScale>
                                      <p:cBhvr>
                                        <p:cTn id="65" dur="100" decel="100000" autoRev="1" fill="hold">
                                          <p:stCondLst>
                                            <p:cond delay="300"/>
                                          </p:stCondLst>
                                        </p:cTn>
                                        <p:tgtEl>
                                          <p:spTgt spid="3">
                                            <p:txEl>
                                              <p:pRg st="9" end="9"/>
                                            </p:txEl>
                                          </p:spTgt>
                                        </p:tgtEl>
                                      </p:cBhvr>
                                      <p:from x="100000" y="100000"/>
                                      <p:to x="80000" y="100000"/>
                                    </p:animScale>
                                    <p:anim by="(#ppt_h/3+#ppt_w*0.1)" calcmode="lin" valueType="num">
                                      <p:cBhvr additive="sum">
                                        <p:cTn id="66" dur="100" decel="100000" autoRev="1" fill="hold">
                                          <p:stCondLst>
                                            <p:cond delay="300"/>
                                          </p:stCondLst>
                                        </p:cTn>
                                        <p:tgtEl>
                                          <p:spTgt spid="3">
                                            <p:txEl>
                                              <p:pRg st="9" end="9"/>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Berbagai Web Browser</a:t>
            </a:r>
            <a:endParaRPr lang="en-US"/>
          </a:p>
        </p:txBody>
      </p:sp>
      <p:sp>
        <p:nvSpPr>
          <p:cNvPr id="3" name="Content Placeholder 2"/>
          <p:cNvSpPr>
            <a:spLocks noGrp="1"/>
          </p:cNvSpPr>
          <p:nvPr>
            <p:ph idx="1"/>
          </p:nvPr>
        </p:nvSpPr>
        <p:spPr/>
        <p:txBody>
          <a:bodyPr/>
          <a:lstStyle/>
          <a:p>
            <a:pPr>
              <a:buNone/>
            </a:pPr>
            <a:r>
              <a:rPr lang="en-US" smtClean="0"/>
              <a:t>Mozilla Firefox</a:t>
            </a:r>
            <a:endParaRPr lang="en-US"/>
          </a:p>
        </p:txBody>
      </p:sp>
      <p:pic>
        <p:nvPicPr>
          <p:cNvPr id="1026" name="Picture 2"/>
          <p:cNvPicPr>
            <a:picLocks noChangeAspect="1" noChangeArrowheads="1"/>
          </p:cNvPicPr>
          <p:nvPr/>
        </p:nvPicPr>
        <p:blipFill>
          <a:blip r:embed="rId2"/>
          <a:srcRect/>
          <a:stretch>
            <a:fillRect/>
          </a:stretch>
        </p:blipFill>
        <p:spPr bwMode="auto">
          <a:xfrm>
            <a:off x="1600200" y="2133600"/>
            <a:ext cx="7010400" cy="432882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heckerboard(across)">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smtClean="0"/>
              <a:t>Paragraf HTML</a:t>
            </a:r>
            <a:endParaRPr lang="en-US" u="sng"/>
          </a:p>
        </p:txBody>
      </p:sp>
      <p:sp>
        <p:nvSpPr>
          <p:cNvPr id="3" name="Content Placeholder 2"/>
          <p:cNvSpPr>
            <a:spLocks noGrp="1"/>
          </p:cNvSpPr>
          <p:nvPr>
            <p:ph idx="1"/>
          </p:nvPr>
        </p:nvSpPr>
        <p:spPr/>
        <p:txBody>
          <a:bodyPr>
            <a:normAutofit/>
          </a:bodyPr>
          <a:lstStyle/>
          <a:p>
            <a:pPr marL="0" indent="0">
              <a:buNone/>
            </a:pPr>
            <a:r>
              <a:rPr lang="en-US" smtClean="0"/>
              <a:t>Paragraf didefinisikan dengan tag &lt;p&gt; dan &lt;/p&gt;</a:t>
            </a:r>
          </a:p>
          <a:p>
            <a:pPr marL="465138" indent="0">
              <a:buNone/>
            </a:pPr>
            <a:endParaRPr lang="en-US" smtClean="0"/>
          </a:p>
          <a:p>
            <a:pPr marL="60325" indent="0">
              <a:buNone/>
            </a:pPr>
            <a:r>
              <a:rPr lang="en-US" u="sng" smtClean="0"/>
              <a:t>Contoh: </a:t>
            </a:r>
          </a:p>
          <a:p>
            <a:pPr marL="60325" indent="0">
              <a:buNone/>
            </a:pPr>
            <a:endParaRPr lang="en-US" u="sng" smtClean="0"/>
          </a:p>
          <a:p>
            <a:pPr marL="465138" indent="0">
              <a:buNone/>
            </a:pPr>
            <a:r>
              <a:rPr lang="en-US" smtClean="0"/>
              <a:t>&lt;p&gt;Ini adalah paragraf&lt;/p&gt;</a:t>
            </a:r>
          </a:p>
          <a:p>
            <a:pPr marL="465138" indent="0">
              <a:buNone/>
            </a:pPr>
            <a:r>
              <a:rPr lang="en-US" smtClean="0"/>
              <a:t>&lt;p&gt;Ini adalah paragraf yang lainnya&lt;/p&gt;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p:cTn id="16"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17"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26"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8" presetClass="entr" presetSubtype="0" accel="10000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p:cTn id="34" dur="500" fill="hold"/>
                                        <p:tgtEl>
                                          <p:spTgt spid="3">
                                            <p:txEl>
                                              <p:pRg st="5" end="5"/>
                                            </p:txEl>
                                          </p:spTgt>
                                        </p:tgtEl>
                                        <p:attrNameLst>
                                          <p:attrName>ppt_w</p:attrName>
                                        </p:attrNameLst>
                                      </p:cBhvr>
                                      <p:tavLst>
                                        <p:tav tm="0">
                                          <p:val>
                                            <p:strVal val="#ppt_w*2.5"/>
                                          </p:val>
                                        </p:tav>
                                        <p:tav tm="100000">
                                          <p:val>
                                            <p:strVal val="#ppt_w"/>
                                          </p:val>
                                        </p:tav>
                                      </p:tavLst>
                                    </p:anim>
                                    <p:anim calcmode="lin" valueType="num">
                                      <p:cBhvr>
                                        <p:cTn id="35" dur="500" fill="hold"/>
                                        <p:tgtEl>
                                          <p:spTgt spid="3">
                                            <p:txEl>
                                              <p:pRg st="5" end="5"/>
                                            </p:txEl>
                                          </p:spTgt>
                                        </p:tgtEl>
                                        <p:attrNameLst>
                                          <p:attrName>ppt_h</p:attrName>
                                        </p:attrNameLst>
                                      </p:cBhvr>
                                      <p:tavLst>
                                        <p:tav tm="0">
                                          <p:val>
                                            <p:strVal val="#ppt_h*0.01"/>
                                          </p:val>
                                        </p:tav>
                                        <p:tav tm="100000">
                                          <p:val>
                                            <p:strVal val="#ppt_h"/>
                                          </p:val>
                                        </p:tav>
                                      </p:tavLst>
                                    </p:anim>
                                    <p:anim calcmode="lin" valueType="num">
                                      <p:cBhvr>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5" end="5"/>
                                            </p:txEl>
                                          </p:spTgt>
                                        </p:tgtEl>
                                        <p:attrNameLst>
                                          <p:attrName>ppt_y</p:attrName>
                                        </p:attrNameLst>
                                      </p:cBhvr>
                                      <p:tavLst>
                                        <p:tav tm="0">
                                          <p:val>
                                            <p:strVal val="#ppt_h+1"/>
                                          </p:val>
                                        </p:tav>
                                        <p:tav tm="100000">
                                          <p:val>
                                            <p:strVal val="#ppt_y"/>
                                          </p:val>
                                        </p:tav>
                                      </p:tavLst>
                                    </p:anim>
                                    <p:animEffect transition="in" filter="fade">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smtClean="0"/>
              <a:t>Link HTML</a:t>
            </a:r>
            <a:endParaRPr lang="en-US" u="sng"/>
          </a:p>
        </p:txBody>
      </p:sp>
      <p:sp>
        <p:nvSpPr>
          <p:cNvPr id="3" name="Content Placeholder 2"/>
          <p:cNvSpPr>
            <a:spLocks noGrp="1"/>
          </p:cNvSpPr>
          <p:nvPr>
            <p:ph idx="1"/>
          </p:nvPr>
        </p:nvSpPr>
        <p:spPr/>
        <p:txBody>
          <a:bodyPr>
            <a:normAutofit fontScale="92500" lnSpcReduction="10000"/>
          </a:bodyPr>
          <a:lstStyle/>
          <a:p>
            <a:pPr marL="0" indent="0">
              <a:buNone/>
            </a:pPr>
            <a:r>
              <a:rPr lang="en-US" smtClean="0"/>
              <a:t>Link didefinisikan dengan tag &lt;a&gt;</a:t>
            </a:r>
          </a:p>
          <a:p>
            <a:pPr marL="465138" indent="0">
              <a:buNone/>
            </a:pPr>
            <a:endParaRPr lang="en-US" smtClean="0"/>
          </a:p>
          <a:p>
            <a:pPr marL="60325" indent="0">
              <a:buNone/>
            </a:pPr>
            <a:r>
              <a:rPr lang="en-US" u="sng" smtClean="0"/>
              <a:t>Contoh: </a:t>
            </a:r>
          </a:p>
          <a:p>
            <a:pPr marL="60325" indent="0">
              <a:buNone/>
            </a:pPr>
            <a:endParaRPr lang="en-US" u="sng" smtClean="0"/>
          </a:p>
          <a:p>
            <a:pPr marL="465138" indent="0">
              <a:buNone/>
            </a:pPr>
            <a:r>
              <a:rPr lang="en-US" smtClean="0"/>
              <a:t>&lt;a href=“http://www.google.com”&gt;Ini adalah sebuah link&lt;/a&gt;</a:t>
            </a:r>
          </a:p>
          <a:p>
            <a:pPr marL="0" indent="0">
              <a:buNone/>
            </a:pPr>
            <a:endParaRPr lang="en-US" smtClean="0"/>
          </a:p>
          <a:p>
            <a:pPr marL="0" indent="0">
              <a:buNone/>
            </a:pPr>
            <a:r>
              <a:rPr lang="en-US" b="1" smtClean="0"/>
              <a:t>Catatan</a:t>
            </a:r>
            <a:r>
              <a:rPr lang="en-US" smtClean="0"/>
              <a:t>: alamat link secara khusus ditulis dalam atribut “href”. (Atribut akan kita pelajari dalam bab selanjutnya)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5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3">
                                            <p:txEl>
                                              <p:pRg st="0" end="0"/>
                                            </p:txEl>
                                          </p:spTgt>
                                        </p:tgtEl>
                                        <p:attrNameLst>
                                          <p:attrName>ppt_x</p:attrName>
                                          <p:attrName>ppt_y</p:attrName>
                                        </p:attrNameLst>
                                      </p:cBhvr>
                                    </p:animMotion>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Scale>
                                      <p:cBhvr>
                                        <p:cTn id="14" dur="5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500" decel="50000" fill="hold">
                                          <p:stCondLst>
                                            <p:cond delay="0"/>
                                          </p:stCondLst>
                                        </p:cTn>
                                        <p:tgtEl>
                                          <p:spTgt spid="3">
                                            <p:txEl>
                                              <p:pRg st="2" end="2"/>
                                            </p:txEl>
                                          </p:spTgt>
                                        </p:tgtEl>
                                        <p:attrNameLst>
                                          <p:attrName>ppt_x</p:attrName>
                                          <p:attrName>ppt_y</p:attrName>
                                        </p:attrNameLst>
                                      </p:cBhvr>
                                    </p:animMotion>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Scale>
                                      <p:cBhvr>
                                        <p:cTn id="21" dur="5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500" decel="50000" fill="hold">
                                          <p:stCondLst>
                                            <p:cond delay="0"/>
                                          </p:stCondLst>
                                        </p:cTn>
                                        <p:tgtEl>
                                          <p:spTgt spid="3">
                                            <p:txEl>
                                              <p:pRg st="4" end="4"/>
                                            </p:txEl>
                                          </p:spTgt>
                                        </p:tgtEl>
                                        <p:attrNameLst>
                                          <p:attrName>ppt_x</p:attrName>
                                          <p:attrName>ppt_y</p:attrName>
                                        </p:attrNameLst>
                                      </p:cBhvr>
                                    </p:animMotion>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Scale>
                                      <p:cBhvr>
                                        <p:cTn id="28" dur="5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500" decel="50000" fill="hold">
                                          <p:stCondLst>
                                            <p:cond delay="0"/>
                                          </p:stCondLst>
                                        </p:cTn>
                                        <p:tgtEl>
                                          <p:spTgt spid="3">
                                            <p:txEl>
                                              <p:pRg st="6" end="6"/>
                                            </p:txEl>
                                          </p:spTgt>
                                        </p:tgtEl>
                                        <p:attrNameLst>
                                          <p:attrName>ppt_x</p:attrName>
                                          <p:attrName>ppt_y</p:attrName>
                                        </p:attrNameLst>
                                      </p:cBhvr>
                                    </p:animMotion>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smtClean="0"/>
              <a:t>HTML Image</a:t>
            </a:r>
            <a:endParaRPr lang="en-US" u="sng"/>
          </a:p>
        </p:txBody>
      </p:sp>
      <p:sp>
        <p:nvSpPr>
          <p:cNvPr id="3" name="Content Placeholder 2"/>
          <p:cNvSpPr>
            <a:spLocks noGrp="1"/>
          </p:cNvSpPr>
          <p:nvPr>
            <p:ph idx="1"/>
          </p:nvPr>
        </p:nvSpPr>
        <p:spPr/>
        <p:txBody>
          <a:bodyPr>
            <a:normAutofit lnSpcReduction="10000"/>
          </a:bodyPr>
          <a:lstStyle/>
          <a:p>
            <a:pPr marL="0" indent="0">
              <a:buNone/>
            </a:pPr>
            <a:r>
              <a:rPr lang="en-US" smtClean="0"/>
              <a:t>Image didefinisikan dengan tag &lt;img&gt;</a:t>
            </a:r>
          </a:p>
          <a:p>
            <a:pPr marL="465138" indent="0">
              <a:buNone/>
            </a:pPr>
            <a:endParaRPr lang="en-US" smtClean="0"/>
          </a:p>
          <a:p>
            <a:pPr marL="60325" indent="0">
              <a:buNone/>
            </a:pPr>
            <a:r>
              <a:rPr lang="en-US" u="sng" smtClean="0"/>
              <a:t>Contoh: </a:t>
            </a:r>
          </a:p>
          <a:p>
            <a:pPr marL="60325" indent="0">
              <a:buNone/>
            </a:pPr>
            <a:endParaRPr lang="en-US" u="sng" smtClean="0"/>
          </a:p>
          <a:p>
            <a:pPr marL="465138" indent="0">
              <a:buNone/>
            </a:pPr>
            <a:r>
              <a:rPr lang="en-US" smtClean="0"/>
              <a:t>&lt;img src=“penguins.jpg”&gt;&lt;/img&gt;</a:t>
            </a:r>
          </a:p>
          <a:p>
            <a:pPr marL="0" indent="0">
              <a:buNone/>
            </a:pPr>
            <a:endParaRPr lang="en-US" smtClean="0"/>
          </a:p>
          <a:p>
            <a:pPr marL="0" indent="0">
              <a:buNone/>
            </a:pPr>
            <a:r>
              <a:rPr lang="en-US" b="1" smtClean="0"/>
              <a:t>Catatan</a:t>
            </a:r>
            <a:r>
              <a:rPr lang="en-US" smtClean="0"/>
              <a:t>: file image secara khusus ditulis dalam atribut “src”. (Atribut akan kita pelajari dalam bab selanjutnya)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p:cTn id="15" dur="500" fill="hold"/>
                                        <p:tgtEl>
                                          <p:spTgt spid="3">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3">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3">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9" presetClass="entr" presetSubtype="0" accel="10000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p:cTn id="23" dur="500" fill="hold"/>
                                        <p:tgtEl>
                                          <p:spTgt spid="3">
                                            <p:txEl>
                                              <p:pRg st="4" end="4"/>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3">
                                            <p:txEl>
                                              <p:pRg st="4" end="4"/>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3">
                                            <p:txEl>
                                              <p:pRg st="4" end="4"/>
                                            </p:txEl>
                                          </p:spTgt>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9" presetClass="entr" presetSubtype="0" accel="10000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p:cTn id="31" dur="500" fill="hold"/>
                                        <p:tgtEl>
                                          <p:spTgt spid="3">
                                            <p:txEl>
                                              <p:pRg st="6" end="6"/>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2" dur="500" fill="hold"/>
                                        <p:tgtEl>
                                          <p:spTgt spid="3">
                                            <p:txEl>
                                              <p:pRg st="6" end="6"/>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3" dur="500" fill="hold"/>
                                        <p:tgtEl>
                                          <p:spTgt spid="3">
                                            <p:txEl>
                                              <p:pRg st="6" end="6"/>
                                            </p:txEl>
                                          </p:spTgt>
                                        </p:tgtEl>
                                        <p:attrNameLst>
                                          <p:attrName>ppt_x</p:attrName>
                                        </p:attrNameLst>
                                      </p:cBhvr>
                                      <p:tavLst>
                                        <p:tav tm="0">
                                          <p:val>
                                            <p:strVal val="#ppt_x-.3"/>
                                          </p:val>
                                        </p:tav>
                                        <p:tav tm="50000">
                                          <p:val>
                                            <p:strVal val="#ppt_x"/>
                                          </p:val>
                                        </p:tav>
                                        <p:tav tm="100000">
                                          <p:val>
                                            <p:strVal val="#ppt_x"/>
                                          </p:val>
                                        </p:tav>
                                      </p:tavLst>
                                    </p:anim>
                                    <p:anim calcmode="lin" valueType="num">
                                      <p:cBhvr>
                                        <p:cTn id="3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2743200"/>
            <a:ext cx="8382000" cy="923330"/>
          </a:xfrm>
          <a:prstGeom prst="rect">
            <a:avLst/>
          </a:prstGeom>
          <a:noFill/>
        </p:spPr>
        <p:txBody>
          <a:bodyPr wrap="square" lIns="91440" tIns="45720" rIns="91440" bIns="45720">
            <a:spAutoFit/>
            <a:scene3d>
              <a:camera prst="orthographicFront"/>
              <a:lightRig rig="threePt" dir="t"/>
            </a:scene3d>
            <a:sp3d extrusionH="57150">
              <a:bevelT w="50800" h="38100" prst="riblet"/>
            </a:sp3d>
          </a:bodyPr>
          <a:lstStyle/>
          <a:p>
            <a:pPr algn="ctr"/>
            <a:r>
              <a:rPr lang="en-US" sz="5400" b="1" smtClean="0">
                <a:ln w="19050">
                  <a:solidFill>
                    <a:schemeClr val="tx2">
                      <a:tint val="1000"/>
                    </a:schemeClr>
                  </a:solidFill>
                  <a:prstDash val="solid"/>
                </a:ln>
                <a:solidFill>
                  <a:schemeClr val="accent3"/>
                </a:solidFill>
                <a:effectLst>
                  <a:glow rad="63500">
                    <a:schemeClr val="accent4">
                      <a:satMod val="175000"/>
                      <a:alpha val="40000"/>
                    </a:schemeClr>
                  </a:glow>
                  <a:outerShdw blurRad="50800" dist="38100" algn="l" rotWithShape="0">
                    <a:prstClr val="black">
                      <a:alpha val="40000"/>
                    </a:prstClr>
                  </a:outerShdw>
                  <a:reflection blurRad="6350" stA="55000" endA="300" endPos="45500" dir="5400000" sy="-100000" algn="bl" rotWithShape="0"/>
                </a:effectLst>
              </a:rPr>
              <a:t>Cukup mudah bukan??</a:t>
            </a:r>
            <a:endParaRPr lang="en-US" sz="5400" b="1">
              <a:ln w="19050">
                <a:solidFill>
                  <a:schemeClr val="tx2">
                    <a:tint val="1000"/>
                  </a:schemeClr>
                </a:solidFill>
                <a:prstDash val="solid"/>
              </a:ln>
              <a:solidFill>
                <a:schemeClr val="accent3"/>
              </a:solidFill>
              <a:effectLst>
                <a:glow rad="63500">
                  <a:schemeClr val="accent4">
                    <a:satMod val="175000"/>
                    <a:alpha val="40000"/>
                  </a:schemeClr>
                </a:glow>
                <a:outerShdw blurRad="50800" dist="38100" algn="l" rotWithShape="0">
                  <a:prstClr val="black">
                    <a:alpha val="40000"/>
                  </a:prstClr>
                </a:outerShdw>
                <a:reflection blurRad="6350" stA="55000" endA="300" endPos="45500" dir="5400000" sy="-100000" algn="bl" rotWithShape="0"/>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201399" y="1524000"/>
            <a:ext cx="7409201" cy="4953000"/>
          </a:xfrm>
          <a:prstGeom prst="roundRect">
            <a:avLst>
              <a:gd name="adj" fmla="val 13035"/>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Title 1"/>
          <p:cNvSpPr>
            <a:spLocks noGrp="1"/>
          </p:cNvSpPr>
          <p:nvPr>
            <p:ph type="title"/>
          </p:nvPr>
        </p:nvSpPr>
        <p:spPr/>
        <p:txBody>
          <a:bodyPr/>
          <a:lstStyle/>
          <a:p>
            <a:r>
              <a:rPr lang="en-US" smtClean="0"/>
              <a:t>Berbagai Web Browser</a:t>
            </a:r>
            <a:endParaRPr lang="en-US"/>
          </a:p>
        </p:txBody>
      </p:sp>
      <p:sp>
        <p:nvSpPr>
          <p:cNvPr id="3" name="Content Placeholder 2"/>
          <p:cNvSpPr>
            <a:spLocks noGrp="1"/>
          </p:cNvSpPr>
          <p:nvPr>
            <p:ph idx="1"/>
          </p:nvPr>
        </p:nvSpPr>
        <p:spPr/>
        <p:txBody>
          <a:bodyPr/>
          <a:lstStyle/>
          <a:p>
            <a:pPr>
              <a:buNone/>
            </a:pPr>
            <a:r>
              <a:rPr lang="en-US" smtClean="0"/>
              <a:t>Google Chrome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amond(in)">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676400" y="1905000"/>
            <a:ext cx="6934200" cy="43053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 name="Title 1"/>
          <p:cNvSpPr>
            <a:spLocks noGrp="1"/>
          </p:cNvSpPr>
          <p:nvPr>
            <p:ph type="title"/>
          </p:nvPr>
        </p:nvSpPr>
        <p:spPr/>
        <p:txBody>
          <a:bodyPr/>
          <a:lstStyle/>
          <a:p>
            <a:r>
              <a:rPr lang="en-US" smtClean="0"/>
              <a:t>Berbagai Web Browser</a:t>
            </a:r>
            <a:endParaRPr lang="en-US"/>
          </a:p>
        </p:txBody>
      </p:sp>
      <p:sp>
        <p:nvSpPr>
          <p:cNvPr id="3" name="Content Placeholder 2"/>
          <p:cNvSpPr>
            <a:spLocks noGrp="1"/>
          </p:cNvSpPr>
          <p:nvPr>
            <p:ph idx="1"/>
          </p:nvPr>
        </p:nvSpPr>
        <p:spPr/>
        <p:txBody>
          <a:bodyPr/>
          <a:lstStyle/>
          <a:p>
            <a:pPr>
              <a:buNone/>
            </a:pPr>
            <a:r>
              <a:rPr lang="en-US" smtClean="0"/>
              <a:t>Safari</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676400" y="2133600"/>
            <a:ext cx="6934200" cy="428148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p:txBody>
          <a:bodyPr/>
          <a:lstStyle/>
          <a:p>
            <a:r>
              <a:rPr lang="en-US" smtClean="0"/>
              <a:t>Berbagai Web Browser</a:t>
            </a:r>
            <a:endParaRPr lang="en-US"/>
          </a:p>
        </p:txBody>
      </p:sp>
      <p:sp>
        <p:nvSpPr>
          <p:cNvPr id="3" name="Content Placeholder 2"/>
          <p:cNvSpPr>
            <a:spLocks noGrp="1"/>
          </p:cNvSpPr>
          <p:nvPr>
            <p:ph idx="1"/>
          </p:nvPr>
        </p:nvSpPr>
        <p:spPr/>
        <p:txBody>
          <a:bodyPr/>
          <a:lstStyle/>
          <a:p>
            <a:pPr>
              <a:buNone/>
            </a:pPr>
            <a:r>
              <a:rPr lang="en-US" smtClean="0"/>
              <a:t>Internet Explorer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anim calcmode="lin" valueType="num">
                                      <p:cBhvr>
                                        <p:cTn id="8" dur="500" fill="hold"/>
                                        <p:tgtEl>
                                          <p:spTgt spid="4098"/>
                                        </p:tgtEl>
                                        <p:attrNameLst>
                                          <p:attrName>style.rotation</p:attrName>
                                        </p:attrNameLst>
                                      </p:cBhvr>
                                      <p:tavLst>
                                        <p:tav tm="0">
                                          <p:val>
                                            <p:fltVal val="720"/>
                                          </p:val>
                                        </p:tav>
                                        <p:tav tm="100000">
                                          <p:val>
                                            <p:fltVal val="0"/>
                                          </p:val>
                                        </p:tav>
                                      </p:tavLst>
                                    </p:anim>
                                    <p:anim calcmode="lin" valueType="num">
                                      <p:cBhvr>
                                        <p:cTn id="9" dur="500" fill="hold"/>
                                        <p:tgtEl>
                                          <p:spTgt spid="4098"/>
                                        </p:tgtEl>
                                        <p:attrNameLst>
                                          <p:attrName>ppt_h</p:attrName>
                                        </p:attrNameLst>
                                      </p:cBhvr>
                                      <p:tavLst>
                                        <p:tav tm="0">
                                          <p:val>
                                            <p:fltVal val="0"/>
                                          </p:val>
                                        </p:tav>
                                        <p:tav tm="100000">
                                          <p:val>
                                            <p:strVal val="#ppt_h"/>
                                          </p:val>
                                        </p:tav>
                                      </p:tavLst>
                                    </p:anim>
                                    <p:anim calcmode="lin" valueType="num">
                                      <p:cBhvr>
                                        <p:cTn id="10" dur="500" fill="hold"/>
                                        <p:tgtEl>
                                          <p:spTgt spid="4098"/>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Berbagai </a:t>
            </a:r>
            <a:r>
              <a:rPr lang="en-US" i="1" smtClean="0"/>
              <a:t>Text Editor</a:t>
            </a:r>
            <a:endParaRPr lang="en-US" i="1"/>
          </a:p>
        </p:txBody>
      </p:sp>
      <p:sp>
        <p:nvSpPr>
          <p:cNvPr id="3" name="Content Placeholder 2"/>
          <p:cNvSpPr>
            <a:spLocks noGrp="1"/>
          </p:cNvSpPr>
          <p:nvPr>
            <p:ph idx="1"/>
          </p:nvPr>
        </p:nvSpPr>
        <p:spPr/>
        <p:txBody>
          <a:bodyPr/>
          <a:lstStyle/>
          <a:p>
            <a:pPr>
              <a:buNone/>
            </a:pPr>
            <a:r>
              <a:rPr lang="en-US" smtClean="0"/>
              <a:t>Notepad++</a:t>
            </a:r>
            <a:endParaRPr lang="en-US"/>
          </a:p>
        </p:txBody>
      </p:sp>
      <p:pic>
        <p:nvPicPr>
          <p:cNvPr id="5122" name="Picture 2"/>
          <p:cNvPicPr>
            <a:picLocks noChangeAspect="1" noChangeArrowheads="1"/>
          </p:cNvPicPr>
          <p:nvPr/>
        </p:nvPicPr>
        <p:blipFill>
          <a:blip r:embed="rId2"/>
          <a:srcRect/>
          <a:stretch>
            <a:fillRect/>
          </a:stretch>
        </p:blipFill>
        <p:spPr bwMode="auto">
          <a:xfrm>
            <a:off x="1524000" y="2209800"/>
            <a:ext cx="7162800" cy="426757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from="(-#ppt_w/2)" to="(#ppt_x)" calcmode="lin" valueType="num">
                                      <p:cBhvr>
                                        <p:cTn id="7" dur="600" fill="hold">
                                          <p:stCondLst>
                                            <p:cond delay="0"/>
                                          </p:stCondLst>
                                        </p:cTn>
                                        <p:tgtEl>
                                          <p:spTgt spid="5122"/>
                                        </p:tgtEl>
                                        <p:attrNameLst>
                                          <p:attrName>ppt_x</p:attrName>
                                        </p:attrNameLst>
                                      </p:cBhvr>
                                    </p:anim>
                                    <p:anim from="0" to="-1.0" calcmode="lin" valueType="num">
                                      <p:cBhvr>
                                        <p:cTn id="8" dur="200" decel="50000" autoRev="1" fill="hold">
                                          <p:stCondLst>
                                            <p:cond delay="600"/>
                                          </p:stCondLst>
                                        </p:cTn>
                                        <p:tgtEl>
                                          <p:spTgt spid="5122"/>
                                        </p:tgtEl>
                                        <p:attrNameLst>
                                          <p:attrName>xshear</p:attrName>
                                        </p:attrNameLst>
                                      </p:cBhvr>
                                    </p:anim>
                                    <p:animScale>
                                      <p:cBhvr>
                                        <p:cTn id="9" dur="200" decel="100000" autoRev="1" fill="hold">
                                          <p:stCondLst>
                                            <p:cond delay="600"/>
                                          </p:stCondLst>
                                        </p:cTn>
                                        <p:tgtEl>
                                          <p:spTgt spid="5122"/>
                                        </p:tgtEl>
                                      </p:cBhvr>
                                      <p:from x="100000" y="100000"/>
                                      <p:to x="80000" y="100000"/>
                                    </p:animScale>
                                    <p:anim by="(#ppt_h/3+#ppt_w*0.1)" calcmode="lin" valueType="num">
                                      <p:cBhvr additive="sum">
                                        <p:cTn id="10" dur="200" decel="100000" autoRev="1" fill="hold">
                                          <p:stCondLst>
                                            <p:cond delay="600"/>
                                          </p:stCondLst>
                                        </p:cTn>
                                        <p:tgtEl>
                                          <p:spTgt spid="5122"/>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Berbagai </a:t>
            </a:r>
            <a:r>
              <a:rPr lang="en-US" i="1" smtClean="0"/>
              <a:t>Text Editor</a:t>
            </a:r>
            <a:endParaRPr lang="en-US" i="1"/>
          </a:p>
        </p:txBody>
      </p:sp>
      <p:sp>
        <p:nvSpPr>
          <p:cNvPr id="3" name="Content Placeholder 2"/>
          <p:cNvSpPr>
            <a:spLocks noGrp="1"/>
          </p:cNvSpPr>
          <p:nvPr>
            <p:ph idx="1"/>
          </p:nvPr>
        </p:nvSpPr>
        <p:spPr/>
        <p:txBody>
          <a:bodyPr/>
          <a:lstStyle/>
          <a:p>
            <a:pPr>
              <a:buNone/>
            </a:pPr>
            <a:r>
              <a:rPr lang="en-US" smtClean="0"/>
              <a:t>GEdit</a:t>
            </a:r>
            <a:endParaRPr lang="en-US"/>
          </a:p>
        </p:txBody>
      </p:sp>
      <p:pic>
        <p:nvPicPr>
          <p:cNvPr id="6146" name="Picture 2"/>
          <p:cNvPicPr>
            <a:picLocks noChangeAspect="1" noChangeArrowheads="1"/>
          </p:cNvPicPr>
          <p:nvPr/>
        </p:nvPicPr>
        <p:blipFill>
          <a:blip r:embed="rId2"/>
          <a:srcRect l="2106" t="1732" r="4211" b="4762"/>
          <a:stretch>
            <a:fillRect/>
          </a:stretch>
        </p:blipFill>
        <p:spPr bwMode="auto">
          <a:xfrm>
            <a:off x="1600200" y="2133600"/>
            <a:ext cx="7162800" cy="43434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ox(in)">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Berbagai </a:t>
            </a:r>
            <a:r>
              <a:rPr lang="en-US" i="1" smtClean="0"/>
              <a:t>Text Editor</a:t>
            </a:r>
            <a:endParaRPr lang="en-US" i="1"/>
          </a:p>
        </p:txBody>
      </p:sp>
      <p:sp>
        <p:nvSpPr>
          <p:cNvPr id="3" name="Content Placeholder 2"/>
          <p:cNvSpPr>
            <a:spLocks noGrp="1"/>
          </p:cNvSpPr>
          <p:nvPr>
            <p:ph idx="1"/>
          </p:nvPr>
        </p:nvSpPr>
        <p:spPr/>
        <p:txBody>
          <a:bodyPr/>
          <a:lstStyle/>
          <a:p>
            <a:pPr>
              <a:buNone/>
            </a:pPr>
            <a:r>
              <a:rPr lang="en-US" smtClean="0"/>
              <a:t>WordPad</a:t>
            </a:r>
            <a:endParaRPr lang="en-US"/>
          </a:p>
        </p:txBody>
      </p:sp>
      <p:pic>
        <p:nvPicPr>
          <p:cNvPr id="7170" name="Picture 2"/>
          <p:cNvPicPr>
            <a:picLocks noChangeAspect="1" noChangeArrowheads="1"/>
          </p:cNvPicPr>
          <p:nvPr/>
        </p:nvPicPr>
        <p:blipFill>
          <a:blip r:embed="rId2"/>
          <a:srcRect/>
          <a:stretch>
            <a:fillRect/>
          </a:stretch>
        </p:blipFill>
        <p:spPr bwMode="auto">
          <a:xfrm>
            <a:off x="1524001" y="2057400"/>
            <a:ext cx="7162800" cy="4495800"/>
          </a:xfrm>
          <a:prstGeom prst="rect">
            <a:avLst/>
          </a:prstGeom>
          <a:ln>
            <a:noFill/>
          </a:ln>
          <a:effectLst>
            <a:outerShdw blurRad="76200" dir="18900000" sy="23000" kx="-1200000" algn="bl" rotWithShape="0">
              <a:prstClr val="black">
                <a:alpha val="20000"/>
              </a:prstClr>
            </a:outerShdw>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7170"/>
                                        </p:tgtEl>
                                        <p:attrNameLst>
                                          <p:attrName>style.visibility</p:attrName>
                                        </p:attrNameLst>
                                      </p:cBhvr>
                                      <p:to>
                                        <p:strVal val="visible"/>
                                      </p:to>
                                    </p:set>
                                    <p:anim calcmode="lin" valueType="num">
                                      <p:cBhvr>
                                        <p:cTn id="7" dur="500" fill="hold"/>
                                        <p:tgtEl>
                                          <p:spTgt spid="7170"/>
                                        </p:tgtEl>
                                        <p:attrNameLst>
                                          <p:attrName>ppt_w</p:attrName>
                                        </p:attrNameLst>
                                      </p:cBhvr>
                                      <p:tavLst>
                                        <p:tav tm="0">
                                          <p:val>
                                            <p:fltVal val="0"/>
                                          </p:val>
                                        </p:tav>
                                        <p:tav tm="100000">
                                          <p:val>
                                            <p:strVal val="#ppt_w"/>
                                          </p:val>
                                        </p:tav>
                                      </p:tavLst>
                                    </p:anim>
                                    <p:anim calcmode="lin" valueType="num">
                                      <p:cBhvr>
                                        <p:cTn id="8" dur="500" fill="hold"/>
                                        <p:tgtEl>
                                          <p:spTgt spid="7170"/>
                                        </p:tgtEl>
                                        <p:attrNameLst>
                                          <p:attrName>ppt_h</p:attrName>
                                        </p:attrNameLst>
                                      </p:cBhvr>
                                      <p:tavLst>
                                        <p:tav tm="0">
                                          <p:val>
                                            <p:fltVal val="0"/>
                                          </p:val>
                                        </p:tav>
                                        <p:tav tm="100000">
                                          <p:val>
                                            <p:strVal val="#ppt_h"/>
                                          </p:val>
                                        </p:tav>
                                      </p:tavLst>
                                    </p:anim>
                                    <p:anim calcmode="lin" valueType="num">
                                      <p:cBhvr>
                                        <p:cTn id="9" dur="500" fill="hold"/>
                                        <p:tgtEl>
                                          <p:spTgt spid="7170"/>
                                        </p:tgtEl>
                                        <p:attrNameLst>
                                          <p:attrName>style.rotation</p:attrName>
                                        </p:attrNameLst>
                                      </p:cBhvr>
                                      <p:tavLst>
                                        <p:tav tm="0">
                                          <p:val>
                                            <p:fltVal val="90"/>
                                          </p:val>
                                        </p:tav>
                                        <p:tav tm="100000">
                                          <p:val>
                                            <p:fltVal val="0"/>
                                          </p:val>
                                        </p:tav>
                                      </p:tavLst>
                                    </p:anim>
                                    <p:animEffect transition="in" filter="fade">
                                      <p:cBhvr>
                                        <p:cTn id="10"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896</TotalTime>
  <Words>1053</Words>
  <Application>Microsoft Office PowerPoint</Application>
  <PresentationFormat>On-screen Show (4:3)</PresentationFormat>
  <Paragraphs>184</Paragraphs>
  <Slides>33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Courier New</vt:lpstr>
      <vt:lpstr>Gill Sans MT</vt:lpstr>
      <vt:lpstr>Verdana</vt:lpstr>
      <vt:lpstr>Wingdings</vt:lpstr>
      <vt:lpstr>Wingdings 2</vt:lpstr>
      <vt:lpstr>Solstice</vt:lpstr>
      <vt:lpstr>HTML  Home and Introduction</vt:lpstr>
      <vt:lpstr>Let’s get started</vt:lpstr>
      <vt:lpstr>Berbagai Web Browser</vt:lpstr>
      <vt:lpstr>Berbagai Web Browser</vt:lpstr>
      <vt:lpstr>Berbagai Web Browser</vt:lpstr>
      <vt:lpstr>Berbagai Web Browser</vt:lpstr>
      <vt:lpstr>Berbagai Text Editor</vt:lpstr>
      <vt:lpstr>Berbagai Text Editor</vt:lpstr>
      <vt:lpstr>Berbagai Text Editor</vt:lpstr>
      <vt:lpstr>Bagaimana Web Bekerja ?</vt:lpstr>
      <vt:lpstr>Dasar Pemrograman Berbasis Web</vt:lpstr>
      <vt:lpstr>Pemrograman Sisi Klien</vt:lpstr>
      <vt:lpstr>Pemrograman Sisi Server</vt:lpstr>
      <vt:lpstr>HTML Introduction</vt:lpstr>
      <vt:lpstr>Apa itu HTML ?</vt:lpstr>
      <vt:lpstr>Apa itu HTML ?</vt:lpstr>
      <vt:lpstr>DEFINISI HTML</vt:lpstr>
      <vt:lpstr>Bagaimana HTML bekerja ?</vt:lpstr>
      <vt:lpstr>HTML Tags</vt:lpstr>
      <vt:lpstr>HTML Documents</vt:lpstr>
      <vt:lpstr>Web Browser</vt:lpstr>
      <vt:lpstr>Struktur File HTML</vt:lpstr>
      <vt:lpstr>Penjelasan</vt:lpstr>
      <vt:lpstr>Penjelasan</vt:lpstr>
      <vt:lpstr>Penjelasan</vt:lpstr>
      <vt:lpstr>Contoh</vt:lpstr>
      <vt:lpstr>Penjelasan</vt:lpstr>
      <vt:lpstr>Editing HTML</vt:lpstr>
      <vt:lpstr>Contoh HTML Dasar Heading HTML</vt:lpstr>
      <vt:lpstr>Paragraf HTML</vt:lpstr>
      <vt:lpstr>Link HTML</vt:lpstr>
      <vt:lpstr>HTML Image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Introduction</dc:title>
  <dc:creator>Ferrari</dc:creator>
  <cp:lastModifiedBy>W8</cp:lastModifiedBy>
  <cp:revision>30</cp:revision>
  <dcterms:created xsi:type="dcterms:W3CDTF">2014-09-06T02:08:23Z</dcterms:created>
  <dcterms:modified xsi:type="dcterms:W3CDTF">2016-09-16T06:09:43Z</dcterms:modified>
</cp:coreProperties>
</file>