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256" r:id="rId2"/>
    <p:sldId id="276" r:id="rId3"/>
    <p:sldId id="257" r:id="rId4"/>
    <p:sldId id="260" r:id="rId5"/>
    <p:sldId id="264" r:id="rId6"/>
    <p:sldId id="265" r:id="rId7"/>
    <p:sldId id="269" r:id="rId8"/>
    <p:sldId id="267" r:id="rId9"/>
    <p:sldId id="270" r:id="rId10"/>
    <p:sldId id="262" r:id="rId11"/>
    <p:sldId id="266" r:id="rId12"/>
    <p:sldId id="271" r:id="rId13"/>
    <p:sldId id="268" r:id="rId14"/>
    <p:sldId id="259" r:id="rId15"/>
    <p:sldId id="272" r:id="rId16"/>
    <p:sldId id="273" r:id="rId17"/>
    <p:sldId id="275" r:id="rId18"/>
    <p:sldId id="274" r:id="rId19"/>
    <p:sldId id="280" r:id="rId20"/>
    <p:sldId id="281" r:id="rId21"/>
    <p:sldId id="282" r:id="rId22"/>
    <p:sldId id="294" r:id="rId23"/>
    <p:sldId id="283" r:id="rId24"/>
    <p:sldId id="284" r:id="rId25"/>
    <p:sldId id="290" r:id="rId26"/>
    <p:sldId id="285" r:id="rId27"/>
    <p:sldId id="291" r:id="rId28"/>
    <p:sldId id="287" r:id="rId29"/>
    <p:sldId id="288" r:id="rId30"/>
    <p:sldId id="293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E74D7-F84D-4FBF-A683-0B64154486BC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E6B22-9E91-4C1E-9C3C-3562C69A85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03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IIS = Internet Information</a:t>
            </a:r>
            <a:r>
              <a:rPr lang="en-US" baseline="0" smtClean="0"/>
              <a:t> Services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D3407-2803-4B2F-B6E6-7564C98AA3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4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E5B7A3-3B95-47B6-9B64-ABC22BF204AB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7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41B54D-D30C-40C4-9C98-0CE6A7AD44E6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05134E-7751-4D3F-A8DD-AA509E086440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2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ED9D11-8233-4B08-BBBE-D1210D018150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0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E3A90A-87F5-4AB0-8067-6062767BF674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A40C94-DB2E-4A56-8FBB-EA15DD49D4B6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D90E95-2C99-496A-9B38-E571F2BC6FC5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0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EEB2A9-85FB-48E0-B976-CC55B4EC63E8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C03398-6078-4C75-9B30-E2DAB0BD8147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1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C03398-6078-4C75-9B30-E2DAB0BD8147}" type="slidenum">
              <a:rPr lang="id-ID" altLang="id-ID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id-ID" altLang="id-ID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6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265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92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5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09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5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6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9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3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1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29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740773-AFF6-4CFE-B5FB-616D181A27BF}" type="datetimeFigureOut">
              <a:rPr lang="id-ID" smtClean="0"/>
              <a:t>20/09/2017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604FC-C937-4A1D-BAAB-D81414DE6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2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sz="9600" dirty="0" smtClean="0"/>
              <a:t>HTML</a:t>
            </a:r>
            <a:endParaRPr lang="id-ID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3200" dirty="0" smtClean="0"/>
              <a:t>Universitas Muhammadiyah Surakarta</a:t>
            </a:r>
          </a:p>
          <a:p>
            <a:r>
              <a:rPr lang="id-ID" sz="3200" dirty="0" smtClean="0"/>
              <a:t>Yogiek Indra K.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6066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0">
              <a:buNone/>
            </a:pPr>
            <a:r>
              <a:rPr lang="en-US" dirty="0"/>
              <a:t>&lt;h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&gt;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heading </a:t>
            </a:r>
            <a:r>
              <a:rPr lang="en-US" dirty="0" err="1"/>
              <a:t>pertama</a:t>
            </a:r>
            <a:r>
              <a:rPr lang="en-US" dirty="0"/>
              <a:t>&lt;/h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&gt;</a:t>
            </a:r>
          </a:p>
          <a:p>
            <a:pPr marL="465138" indent="0">
              <a:buNone/>
            </a:pPr>
            <a:r>
              <a:rPr lang="en-US" dirty="0"/>
              <a:t>&lt;h2&gt;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heading </a:t>
            </a:r>
            <a:r>
              <a:rPr lang="en-US" dirty="0" err="1"/>
              <a:t>kedua</a:t>
            </a:r>
            <a:r>
              <a:rPr lang="en-US" dirty="0"/>
              <a:t>&lt;/h2&gt;</a:t>
            </a:r>
          </a:p>
          <a:p>
            <a:pPr marL="465138" indent="0">
              <a:buNone/>
            </a:pPr>
            <a:r>
              <a:rPr lang="en-US" dirty="0"/>
              <a:t>&lt;h3&gt;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heading </a:t>
            </a:r>
            <a:r>
              <a:rPr lang="en-US" dirty="0" err="1"/>
              <a:t>ketiga</a:t>
            </a:r>
            <a:r>
              <a:rPr lang="en-US" dirty="0"/>
              <a:t>&lt;/h3&gt;</a:t>
            </a:r>
          </a:p>
          <a:p>
            <a:pPr marL="465138" indent="0">
              <a:buNone/>
            </a:pPr>
            <a:r>
              <a:rPr lang="en-US" dirty="0"/>
              <a:t>&lt;h4&gt;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heading </a:t>
            </a:r>
            <a:r>
              <a:rPr lang="en-US" dirty="0" err="1"/>
              <a:t>keempat</a:t>
            </a:r>
            <a:r>
              <a:rPr lang="en-US" dirty="0"/>
              <a:t>&lt;/h4&gt;</a:t>
            </a:r>
          </a:p>
          <a:p>
            <a:pPr marL="465138" indent="0">
              <a:buNone/>
            </a:pPr>
            <a:r>
              <a:rPr lang="en-US" dirty="0"/>
              <a:t>&lt;h5&gt;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heading </a:t>
            </a:r>
            <a:r>
              <a:rPr lang="en-US" dirty="0" err="1"/>
              <a:t>kelima</a:t>
            </a:r>
            <a:r>
              <a:rPr lang="en-US" dirty="0"/>
              <a:t>&lt;/h5&gt;</a:t>
            </a:r>
          </a:p>
          <a:p>
            <a:pPr marL="465138" indent="0">
              <a:buNone/>
            </a:pPr>
            <a:r>
              <a:rPr lang="en-US" dirty="0"/>
              <a:t>&lt;h6&gt;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heading </a:t>
            </a:r>
            <a:r>
              <a:rPr lang="en-US" dirty="0" err="1"/>
              <a:t>keenam</a:t>
            </a:r>
            <a:r>
              <a:rPr lang="en-US" dirty="0"/>
              <a:t>&lt;/h6&gt;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274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Paragraph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Tag Paragraph 		: &lt;p&gt;...&lt;/p&gt;</a:t>
            </a:r>
          </a:p>
          <a:p>
            <a:r>
              <a:rPr lang="id-ID" dirty="0" smtClean="0"/>
              <a:t>Tag for Break Line 	: &lt;br&gt;</a:t>
            </a:r>
          </a:p>
          <a:p>
            <a:r>
              <a:rPr lang="id-ID" dirty="0" smtClean="0"/>
              <a:t>Tag Bold 			: &lt;b&gt;...&lt;/b&gt;</a:t>
            </a:r>
          </a:p>
          <a:p>
            <a:r>
              <a:rPr lang="id-ID" dirty="0" smtClean="0"/>
              <a:t>Tag Underline 		: &lt;u&gt;...&lt;/u&gt;</a:t>
            </a:r>
          </a:p>
          <a:p>
            <a:r>
              <a:rPr lang="id-ID" dirty="0" smtClean="0"/>
              <a:t>Tag Italic 			: &lt;i&gt;...&lt;/i&gt;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7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Tags : &lt;font&gt;...&lt;/font&gt;</a:t>
            </a:r>
          </a:p>
          <a:p>
            <a:r>
              <a:rPr lang="id-ID" dirty="0" smtClean="0"/>
              <a:t>Atrributte :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Size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Color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Face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Etc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880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200" dirty="0" smtClean="0"/>
              <a:t>Tag : &lt;a&gt;...&lt;/a&gt;</a:t>
            </a:r>
          </a:p>
          <a:p>
            <a:r>
              <a:rPr lang="id-ID" sz="2200" dirty="0" smtClean="0"/>
              <a:t>Internal Page</a:t>
            </a:r>
          </a:p>
          <a:p>
            <a:pPr marL="0" indent="0"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 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href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=“#tips”&gt;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Buka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Tips&lt;/a&gt; 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marL="0" indent="0"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name=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“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tips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&gt;Tips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&lt;/a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</a:t>
            </a:r>
            <a:endParaRPr lang="id-ID" sz="2200" dirty="0" smtClean="0"/>
          </a:p>
          <a:p>
            <a:r>
              <a:rPr lang="id-ID" sz="2200" dirty="0" smtClean="0"/>
              <a:t>Internal Web Link</a:t>
            </a:r>
          </a:p>
          <a:p>
            <a:pPr marL="0" indent="0">
              <a:buNone/>
            </a:pPr>
            <a:r>
              <a:rPr lang="id-ID" sz="2200" dirty="0"/>
              <a:t>	</a:t>
            </a:r>
            <a:r>
              <a:rPr lang="en-US" sz="2200" dirty="0"/>
              <a:t> &lt;a </a:t>
            </a:r>
            <a:r>
              <a:rPr lang="en-US" sz="2200" dirty="0" err="1"/>
              <a:t>href</a:t>
            </a:r>
            <a:r>
              <a:rPr lang="en-US" sz="2200" dirty="0" smtClean="0"/>
              <a:t>=“</a:t>
            </a:r>
            <a:r>
              <a:rPr lang="id-ID" sz="2200" dirty="0" smtClean="0"/>
              <a:t>example.html</a:t>
            </a:r>
            <a:r>
              <a:rPr lang="en-US" sz="2200" dirty="0" smtClean="0"/>
              <a:t>”&gt;</a:t>
            </a:r>
            <a:r>
              <a:rPr lang="id-ID" sz="2200" dirty="0"/>
              <a:t>Link To </a:t>
            </a:r>
            <a:r>
              <a:rPr lang="id-ID" sz="2200" dirty="0" smtClean="0"/>
              <a:t>Example</a:t>
            </a:r>
            <a:r>
              <a:rPr lang="en-US" sz="2200" dirty="0" smtClean="0"/>
              <a:t>&lt;/</a:t>
            </a:r>
            <a:r>
              <a:rPr lang="en-US" sz="2200" dirty="0"/>
              <a:t>a&gt;</a:t>
            </a:r>
            <a:endParaRPr lang="id-ID" sz="2200" dirty="0" smtClean="0"/>
          </a:p>
          <a:p>
            <a:r>
              <a:rPr lang="id-ID" sz="2200" dirty="0" smtClean="0"/>
              <a:t>External Web Link</a:t>
            </a:r>
          </a:p>
          <a:p>
            <a:pPr marL="0" indent="0">
              <a:buNone/>
            </a:pPr>
            <a:r>
              <a:rPr lang="id-ID" sz="2200" dirty="0"/>
              <a:t>	</a:t>
            </a:r>
            <a:r>
              <a:rPr lang="en-US" sz="2200" dirty="0"/>
              <a:t> &lt;a </a:t>
            </a:r>
            <a:r>
              <a:rPr lang="en-US" sz="2200" dirty="0" err="1"/>
              <a:t>href</a:t>
            </a:r>
            <a:r>
              <a:rPr lang="en-US" sz="2200" dirty="0"/>
              <a:t>=“http://www.google.com”&gt;</a:t>
            </a:r>
            <a:r>
              <a:rPr lang="id-ID" sz="2200" dirty="0"/>
              <a:t>Link To Google</a:t>
            </a:r>
            <a:r>
              <a:rPr lang="en-US" sz="2200" dirty="0"/>
              <a:t>&lt;/a&gt;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62036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Tag : &lt;img&gt;</a:t>
            </a:r>
          </a:p>
          <a:p>
            <a:r>
              <a:rPr lang="id-ID" dirty="0" smtClean="0"/>
              <a:t>Attribute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src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width, height, alt, title</a:t>
            </a:r>
          </a:p>
          <a:p>
            <a:r>
              <a:rPr lang="id-ID" dirty="0" smtClean="0"/>
              <a:t>Example : 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</a:t>
            </a:r>
            <a:r>
              <a:rPr lang="id-ID" dirty="0" smtClean="0"/>
              <a:t>yogiek</a:t>
            </a:r>
            <a:r>
              <a:rPr lang="en-US" dirty="0" smtClean="0"/>
              <a:t>.jpg</a:t>
            </a:r>
            <a:r>
              <a:rPr lang="en-US" dirty="0"/>
              <a:t>”&gt;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083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838200"/>
            <a:ext cx="5953618" cy="517064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convex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LISTS: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List 1</a:t>
            </a:r>
          </a:p>
          <a:p>
            <a:pPr marL="2514600" lvl="3" indent="-1143000">
              <a:buFont typeface="+mj-lt"/>
              <a:buAutoNum type="alphaLcPeriod"/>
            </a:pPr>
            <a:r>
              <a:rPr lang="en-US" sz="66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Sublist</a:t>
            </a:r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 1</a:t>
            </a:r>
          </a:p>
          <a:p>
            <a:pPr marL="2514600" lvl="3" indent="-1143000">
              <a:buFont typeface="+mj-lt"/>
              <a:buAutoNum type="alphaLcPeriod"/>
            </a:pPr>
            <a:r>
              <a:rPr lang="en-US" sz="66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Sublist</a:t>
            </a:r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 2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List 2</a:t>
            </a:r>
          </a:p>
        </p:txBody>
      </p:sp>
    </p:spTree>
    <p:extLst>
      <p:ext uri="{BB962C8B-B14F-4D97-AF65-F5344CB8AC3E}">
        <p14:creationId xmlns:p14="http://schemas.microsoft.com/office/powerpoint/2010/main" val="87723259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Lists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</a:t>
            </a:r>
            <a:r>
              <a:rPr lang="id-ID" dirty="0" smtClean="0"/>
              <a:t>s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Ordered </a:t>
            </a:r>
            <a:r>
              <a:rPr lang="en-US" dirty="0" smtClean="0"/>
              <a:t>List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</a:p>
          <a:p>
            <a:pPr marL="457200" lvl="1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&lt;ol&gt;</a:t>
            </a:r>
          </a:p>
          <a:p>
            <a:pPr marL="457200" lvl="1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	&lt;li&gt;...&lt;/li&gt;</a:t>
            </a:r>
          </a:p>
          <a:p>
            <a:pPr marL="457200" lvl="1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&lt;/ol&gt;</a:t>
            </a:r>
            <a:endParaRPr lang="en-US" dirty="0"/>
          </a:p>
          <a:p>
            <a:pPr lvl="1"/>
            <a:r>
              <a:rPr lang="en-US" dirty="0"/>
              <a:t>Unordered </a:t>
            </a:r>
            <a:r>
              <a:rPr lang="en-US" dirty="0" smtClean="0"/>
              <a:t>List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&lt;ul&gt;...&lt;/ul&gt;</a:t>
            </a:r>
            <a:endParaRPr lang="en-US" dirty="0"/>
          </a:p>
          <a:p>
            <a:pPr marL="457200" lvl="1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&lt;ul</a:t>
            </a:r>
            <a:r>
              <a:rPr lang="id-ID" dirty="0">
                <a:sym typeface="Wingdings" panose="05000000000000000000" pitchFamily="2" charset="2"/>
              </a:rPr>
              <a:t>&gt;</a:t>
            </a:r>
          </a:p>
          <a:p>
            <a:pPr marL="457200" lvl="1" indent="0">
              <a:buNone/>
            </a:pPr>
            <a:r>
              <a:rPr lang="id-ID" dirty="0">
                <a:sym typeface="Wingdings" panose="05000000000000000000" pitchFamily="2" charset="2"/>
              </a:rPr>
              <a:t>		&lt;li&gt;...&lt;/li&gt;</a:t>
            </a:r>
          </a:p>
          <a:p>
            <a:pPr marL="457200" lvl="1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 smtClean="0">
                <a:sym typeface="Wingdings" panose="05000000000000000000" pitchFamily="2" charset="2"/>
              </a:rPr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685800"/>
            <a:ext cx="46224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8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TABLES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5200" y="3352800"/>
          <a:ext cx="6096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33400">
                <a:tc rowSpan="2">
                  <a:txBody>
                    <a:bodyPr/>
                    <a:lstStyle/>
                    <a:p>
                      <a:endParaRPr lang="en-US" dirty="0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endParaRPr lang="en-US" dirty="0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 gridSpan="2"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12700" cmpd="dbl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939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Structure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&lt;table&gt;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&lt;tr&gt;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&lt;td&gt;...&lt;/td&gt;</a:t>
            </a:r>
          </a:p>
          <a:p>
            <a:pPr marL="0" indent="0">
              <a:buNone/>
            </a:pPr>
            <a:r>
              <a:rPr lang="id-ID" dirty="0"/>
              <a:t>			&lt;td&gt;...&lt;/td&gt;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&lt;/tr&gt;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..................................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&lt;/table&gt;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092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Form</a:t>
            </a:r>
            <a:r>
              <a:rPr lang="id-ID" dirty="0" smtClean="0"/>
              <a:t> Elements Structure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lvl="1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id-ID" sz="32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nput</a:t>
            </a:r>
            <a:r>
              <a:rPr lang="id-ID" sz="3200" i="1" dirty="0">
                <a:latin typeface="Courier New" pitchFamily="49" charset="0"/>
                <a:cs typeface="Courier New" pitchFamily="49" charset="0"/>
              </a:rPr>
              <a:t> Elements</a:t>
            </a:r>
            <a:endParaRPr lang="en-US" sz="3200" i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56862735"/>
      </p:ext>
    </p:extLst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HTML Tags</a:t>
            </a:r>
          </a:p>
          <a:p>
            <a:r>
              <a:rPr lang="id-ID" dirty="0" smtClean="0"/>
              <a:t>Table</a:t>
            </a:r>
          </a:p>
          <a:p>
            <a:r>
              <a:rPr lang="id-ID" dirty="0" smtClean="0"/>
              <a:t>Forms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375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882726" y="921752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1364566" y="2616591"/>
            <a:ext cx="8846234" cy="3509573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Attribute :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Action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Method = “post” </a:t>
            </a:r>
            <a:r>
              <a:rPr lang="id-ID" altLang="id-ID" dirty="0" smtClean="0"/>
              <a:t>or </a:t>
            </a:r>
            <a:r>
              <a:rPr lang="en-US" altLang="id-ID" dirty="0" smtClean="0"/>
              <a:t>“get”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Name</a:t>
            </a:r>
          </a:p>
          <a:p>
            <a:pPr marL="741363" lvl="1" indent="-2841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</p:txBody>
      </p:sp>
    </p:spTree>
    <p:extLst>
      <p:ext uri="{BB962C8B-B14F-4D97-AF65-F5344CB8AC3E}">
        <p14:creationId xmlns:p14="http://schemas.microsoft.com/office/powerpoint/2010/main" val="951396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9917" y="1048361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&lt;input&gt;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1378634" y="2546252"/>
            <a:ext cx="8832166" cy="3579912"/>
          </a:xfrm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Type :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Text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Password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radio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Checkbox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File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dirty="0" smtClean="0"/>
              <a:t>Submit / </a:t>
            </a:r>
            <a:r>
              <a:rPr lang="en-US" altLang="id-ID" dirty="0" smtClean="0"/>
              <a:t>Button</a:t>
            </a:r>
            <a:endParaRPr lang="id-ID" altLang="id-ID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628486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117112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Button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672862"/>
            <a:ext cx="8229600" cy="3453302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&lt;input type=“submit” name=“xx” value=“xx”&gt;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&lt;input type=“reset” name=“xx” value=“xx”&gt;</a:t>
            </a:r>
          </a:p>
          <a:p>
            <a:pPr marL="341313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</p:txBody>
      </p:sp>
    </p:spTree>
    <p:extLst>
      <p:ext uri="{BB962C8B-B14F-4D97-AF65-F5344CB8AC3E}">
        <p14:creationId xmlns:p14="http://schemas.microsoft.com/office/powerpoint/2010/main" val="5491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868658" y="892030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757268"/>
            <a:ext cx="8229600" cy="3368896"/>
          </a:xfrm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4000" dirty="0" smtClean="0"/>
              <a:t>&lt;input type=“text” name=“xx” value=“xx” size=“xx”&gt;</a:t>
            </a:r>
          </a:p>
        </p:txBody>
      </p:sp>
    </p:spTree>
    <p:extLst>
      <p:ext uri="{BB962C8B-B14F-4D97-AF65-F5344CB8AC3E}">
        <p14:creationId xmlns:p14="http://schemas.microsoft.com/office/powerpoint/2010/main" val="244013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6456" y="1088977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Password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743200"/>
            <a:ext cx="8229600" cy="3382964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&lt;input type=“password” name=“xx”&gt;</a:t>
            </a:r>
          </a:p>
        </p:txBody>
      </p:sp>
    </p:spTree>
    <p:extLst>
      <p:ext uri="{BB962C8B-B14F-4D97-AF65-F5344CB8AC3E}">
        <p14:creationId xmlns:p14="http://schemas.microsoft.com/office/powerpoint/2010/main" val="699335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103045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Radio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672862"/>
            <a:ext cx="8229600" cy="3453302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&lt;input type=“radio” name=“xx” value=“xx”&gt;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dirty="0" smtClean="0"/>
              <a:t>Same Name</a:t>
            </a:r>
            <a:endParaRPr lang="en-US" altLang="id-ID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dirty="0" smtClean="0"/>
              <a:t>Different </a:t>
            </a:r>
            <a:r>
              <a:rPr lang="en-US" altLang="id-ID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580486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074909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Checkbox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700997"/>
            <a:ext cx="8229600" cy="3425167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&lt;input type="checkbox" value=“xx“ name=“xx”&gt;</a:t>
            </a:r>
            <a:r>
              <a:rPr lang="id-ID" altLang="id-ID" dirty="0" smtClean="0"/>
              <a:t>Choice</a:t>
            </a:r>
            <a:endParaRPr lang="en-US" altLang="id-ID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Value</a:t>
            </a:r>
            <a:r>
              <a:rPr lang="id-ID" altLang="id-ID" dirty="0" smtClean="0"/>
              <a:t> and name for Checkbox different</a:t>
            </a:r>
            <a:endParaRPr lang="en-US" altLang="id-ID" dirty="0" smtClean="0"/>
          </a:p>
        </p:txBody>
      </p:sp>
    </p:spTree>
    <p:extLst>
      <p:ext uri="{BB962C8B-B14F-4D97-AF65-F5344CB8AC3E}">
        <p14:creationId xmlns:p14="http://schemas.microsoft.com/office/powerpoint/2010/main" val="3660957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074909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d-ID" dirty="0" smtClean="0">
                <a:solidFill>
                  <a:srgbClr val="FF0000"/>
                </a:solidFill>
              </a:rPr>
              <a:t>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700997"/>
            <a:ext cx="8229600" cy="3425167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&lt;input type=“</a:t>
            </a:r>
            <a:r>
              <a:rPr lang="id-ID" altLang="id-ID" dirty="0" smtClean="0"/>
              <a:t>file</a:t>
            </a:r>
            <a:r>
              <a:rPr lang="en-US" altLang="id-ID" dirty="0" smtClean="0"/>
              <a:t>" name=“xx”&gt;</a:t>
            </a:r>
          </a:p>
        </p:txBody>
      </p:sp>
    </p:spTree>
    <p:extLst>
      <p:ext uri="{BB962C8B-B14F-4D97-AF65-F5344CB8AC3E}">
        <p14:creationId xmlns:p14="http://schemas.microsoft.com/office/powerpoint/2010/main" val="3632484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103045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785403"/>
            <a:ext cx="8229600" cy="3340761"/>
          </a:xfr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</a:t>
            </a:r>
            <a:r>
              <a:rPr lang="en-US" altLang="id-ID" dirty="0" err="1" smtClean="0"/>
              <a:t>textarea</a:t>
            </a:r>
            <a:r>
              <a:rPr lang="en-US" altLang="id-ID" dirty="0" smtClean="0"/>
              <a:t> name=“xx”&gt;</a:t>
            </a:r>
            <a:r>
              <a:rPr lang="id-ID" altLang="id-ID" dirty="0" smtClean="0"/>
              <a:t>..............</a:t>
            </a:r>
            <a:r>
              <a:rPr lang="en-US" altLang="id-ID" dirty="0" smtClean="0"/>
              <a:t>&lt;/</a:t>
            </a:r>
            <a:r>
              <a:rPr lang="en-US" altLang="id-ID" dirty="0" err="1" smtClean="0"/>
              <a:t>textarea</a:t>
            </a:r>
            <a:r>
              <a:rPr lang="en-US" altLang="id-ID" dirty="0" smtClean="0"/>
              <a:t>&gt;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</p:txBody>
      </p:sp>
    </p:spTree>
    <p:extLst>
      <p:ext uri="{BB962C8B-B14F-4D97-AF65-F5344CB8AC3E}">
        <p14:creationId xmlns:p14="http://schemas.microsoft.com/office/powerpoint/2010/main" val="2042193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854591" y="1117113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2729132"/>
            <a:ext cx="8229600" cy="3397032"/>
          </a:xfrm>
        </p:spPr>
        <p:txBody>
          <a:bodyPr/>
          <a:lstStyle/>
          <a:p>
            <a:pPr marL="341313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&lt;select name=“xx”&gt;</a:t>
            </a:r>
          </a:p>
          <a:p>
            <a:pPr marL="623888" lvl="1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	&lt;option value</a:t>
            </a:r>
            <a:r>
              <a:rPr lang="en-US" altLang="id-ID" dirty="0" smtClean="0"/>
              <a:t>=“</a:t>
            </a:r>
            <a:r>
              <a:rPr lang="id-ID" altLang="id-ID" smtClean="0"/>
              <a:t>x1</a:t>
            </a:r>
            <a:r>
              <a:rPr lang="en-US" altLang="id-ID" smtClean="0"/>
              <a:t>”&gt;</a:t>
            </a:r>
            <a:r>
              <a:rPr lang="id-ID" altLang="id-ID" dirty="0" smtClean="0"/>
              <a:t>Choice</a:t>
            </a:r>
            <a:endParaRPr lang="en-US" altLang="id-ID" dirty="0" smtClean="0"/>
          </a:p>
          <a:p>
            <a:pPr marL="623888" lvl="1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	&lt;/option&gt;</a:t>
            </a:r>
          </a:p>
          <a:p>
            <a:pPr marL="341313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&lt;/select&gt;</a:t>
            </a:r>
          </a:p>
          <a:p>
            <a:pPr marL="341313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dirty="0" smtClean="0"/>
              <a:t>Different </a:t>
            </a:r>
            <a:r>
              <a:rPr lang="en-US" altLang="id-ID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54512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Preparation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Laptop</a:t>
            </a:r>
          </a:p>
          <a:p>
            <a:r>
              <a:rPr lang="id-ID" dirty="0" smtClean="0"/>
              <a:t>Web Browser</a:t>
            </a:r>
          </a:p>
          <a:p>
            <a:r>
              <a:rPr lang="id-ID" dirty="0" smtClean="0"/>
              <a:t>Editor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7236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Thanks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67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 </a:t>
            </a:r>
            <a:r>
              <a:rPr lang="en-US" dirty="0" smtClean="0"/>
              <a:t>Web </a:t>
            </a:r>
            <a:r>
              <a:rPr lang="id-ID" dirty="0" smtClean="0"/>
              <a:t>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284163">
              <a:spcBef>
                <a:spcPts val="0"/>
              </a:spcBef>
              <a:buNone/>
            </a:pPr>
            <a:endParaRPr lang="en-US" sz="2800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66149" y="2790566"/>
            <a:ext cx="7949451" cy="2438400"/>
            <a:chOff x="1190403" y="2790565"/>
            <a:chExt cx="7831801" cy="2438400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3581400" y="3326962"/>
              <a:ext cx="3352800" cy="676629"/>
              <a:chOff x="1776" y="1680"/>
              <a:chExt cx="1728" cy="352"/>
            </a:xfrm>
            <a:solidFill>
              <a:schemeClr val="accent5">
                <a:lumMod val="60000"/>
                <a:lumOff val="40000"/>
                <a:alpha val="30000"/>
              </a:schemeClr>
            </a:solidFill>
          </p:grpSpPr>
          <p:sp>
            <p:nvSpPr>
              <p:cNvPr id="5" name="AutoShape 29"/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1728" cy="35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grpFill/>
              <a:ln w="12700" cap="sq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 Box 30"/>
              <p:cNvSpPr txBox="1">
                <a:spLocks noChangeArrowheads="1"/>
              </p:cNvSpPr>
              <p:nvPr/>
            </p:nvSpPr>
            <p:spPr bwMode="auto">
              <a:xfrm>
                <a:off x="2044" y="1751"/>
                <a:ext cx="1008" cy="2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Page request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81400" y="4363600"/>
              <a:ext cx="3352800" cy="698748"/>
              <a:chOff x="3200400" y="3962400"/>
              <a:chExt cx="2895600" cy="485775"/>
            </a:xfrm>
          </p:grpSpPr>
          <p:sp>
            <p:nvSpPr>
              <p:cNvPr id="10" name="AutoShape 34"/>
              <p:cNvSpPr>
                <a:spLocks noChangeArrowheads="1"/>
              </p:cNvSpPr>
              <p:nvPr/>
            </p:nvSpPr>
            <p:spPr bwMode="auto">
              <a:xfrm flipH="1">
                <a:off x="3200400" y="3962400"/>
                <a:ext cx="2895600" cy="485775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30000"/>
                </a:schemeClr>
              </a:solidFill>
              <a:ln w="12700" cap="sq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Text Box 35"/>
              <p:cNvSpPr txBox="1">
                <a:spLocks noChangeArrowheads="1"/>
              </p:cNvSpPr>
              <p:nvPr/>
            </p:nvSpPr>
            <p:spPr bwMode="auto">
              <a:xfrm>
                <a:off x="3810001" y="4071918"/>
                <a:ext cx="1950068" cy="2781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Server response</a:t>
                </a:r>
              </a:p>
            </p:txBody>
          </p:sp>
        </p:grp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4484688" y="2971800"/>
              <a:ext cx="129381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HTTP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4919662" y="4123888"/>
              <a:ext cx="9477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HTTP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90403" y="2790565"/>
              <a:ext cx="2438400" cy="2438400"/>
              <a:chOff x="228600" y="224864"/>
              <a:chExt cx="2438400" cy="2438400"/>
            </a:xfrm>
          </p:grpSpPr>
          <p:pic>
            <p:nvPicPr>
              <p:cNvPr id="15" name="Picture 2" descr="http://askyourpc.com/media/blogs/a/images_2/Computer-256x25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8600" y="224864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6" descr="website-window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75723">
                <a:off x="602640" y="904992"/>
                <a:ext cx="1280241" cy="1065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perspectiveContrastingRightFacing" fov="300000">
                  <a:rot lat="21510460" lon="300467" rev="21477836"/>
                </a:camera>
                <a:lightRig rig="threePt" dir="t"/>
              </a:scene3d>
            </p:spPr>
          </p:pic>
        </p:grpSp>
        <p:pic>
          <p:nvPicPr>
            <p:cNvPr id="17" name="Picture 4" descr="http://www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172534"/>
              <a:ext cx="2011804" cy="201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</a:t>
            </a:r>
            <a:r>
              <a:rPr lang="id-ID" dirty="0" smtClean="0"/>
              <a:t> </a:t>
            </a:r>
            <a:r>
              <a:rPr lang="en-US" dirty="0" smtClean="0"/>
              <a:t>Text </a:t>
            </a:r>
            <a:r>
              <a:rPr lang="en-US" dirty="0"/>
              <a:t>Markup </a:t>
            </a:r>
            <a:r>
              <a:rPr lang="en-US" dirty="0" smtClean="0"/>
              <a:t>Language</a:t>
            </a:r>
            <a:endParaRPr lang="id-ID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371600" y="2546251"/>
            <a:ext cx="7406640" cy="3629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&lt;html&gt;</a:t>
            </a: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57200" lvl="1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&lt;title&gt;Your_Title&lt;/title&gt;</a:t>
            </a:r>
          </a:p>
          <a:p>
            <a:pPr marL="457200" lvl="1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Content of Web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4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HTML Tags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Keyword with “&lt;” and “&gt;”</a:t>
            </a:r>
          </a:p>
          <a:p>
            <a:r>
              <a:rPr lang="id-ID" dirty="0" smtClean="0"/>
              <a:t>Example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&lt;b&gt;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&lt;i&gt;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&lt;marquee&gt;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&lt;br&gt;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04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id-ID" dirty="0" smtClean="0"/>
              <a:t> </a:t>
            </a:r>
            <a:r>
              <a:rPr lang="en-US" dirty="0"/>
              <a:t>Element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75687"/>
              </p:ext>
            </p:extLst>
          </p:nvPr>
        </p:nvGraphicFramePr>
        <p:xfrm>
          <a:off x="2382129" y="2723273"/>
          <a:ext cx="7086600" cy="283346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43200"/>
                <a:gridCol w="2590800"/>
                <a:gridCol w="1752600"/>
              </a:tblGrid>
              <a:tr h="819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Start</a:t>
                      </a:r>
                      <a:r>
                        <a:rPr lang="en-US" sz="2400" baseline="0" dirty="0" smtClean="0"/>
                        <a:t> Tag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Content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End</a:t>
                      </a:r>
                      <a:r>
                        <a:rPr lang="en-US" sz="2400" baseline="0" smtClean="0"/>
                        <a:t> Tag</a:t>
                      </a:r>
                      <a:endParaRPr lang="en-US" sz="2400"/>
                    </a:p>
                  </a:txBody>
                  <a:tcPr anchor="ctr"/>
                </a:tc>
              </a:tr>
              <a:tr h="6810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&lt;a </a:t>
                      </a:r>
                      <a:r>
                        <a:rPr lang="en-US" sz="2400" dirty="0" err="1" smtClean="0"/>
                        <a:t>href</a:t>
                      </a:r>
                      <a:r>
                        <a:rPr lang="en-US" sz="2400" dirty="0" smtClean="0"/>
                        <a:t>=“link.htm”&gt;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/>
                        <a:t>This Is Link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&lt;/a&gt;</a:t>
                      </a:r>
                    </a:p>
                  </a:txBody>
                  <a:tcPr anchor="ctr"/>
                </a:tc>
              </a:tr>
              <a:tr h="6810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/>
                        <a:t>This Is Sparta!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&lt;/p&gt;</a:t>
                      </a:r>
                    </a:p>
                  </a:txBody>
                  <a:tcPr anchor="ctr"/>
                </a:tc>
              </a:tr>
              <a:tr h="651613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&lt;br /&gt;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19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Tags Attributte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After Tag.</a:t>
            </a:r>
          </a:p>
          <a:p>
            <a:r>
              <a:rPr lang="id-ID" dirty="0" smtClean="0"/>
              <a:t>Have Values</a:t>
            </a:r>
          </a:p>
          <a:p>
            <a:r>
              <a:rPr lang="id-ID" dirty="0" smtClean="0"/>
              <a:t>Structure → Name_attribute = “value”</a:t>
            </a:r>
          </a:p>
          <a:p>
            <a:r>
              <a:rPr lang="id-ID" dirty="0" smtClean="0"/>
              <a:t>Example 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&lt;p align=“center”&gt;In The Middle Of Page&lt;/p&gt;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70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Start with &lt;!--</a:t>
            </a:r>
          </a:p>
          <a:p>
            <a:r>
              <a:rPr lang="id-ID" dirty="0" smtClean="0"/>
              <a:t>End with --&gt;</a:t>
            </a:r>
          </a:p>
          <a:p>
            <a:r>
              <a:rPr lang="id-ID" dirty="0" smtClean="0"/>
              <a:t>Example :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&lt;!-- This Is Comment --&gt;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434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576</TotalTime>
  <Words>400</Words>
  <Application>Microsoft Office PowerPoint</Application>
  <PresentationFormat>Widescreen</PresentationFormat>
  <Paragraphs>178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Bell MT</vt:lpstr>
      <vt:lpstr>Calibri</vt:lpstr>
      <vt:lpstr>Courier New</vt:lpstr>
      <vt:lpstr>Garamond</vt:lpstr>
      <vt:lpstr>Times New Roman</vt:lpstr>
      <vt:lpstr>Wingdings</vt:lpstr>
      <vt:lpstr>Organic</vt:lpstr>
      <vt:lpstr>HTML</vt:lpstr>
      <vt:lpstr>Outline</vt:lpstr>
      <vt:lpstr>Preparation</vt:lpstr>
      <vt:lpstr>How Web Works?</vt:lpstr>
      <vt:lpstr>Hyper Text Markup Language</vt:lpstr>
      <vt:lpstr>HTML Tags</vt:lpstr>
      <vt:lpstr>HTML Element </vt:lpstr>
      <vt:lpstr>Tags Attributte</vt:lpstr>
      <vt:lpstr>Comment</vt:lpstr>
      <vt:lpstr>Heading</vt:lpstr>
      <vt:lpstr>Paragraph</vt:lpstr>
      <vt:lpstr>Font</vt:lpstr>
      <vt:lpstr>Link</vt:lpstr>
      <vt:lpstr>Image</vt:lpstr>
      <vt:lpstr>PowerPoint Presentation</vt:lpstr>
      <vt:lpstr>Lists HTML</vt:lpstr>
      <vt:lpstr>PowerPoint Presentation</vt:lpstr>
      <vt:lpstr>Table HTML</vt:lpstr>
      <vt:lpstr>Form HTML</vt:lpstr>
      <vt:lpstr>&lt;form&gt;</vt:lpstr>
      <vt:lpstr>&lt;input&gt;</vt:lpstr>
      <vt:lpstr>Button</vt:lpstr>
      <vt:lpstr>Text</vt:lpstr>
      <vt:lpstr>Password</vt:lpstr>
      <vt:lpstr>Radio</vt:lpstr>
      <vt:lpstr>Checkbox</vt:lpstr>
      <vt:lpstr>File</vt:lpstr>
      <vt:lpstr>Textarea</vt:lpstr>
      <vt:lpstr>Select</vt:lpstr>
      <vt:lpstr>Thanks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W8</dc:creator>
  <cp:lastModifiedBy>W8</cp:lastModifiedBy>
  <cp:revision>112</cp:revision>
  <dcterms:created xsi:type="dcterms:W3CDTF">2015-09-07T07:01:54Z</dcterms:created>
  <dcterms:modified xsi:type="dcterms:W3CDTF">2017-09-20T06:36:43Z</dcterms:modified>
</cp:coreProperties>
</file>