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24D84-B94E-4C83-9889-786FD118730F}" type="datetimeFigureOut">
              <a:rPr lang="id-ID" smtClean="0"/>
              <a:t>23/09/2016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ED6DD-2E9F-44CD-ACF3-2FD46D3BFB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903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425308-8FF3-435D-943F-6A5DE94EEBA3}" type="slidenum">
              <a:rPr lang="id-ID"/>
              <a:pPr/>
              <a:t>3</a:t>
            </a:fld>
            <a:endParaRPr lang="id-ID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22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265574-2F22-4D29-BB3A-B3B6C0B470E6}" type="slidenum">
              <a:rPr lang="id-ID"/>
              <a:pPr/>
              <a:t>13</a:t>
            </a:fld>
            <a:endParaRPr lang="id-ID"/>
          </a:p>
        </p:txBody>
      </p:sp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61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712552-4CBA-450A-B68F-CBC98656CAE4}" type="slidenum">
              <a:rPr lang="id-ID"/>
              <a:pPr/>
              <a:t>15</a:t>
            </a:fld>
            <a:endParaRPr lang="id-ID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56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3D7C57-0343-4CFE-BBC8-91890264D6F3}" type="slidenum">
              <a:rPr lang="id-ID"/>
              <a:pPr/>
              <a:t>4</a:t>
            </a:fld>
            <a:endParaRPr lang="id-ID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75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850DD8-28BF-42E6-A8AB-B9A651CE5820}" type="slidenum">
              <a:rPr lang="id-ID"/>
              <a:pPr/>
              <a:t>5</a:t>
            </a:fld>
            <a:endParaRPr lang="id-ID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99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C3AAB8-B0E4-4C78-89BF-58043498DDC0}" type="slidenum">
              <a:rPr lang="id-ID"/>
              <a:pPr/>
              <a:t>6</a:t>
            </a:fld>
            <a:endParaRPr lang="id-ID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60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F40AF3-DEDF-4328-A483-F28D6B30B33C}" type="slidenum">
              <a:rPr lang="id-ID"/>
              <a:pPr/>
              <a:t>7</a:t>
            </a:fld>
            <a:endParaRPr lang="id-ID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11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312C51-827D-4CA6-BF24-83FFA12DF73B}" type="slidenum">
              <a:rPr lang="id-ID"/>
              <a:pPr/>
              <a:t>8</a:t>
            </a:fld>
            <a:endParaRPr lang="id-ID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04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CD2FEA-7867-47A7-96D3-A1535BE22FF7}" type="slidenum">
              <a:rPr lang="id-ID"/>
              <a:pPr/>
              <a:t>9</a:t>
            </a:fld>
            <a:endParaRPr lang="id-ID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91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AF31D0-0C60-4DE6-B286-78B7E4A52484}" type="slidenum">
              <a:rPr lang="id-ID"/>
              <a:pPr/>
              <a:t>10</a:t>
            </a:fld>
            <a:endParaRPr lang="id-ID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61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948A5B-9B13-423F-958E-FDA0C952BB77}" type="slidenum">
              <a:rPr lang="id-ID"/>
              <a:pPr/>
              <a:t>11</a:t>
            </a:fld>
            <a:endParaRPr lang="id-ID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2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E8D2-0381-4667-8D03-5DEB3D031097}" type="datetimeFigureOut">
              <a:rPr lang="id-ID" smtClean="0"/>
              <a:t>23/09/2016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A4D-80B6-40E1-B21B-75F97CAADF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399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E8D2-0381-4667-8D03-5DEB3D031097}" type="datetimeFigureOut">
              <a:rPr lang="id-ID" smtClean="0"/>
              <a:t>23/09/2016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A4D-80B6-40E1-B21B-75F97CAADF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085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E8D2-0381-4667-8D03-5DEB3D031097}" type="datetimeFigureOut">
              <a:rPr lang="id-ID" smtClean="0"/>
              <a:t>23/09/2016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A4D-80B6-40E1-B21B-75F97CAADF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4460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E8D2-0381-4667-8D03-5DEB3D031097}" type="datetimeFigureOut">
              <a:rPr lang="id-ID" smtClean="0"/>
              <a:t>23/09/2016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A4D-80B6-40E1-B21B-75F97CAADF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3389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E8D2-0381-4667-8D03-5DEB3D031097}" type="datetimeFigureOut">
              <a:rPr lang="id-ID" smtClean="0"/>
              <a:t>23/09/2016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A4D-80B6-40E1-B21B-75F97CAADF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8168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E8D2-0381-4667-8D03-5DEB3D031097}" type="datetimeFigureOut">
              <a:rPr lang="id-ID" smtClean="0"/>
              <a:t>23/09/2016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A4D-80B6-40E1-B21B-75F97CAADF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2414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E8D2-0381-4667-8D03-5DEB3D031097}" type="datetimeFigureOut">
              <a:rPr lang="id-ID" smtClean="0"/>
              <a:t>23/09/2016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A4D-80B6-40E1-B21B-75F97CAADF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2843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E8D2-0381-4667-8D03-5DEB3D031097}" type="datetimeFigureOut">
              <a:rPr lang="id-ID" smtClean="0"/>
              <a:t>23/09/2016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A4D-80B6-40E1-B21B-75F97CAADF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0683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E8D2-0381-4667-8D03-5DEB3D031097}" type="datetimeFigureOut">
              <a:rPr lang="id-ID" smtClean="0"/>
              <a:t>23/09/2016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A4D-80B6-40E1-B21B-75F97CAADF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299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E8D2-0381-4667-8D03-5DEB3D031097}" type="datetimeFigureOut">
              <a:rPr lang="id-ID" smtClean="0"/>
              <a:t>23/09/2016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83ACA4D-80B6-40E1-B21B-75F97CAADF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456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E8D2-0381-4667-8D03-5DEB3D031097}" type="datetimeFigureOut">
              <a:rPr lang="id-ID" smtClean="0"/>
              <a:t>23/09/2016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A4D-80B6-40E1-B21B-75F97CAADF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042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E8D2-0381-4667-8D03-5DEB3D031097}" type="datetimeFigureOut">
              <a:rPr lang="id-ID" smtClean="0"/>
              <a:t>23/09/2016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A4D-80B6-40E1-B21B-75F97CAADF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155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E8D2-0381-4667-8D03-5DEB3D031097}" type="datetimeFigureOut">
              <a:rPr lang="id-ID" smtClean="0"/>
              <a:t>23/09/2016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A4D-80B6-40E1-B21B-75F97CAADF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329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E8D2-0381-4667-8D03-5DEB3D031097}" type="datetimeFigureOut">
              <a:rPr lang="id-ID" smtClean="0"/>
              <a:t>23/09/2016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A4D-80B6-40E1-B21B-75F97CAADF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127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E8D2-0381-4667-8D03-5DEB3D031097}" type="datetimeFigureOut">
              <a:rPr lang="id-ID" smtClean="0"/>
              <a:t>23/09/2016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A4D-80B6-40E1-B21B-75F97CAADF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689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E8D2-0381-4667-8D03-5DEB3D031097}" type="datetimeFigureOut">
              <a:rPr lang="id-ID" smtClean="0"/>
              <a:t>23/09/2016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A4D-80B6-40E1-B21B-75F97CAADF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097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E8D2-0381-4667-8D03-5DEB3D031097}" type="datetimeFigureOut">
              <a:rPr lang="id-ID" smtClean="0"/>
              <a:t>23/09/2016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A4D-80B6-40E1-B21B-75F97CAADF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448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7FE8D2-0381-4667-8D03-5DEB3D031097}" type="datetimeFigureOut">
              <a:rPr lang="id-ID" smtClean="0"/>
              <a:t>23/09/2016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3ACA4D-80B6-40E1-B21B-75F97CAADF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124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wmf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3545" y="1380068"/>
            <a:ext cx="9519478" cy="1686689"/>
          </a:xfrm>
        </p:spPr>
        <p:txBody>
          <a:bodyPr>
            <a:noAutofit/>
          </a:bodyPr>
          <a:lstStyle/>
          <a:p>
            <a:pPr algn="ctr"/>
            <a:r>
              <a:rPr lang="id-ID" sz="6600" b="1" dirty="0" smtClean="0">
                <a:solidFill>
                  <a:srgbClr val="FF0000"/>
                </a:solidFill>
              </a:rPr>
              <a:t>CSS</a:t>
            </a:r>
            <a:br>
              <a:rPr lang="id-ID" sz="6600" b="1" dirty="0" smtClean="0">
                <a:solidFill>
                  <a:srgbClr val="FF0000"/>
                </a:solidFill>
              </a:rPr>
            </a:br>
            <a:r>
              <a:rPr lang="en-US" sz="6600" b="1" dirty="0">
                <a:solidFill>
                  <a:srgbClr val="FF0000"/>
                </a:solidFill>
              </a:rPr>
              <a:t>( Cascading Style Sheet</a:t>
            </a:r>
            <a:r>
              <a:rPr lang="en-US" sz="6600" b="1" dirty="0" smtClean="0">
                <a:solidFill>
                  <a:srgbClr val="FF0000"/>
                </a:solidFill>
              </a:rPr>
              <a:t>)</a:t>
            </a:r>
            <a:endParaRPr lang="id-ID" sz="66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3545" y="3996267"/>
            <a:ext cx="9519478" cy="1388534"/>
          </a:xfrm>
        </p:spPr>
        <p:txBody>
          <a:bodyPr>
            <a:noAutofit/>
          </a:bodyPr>
          <a:lstStyle/>
          <a:p>
            <a:r>
              <a:rPr lang="id-ID" sz="4000" dirty="0" smtClean="0"/>
              <a:t>Universitas Muhammadiyah Surakarta</a:t>
            </a:r>
          </a:p>
          <a:p>
            <a:r>
              <a:rPr lang="id-ID" sz="4000" dirty="0" smtClean="0"/>
              <a:t>Yogiek Indra Kurniawan</a:t>
            </a: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2492303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1" y="274638"/>
            <a:ext cx="8228013" cy="1141412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External (link)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1" y="1600201"/>
            <a:ext cx="8228013" cy="2493497"/>
          </a:xfrm>
          <a:ln/>
        </p:spPr>
        <p:txBody>
          <a:bodyPr/>
          <a:lstStyle/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style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file </a:t>
            </a:r>
            <a:r>
              <a:rPr lang="en-US" dirty="0" err="1"/>
              <a:t>terpisah</a:t>
            </a:r>
            <a:r>
              <a:rPr lang="en-US" dirty="0"/>
              <a:t> (.</a:t>
            </a:r>
            <a:r>
              <a:rPr lang="en-US" dirty="0" err="1"/>
              <a:t>css</a:t>
            </a:r>
            <a:r>
              <a:rPr lang="en-US" dirty="0"/>
              <a:t>),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file document (.html)</a:t>
            </a:r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dirty="0"/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 smtClean="0"/>
              <a:t>File.html</a:t>
            </a:r>
            <a:endParaRPr lang="id-ID" dirty="0" smtClean="0"/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 smtClean="0"/>
              <a:t>styles.css</a:t>
            </a:r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06240" y="4093697"/>
            <a:ext cx="7437534" cy="26165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2464178"/>
            <a:ext cx="3453032" cy="13140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693852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1" y="274638"/>
            <a:ext cx="8228013" cy="1141412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CSS </a:t>
            </a:r>
            <a:r>
              <a:rPr lang="en-US" dirty="0"/>
              <a:t>Selectors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1" y="1600202"/>
            <a:ext cx="8228013" cy="2451294"/>
          </a:xfrm>
          <a:ln/>
        </p:spPr>
        <p:txBody>
          <a:bodyPr>
            <a:normAutofit lnSpcReduction="10000"/>
          </a:bodyPr>
          <a:lstStyle/>
          <a:p>
            <a:pPr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>
                <a:solidFill>
                  <a:srgbClr val="3333CC"/>
                </a:solidFill>
              </a:rPr>
              <a:t>1. TAG / ELEMEN</a:t>
            </a:r>
          </a:p>
          <a:p>
            <a:pPr marL="0" indent="0"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 smtClean="0">
                <a:solidFill>
                  <a:srgbClr val="3333CC"/>
                </a:solidFill>
              </a:rPr>
              <a:t>p, td, </a:t>
            </a:r>
            <a:r>
              <a:rPr lang="en-US" dirty="0" err="1" smtClean="0">
                <a:solidFill>
                  <a:srgbClr val="3333CC"/>
                </a:solidFill>
              </a:rPr>
              <a:t>th</a:t>
            </a:r>
            <a:r>
              <a:rPr lang="en-US" dirty="0" smtClean="0">
                <a:solidFill>
                  <a:srgbClr val="3333CC"/>
                </a:solidFill>
              </a:rPr>
              <a:t>, div {</a:t>
            </a:r>
            <a:endParaRPr lang="en-US" dirty="0">
              <a:solidFill>
                <a:srgbClr val="3333CC"/>
              </a:solidFill>
            </a:endParaRPr>
          </a:p>
          <a:p>
            <a:pPr marL="0" indent="0"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>
                <a:solidFill>
                  <a:srgbClr val="3333CC"/>
                </a:solidFill>
              </a:rPr>
              <a:t>  </a:t>
            </a:r>
            <a:r>
              <a:rPr lang="en-US" dirty="0" smtClean="0"/>
              <a:t>font-size</a:t>
            </a:r>
            <a:r>
              <a:rPr lang="en-US" dirty="0"/>
              <a:t>:</a:t>
            </a:r>
            <a:r>
              <a:rPr lang="en-US" dirty="0">
                <a:solidFill>
                  <a:srgbClr val="3333CC"/>
                </a:solidFill>
              </a:rPr>
              <a:t> </a:t>
            </a:r>
            <a:r>
              <a:rPr lang="en-US" dirty="0">
                <a:solidFill>
                  <a:srgbClr val="FF9933"/>
                </a:solidFill>
              </a:rPr>
              <a:t>1em</a:t>
            </a:r>
            <a:r>
              <a:rPr lang="en-US" dirty="0">
                <a:solidFill>
                  <a:srgbClr val="3333CC"/>
                </a:solidFill>
              </a:rPr>
              <a:t>;</a:t>
            </a:r>
          </a:p>
          <a:p>
            <a:pPr marL="0" indent="0"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>
                <a:solidFill>
                  <a:srgbClr val="3333CC"/>
                </a:solidFill>
              </a:rPr>
              <a:t>  </a:t>
            </a:r>
            <a:r>
              <a:rPr lang="en-US" dirty="0"/>
              <a:t>color:</a:t>
            </a:r>
            <a:r>
              <a:rPr lang="en-US" dirty="0">
                <a:solidFill>
                  <a:srgbClr val="3333CC"/>
                </a:solidFill>
              </a:rPr>
              <a:t> </a:t>
            </a:r>
            <a:r>
              <a:rPr lang="en-US" dirty="0">
                <a:solidFill>
                  <a:srgbClr val="FF9933"/>
                </a:solidFill>
              </a:rPr>
              <a:t>#FF0000</a:t>
            </a:r>
            <a:r>
              <a:rPr lang="en-US" dirty="0">
                <a:solidFill>
                  <a:srgbClr val="3333CC"/>
                </a:solidFill>
              </a:rPr>
              <a:t>;</a:t>
            </a:r>
          </a:p>
          <a:p>
            <a:pPr marL="0" indent="0"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>
                <a:solidFill>
                  <a:srgbClr val="3333CC"/>
                </a:solidFill>
              </a:rPr>
              <a:t>}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6629" y="4414910"/>
            <a:ext cx="6837155" cy="152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010459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8117" y="1041009"/>
            <a:ext cx="9298745" cy="552860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	&lt;head&gt;</a:t>
            </a:r>
          </a:p>
          <a:p>
            <a:pPr>
              <a:buNone/>
            </a:pPr>
            <a:r>
              <a:rPr lang="en-US" dirty="0" smtClean="0"/>
              <a:t>		&lt;title&gt; </a:t>
            </a:r>
            <a:r>
              <a:rPr lang="id-ID" dirty="0" smtClean="0"/>
              <a:t>Free </a:t>
            </a:r>
            <a:r>
              <a:rPr lang="en-US" dirty="0" smtClean="0"/>
              <a:t>Selector &lt;/title&gt;</a:t>
            </a:r>
          </a:p>
          <a:p>
            <a:pPr>
              <a:buNone/>
            </a:pPr>
            <a:r>
              <a:rPr lang="en-US" dirty="0" smtClean="0"/>
              <a:t>		&lt;style type="text/</a:t>
            </a:r>
            <a:r>
              <a:rPr lang="en-US" dirty="0" err="1" smtClean="0"/>
              <a:t>css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gbawah</a:t>
            </a:r>
            <a:r>
              <a:rPr lang="en-US" dirty="0" smtClean="0"/>
              <a:t>{text-decoration: underline;}</a:t>
            </a:r>
          </a:p>
          <a:p>
            <a:pPr>
              <a:buNone/>
            </a:pPr>
            <a:r>
              <a:rPr lang="en-US" dirty="0" smtClean="0"/>
              <a:t>		&lt;/style&gt;</a:t>
            </a:r>
          </a:p>
          <a:p>
            <a:pPr>
              <a:buNone/>
            </a:pPr>
            <a:r>
              <a:rPr lang="en-US" dirty="0" smtClean="0"/>
              <a:t>	&lt;/head&gt;</a:t>
            </a:r>
          </a:p>
          <a:p>
            <a:pPr>
              <a:buNone/>
            </a:pPr>
            <a:r>
              <a:rPr lang="en-US" dirty="0" smtClean="0"/>
              <a:t>	&lt;body&gt;</a:t>
            </a:r>
          </a:p>
          <a:p>
            <a:pPr>
              <a:buNone/>
            </a:pPr>
            <a:r>
              <a:rPr lang="en-US" dirty="0" smtClean="0"/>
              <a:t>		&lt;</a:t>
            </a:r>
            <a:r>
              <a:rPr lang="en-US" dirty="0" err="1" smtClean="0"/>
              <a:t>gbawah</a:t>
            </a:r>
            <a:r>
              <a:rPr lang="en-US" dirty="0" smtClean="0"/>
              <a:t>&gt; </a:t>
            </a:r>
            <a:r>
              <a:rPr lang="id-ID" dirty="0" smtClean="0"/>
              <a:t>Underline with free selector</a:t>
            </a:r>
            <a:r>
              <a:rPr lang="en-US" dirty="0" smtClean="0"/>
              <a:t>&lt;/</a:t>
            </a:r>
            <a:r>
              <a:rPr lang="en-US" dirty="0" err="1" smtClean="0"/>
              <a:t>gbawah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99903" y="193431"/>
            <a:ext cx="10018713" cy="847578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id-ID" dirty="0" smtClean="0"/>
              <a:t>Free </a:t>
            </a:r>
            <a:r>
              <a:rPr lang="en-US" dirty="0" err="1" smtClean="0"/>
              <a:t>Sele</a:t>
            </a:r>
            <a:r>
              <a:rPr lang="id-ID" dirty="0" smtClean="0"/>
              <a:t>c</a:t>
            </a:r>
            <a:r>
              <a:rPr lang="en-US" dirty="0" smtClean="0"/>
              <a:t>to</a:t>
            </a:r>
            <a:r>
              <a:rPr lang="id-ID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22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1" y="274638"/>
            <a:ext cx="8228013" cy="1141412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3. Class </a:t>
            </a:r>
            <a:r>
              <a:rPr lang="en-US" dirty="0"/>
              <a:t>Selectors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1" y="1600202"/>
            <a:ext cx="8228013" cy="3590776"/>
          </a:xfrm>
          <a:ln/>
        </p:spPr>
        <p:txBody>
          <a:bodyPr/>
          <a:lstStyle/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Selector </a:t>
            </a:r>
            <a:r>
              <a:rPr lang="id-ID" dirty="0" smtClean="0"/>
              <a:t>that use to be </a:t>
            </a:r>
            <a:r>
              <a:rPr lang="en-US" dirty="0" smtClean="0"/>
              <a:t>class </a:t>
            </a:r>
            <a:r>
              <a:rPr lang="en-US" dirty="0" err="1" smtClean="0"/>
              <a:t>attr</a:t>
            </a:r>
            <a:r>
              <a:rPr lang="id-ID" dirty="0" smtClean="0"/>
              <a:t>i</a:t>
            </a:r>
            <a:r>
              <a:rPr lang="en-US" dirty="0" smtClean="0"/>
              <a:t>b</a:t>
            </a:r>
            <a:r>
              <a:rPr lang="id-ID" dirty="0" smtClean="0"/>
              <a:t>ute</a:t>
            </a:r>
            <a:endParaRPr lang="en-US" dirty="0"/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.</a:t>
            </a:r>
            <a:r>
              <a:rPr lang="en-US" dirty="0" smtClean="0"/>
              <a:t>html / .</a:t>
            </a:r>
            <a:r>
              <a:rPr lang="en-US" dirty="0" err="1" smtClean="0"/>
              <a:t>php</a:t>
            </a:r>
            <a:r>
              <a:rPr lang="en-US" dirty="0" smtClean="0"/>
              <a:t>                                                           </a:t>
            </a:r>
            <a:endParaRPr lang="en-US" dirty="0"/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dirty="0"/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dirty="0"/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dirty="0"/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.</a:t>
            </a:r>
            <a:r>
              <a:rPr lang="en-US" dirty="0" err="1"/>
              <a:t>css</a:t>
            </a: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362201"/>
            <a:ext cx="3733800" cy="1582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4572001"/>
            <a:ext cx="5410200" cy="1228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309990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75914" y="1167618"/>
            <a:ext cx="9027109" cy="5514537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	&lt;head&gt;</a:t>
            </a:r>
          </a:p>
          <a:p>
            <a:pPr>
              <a:buNone/>
            </a:pPr>
            <a:r>
              <a:rPr lang="en-US" dirty="0" smtClean="0"/>
              <a:t>		&lt;title&gt; Selector - Class &lt;/title&gt;</a:t>
            </a:r>
          </a:p>
          <a:p>
            <a:pPr>
              <a:buNone/>
            </a:pPr>
            <a:r>
              <a:rPr lang="en-US" dirty="0" smtClean="0"/>
              <a:t>		&lt;style type="text/</a:t>
            </a:r>
            <a:r>
              <a:rPr lang="en-US" dirty="0" err="1" smtClean="0"/>
              <a:t>css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			.</a:t>
            </a:r>
            <a:r>
              <a:rPr lang="en-US" dirty="0" err="1" smtClean="0"/>
              <a:t>modifi</a:t>
            </a:r>
            <a:r>
              <a:rPr lang="id-ID" dirty="0" smtClean="0"/>
              <a:t>cation</a:t>
            </a:r>
            <a:r>
              <a:rPr lang="en-US" dirty="0" smtClean="0"/>
              <a:t> {</a:t>
            </a:r>
            <a:r>
              <a:rPr lang="en-US" dirty="0" err="1" smtClean="0"/>
              <a:t>font-family:Verdana</a:t>
            </a:r>
            <a:r>
              <a:rPr lang="en-US" dirty="0" smtClean="0"/>
              <a:t>; font-size:16px; </a:t>
            </a:r>
            <a:r>
              <a:rPr lang="en-US" dirty="0" err="1" smtClean="0"/>
              <a:t>text-align:center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		&lt;/style&gt;</a:t>
            </a:r>
          </a:p>
          <a:p>
            <a:pPr>
              <a:buNone/>
            </a:pPr>
            <a:r>
              <a:rPr lang="en-US" dirty="0" smtClean="0"/>
              <a:t>	&lt;/head&gt;</a:t>
            </a:r>
          </a:p>
          <a:p>
            <a:pPr>
              <a:buNone/>
            </a:pPr>
            <a:r>
              <a:rPr lang="en-US" dirty="0" smtClean="0"/>
              <a:t>	&lt;body&gt;</a:t>
            </a:r>
          </a:p>
          <a:p>
            <a:pPr>
              <a:buNone/>
            </a:pPr>
            <a:r>
              <a:rPr lang="en-US" dirty="0" smtClean="0"/>
              <a:t>		&lt;p class="</a:t>
            </a:r>
            <a:r>
              <a:rPr lang="en-US" dirty="0" err="1" smtClean="0"/>
              <a:t>modifi</a:t>
            </a:r>
            <a:r>
              <a:rPr lang="id-ID" dirty="0" smtClean="0"/>
              <a:t>cation</a:t>
            </a:r>
            <a:r>
              <a:rPr lang="en-US" dirty="0" smtClean="0"/>
              <a:t>"&gt;</a:t>
            </a:r>
            <a:r>
              <a:rPr lang="id-ID" dirty="0" smtClean="0"/>
              <a:t>Modify with Class Selector</a:t>
            </a:r>
            <a:r>
              <a:rPr lang="en-US" dirty="0" smtClean="0"/>
              <a:t>&lt;/p&gt;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84310" y="165296"/>
            <a:ext cx="10018713" cy="819443"/>
          </a:xfrm>
        </p:spPr>
        <p:txBody>
          <a:bodyPr/>
          <a:lstStyle/>
          <a:p>
            <a:pPr algn="ctr"/>
            <a:r>
              <a:rPr lang="en-US" dirty="0" smtClean="0"/>
              <a:t>Class </a:t>
            </a:r>
            <a:r>
              <a:rPr lang="en-US" dirty="0" err="1" smtClean="0"/>
              <a:t>Sele</a:t>
            </a:r>
            <a:r>
              <a:rPr lang="id-ID" dirty="0" smtClean="0"/>
              <a:t>c</a:t>
            </a:r>
            <a:r>
              <a:rPr lang="en-US" dirty="0" smtClean="0"/>
              <a:t>tor</a:t>
            </a:r>
            <a:r>
              <a:rPr lang="id-ID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307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1" y="274638"/>
            <a:ext cx="8228013" cy="1141412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4. ID </a:t>
            </a:r>
            <a:r>
              <a:rPr lang="en-US" dirty="0"/>
              <a:t>Selectors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95942" y="4132032"/>
            <a:ext cx="7274104" cy="2226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95942" y="1551563"/>
            <a:ext cx="7293121" cy="22326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4190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22695" y="956603"/>
            <a:ext cx="9280328" cy="5641145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	&lt;head&gt;</a:t>
            </a:r>
          </a:p>
          <a:p>
            <a:pPr>
              <a:buNone/>
            </a:pPr>
            <a:r>
              <a:rPr lang="en-US" dirty="0" smtClean="0"/>
              <a:t>		&lt;title&gt; Selector - ID &lt;/title&gt;</a:t>
            </a:r>
          </a:p>
          <a:p>
            <a:pPr>
              <a:buNone/>
            </a:pPr>
            <a:r>
              <a:rPr lang="en-US" dirty="0" smtClean="0"/>
              <a:t>		&lt;style type="text/</a:t>
            </a:r>
            <a:r>
              <a:rPr lang="en-US" dirty="0" err="1" smtClean="0"/>
              <a:t>css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		        #</a:t>
            </a:r>
            <a:r>
              <a:rPr lang="id-ID" dirty="0" smtClean="0"/>
              <a:t>example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		font-</a:t>
            </a:r>
            <a:r>
              <a:rPr lang="en-US" dirty="0" err="1" smtClean="0"/>
              <a:t>family:Arial</a:t>
            </a:r>
            <a:r>
              <a:rPr lang="en-US" dirty="0" smtClean="0"/>
              <a:t>, Helvetica, sans-serif;</a:t>
            </a:r>
          </a:p>
          <a:p>
            <a:pPr>
              <a:buNone/>
            </a:pPr>
            <a:r>
              <a:rPr lang="en-US" dirty="0" smtClean="0"/>
              <a:t>			font-size:16px;</a:t>
            </a:r>
          </a:p>
          <a:p>
            <a:pPr>
              <a:buNone/>
            </a:pPr>
            <a:r>
              <a:rPr lang="en-US" dirty="0" smtClean="0"/>
              <a:t>			font-</a:t>
            </a:r>
            <a:r>
              <a:rPr lang="en-US" dirty="0" err="1" smtClean="0"/>
              <a:t>style:italic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        }</a:t>
            </a:r>
          </a:p>
          <a:p>
            <a:pPr>
              <a:buNone/>
            </a:pPr>
            <a:r>
              <a:rPr lang="en-US" dirty="0" smtClean="0"/>
              <a:t>		&lt;/style&gt;</a:t>
            </a:r>
          </a:p>
          <a:p>
            <a:pPr>
              <a:buNone/>
            </a:pPr>
            <a:r>
              <a:rPr lang="en-US" dirty="0" smtClean="0"/>
              <a:t>	&lt;/head&gt;</a:t>
            </a:r>
          </a:p>
          <a:p>
            <a:pPr>
              <a:buNone/>
            </a:pPr>
            <a:r>
              <a:rPr lang="en-US" dirty="0" smtClean="0"/>
              <a:t>	&lt;body&gt;</a:t>
            </a:r>
          </a:p>
          <a:p>
            <a:pPr>
              <a:buNone/>
            </a:pPr>
            <a:r>
              <a:rPr lang="en-US" dirty="0" smtClean="0"/>
              <a:t>		&lt;p id=“</a:t>
            </a:r>
            <a:r>
              <a:rPr lang="id-ID" dirty="0" smtClean="0"/>
              <a:t>example</a:t>
            </a:r>
            <a:r>
              <a:rPr lang="en-US" dirty="0" smtClean="0"/>
              <a:t>"&gt;</a:t>
            </a:r>
            <a:r>
              <a:rPr lang="id-ID" dirty="0" smtClean="0"/>
              <a:t>Modify with </a:t>
            </a:r>
            <a:r>
              <a:rPr lang="en-US" dirty="0" smtClean="0"/>
              <a:t>ID Selector&lt;/p&gt;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84310" y="137161"/>
            <a:ext cx="10018713" cy="66469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ID </a:t>
            </a:r>
            <a:r>
              <a:rPr lang="en-US" dirty="0" err="1" smtClean="0"/>
              <a:t>Sele</a:t>
            </a:r>
            <a:r>
              <a:rPr lang="id-ID" dirty="0" smtClean="0"/>
              <a:t>c</a:t>
            </a:r>
            <a:r>
              <a:rPr lang="en-US" dirty="0" smtClean="0"/>
              <a:t>tor</a:t>
            </a:r>
            <a:r>
              <a:rPr lang="id-ID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10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6600" dirty="0" smtClean="0"/>
              <a:t>Next : PHP</a:t>
            </a:r>
            <a:endParaRPr lang="id-ID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id-ID" sz="6000" dirty="0" smtClean="0"/>
              <a:t>Please </a:t>
            </a:r>
          </a:p>
          <a:p>
            <a:pPr marL="0" indent="0" algn="ctr">
              <a:buNone/>
            </a:pPr>
            <a:r>
              <a:rPr lang="id-ID" sz="6000" smtClean="0"/>
              <a:t>Bring Your Laptop!</a:t>
            </a:r>
            <a:endParaRPr lang="id-ID" sz="6000" dirty="0" smtClean="0"/>
          </a:p>
          <a:p>
            <a:pPr marL="0" indent="0" algn="ctr">
              <a:buNone/>
            </a:pPr>
            <a:r>
              <a:rPr lang="id-ID" sz="6000" dirty="0" smtClean="0"/>
              <a:t>Install XAMPP!</a:t>
            </a:r>
            <a:endParaRPr lang="id-ID" sz="6000" dirty="0"/>
          </a:p>
        </p:txBody>
      </p:sp>
    </p:spTree>
    <p:extLst>
      <p:ext uri="{BB962C8B-B14F-4D97-AF65-F5344CB8AC3E}">
        <p14:creationId xmlns:p14="http://schemas.microsoft.com/office/powerpoint/2010/main" val="126545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Three Layers Of Web</a:t>
            </a:r>
            <a:endParaRPr lang="id-ID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5969" y="2035967"/>
            <a:ext cx="8534400" cy="4386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5055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1" y="865481"/>
            <a:ext cx="8228013" cy="1141412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Old style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1" y="1600201"/>
            <a:ext cx="8228013" cy="4524375"/>
          </a:xfrm>
          <a:ln/>
        </p:spPr>
        <p:txBody>
          <a:bodyPr/>
          <a:lstStyle/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&lt;font size=“small” face=“Arial”&gt; </a:t>
            </a:r>
            <a:r>
              <a:rPr lang="en-US" dirty="0" err="1"/>
              <a:t>bla</a:t>
            </a:r>
            <a:r>
              <a:rPr lang="en-US" dirty="0"/>
              <a:t>...</a:t>
            </a:r>
            <a:r>
              <a:rPr lang="en-US" dirty="0" err="1" smtClean="0"/>
              <a:t>bla</a:t>
            </a:r>
            <a:r>
              <a:rPr lang="en-US" dirty="0" smtClean="0"/>
              <a:t>&lt;/</a:t>
            </a:r>
            <a:r>
              <a:rPr lang="en-US" dirty="0"/>
              <a:t>font&gt;</a:t>
            </a:r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dirty="0"/>
          </a:p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&lt;body background=“#DEDEDE”&gt; … &lt;/body&gt;</a:t>
            </a:r>
          </a:p>
        </p:txBody>
      </p:sp>
    </p:spTree>
    <p:extLst>
      <p:ext uri="{BB962C8B-B14F-4D97-AF65-F5344CB8AC3E}">
        <p14:creationId xmlns:p14="http://schemas.microsoft.com/office/powerpoint/2010/main" val="6307686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1" y="274638"/>
            <a:ext cx="8228013" cy="1141412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dirty="0" smtClean="0"/>
              <a:t>Old Style</a:t>
            </a:r>
            <a:endParaRPr lang="en-US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1" y="1600201"/>
            <a:ext cx="8228013" cy="3717387"/>
          </a:xfrm>
          <a:ln/>
        </p:spPr>
        <p:txBody>
          <a:bodyPr/>
          <a:lstStyle/>
          <a:p>
            <a:pPr marL="341313" indent="-341313">
              <a:buFont typeface="Times New Roman" pitchFamily="16" charset="0"/>
              <a:buChar char="•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Table </a:t>
            </a:r>
            <a:r>
              <a:rPr lang="en-US" dirty="0"/>
              <a:t>Layout</a:t>
            </a:r>
          </a:p>
          <a:p>
            <a:pPr marL="341313" indent="-341313">
              <a:buFont typeface="Times New Roman" pitchFamily="16" charset="0"/>
              <a:buChar char="•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Tag attribute / style</a:t>
            </a:r>
          </a:p>
          <a:p>
            <a:pPr marL="341313" indent="-341313">
              <a:buFont typeface="Times New Roman" pitchFamily="16" charset="0"/>
              <a:buChar char="•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Static page/file</a:t>
            </a:r>
          </a:p>
        </p:txBody>
      </p:sp>
    </p:spTree>
    <p:extLst>
      <p:ext uri="{BB962C8B-B14F-4D97-AF65-F5344CB8AC3E}">
        <p14:creationId xmlns:p14="http://schemas.microsoft.com/office/powerpoint/2010/main" val="6973613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1" y="274638"/>
            <a:ext cx="8228013" cy="1141412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Benefits ?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1" y="1600201"/>
            <a:ext cx="8228013" cy="4524375"/>
          </a:xfrm>
          <a:ln/>
        </p:spPr>
        <p:txBody>
          <a:bodyPr/>
          <a:lstStyle/>
          <a:p>
            <a:pPr marL="341313" indent="-341313">
              <a:buFont typeface="Times New Roman" pitchFamily="16" charset="0"/>
              <a:buChar char="•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id-ID" dirty="0" smtClean="0"/>
              <a:t>More Efficient</a:t>
            </a:r>
            <a:endParaRPr lang="en-US" dirty="0"/>
          </a:p>
          <a:p>
            <a:pPr marL="341313" indent="-341313">
              <a:buFont typeface="Times New Roman" pitchFamily="16" charset="0"/>
              <a:buChar char="•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id-ID" dirty="0" smtClean="0"/>
              <a:t>Save B</a:t>
            </a:r>
            <a:r>
              <a:rPr lang="en-US" dirty="0" err="1" smtClean="0"/>
              <a:t>andwidth</a:t>
            </a:r>
            <a:endParaRPr lang="en-US" dirty="0"/>
          </a:p>
          <a:p>
            <a:pPr marL="341313" indent="-341313">
              <a:buFont typeface="Times New Roman" pitchFamily="16" charset="0"/>
              <a:buChar char="•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id-ID" dirty="0" smtClean="0"/>
              <a:t>Simple</a:t>
            </a:r>
          </a:p>
          <a:p>
            <a:pPr marL="341313" indent="-341313">
              <a:buFont typeface="Times New Roman" pitchFamily="16" charset="0"/>
              <a:buChar char="•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id-ID" dirty="0" smtClean="0"/>
              <a:t>Easy to Use</a:t>
            </a:r>
          </a:p>
        </p:txBody>
      </p:sp>
    </p:spTree>
    <p:extLst>
      <p:ext uri="{BB962C8B-B14F-4D97-AF65-F5344CB8AC3E}">
        <p14:creationId xmlns:p14="http://schemas.microsoft.com/office/powerpoint/2010/main" val="6140419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1" y="273051"/>
            <a:ext cx="8228013" cy="1235075"/>
          </a:xfrm>
          <a:ln/>
        </p:spPr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1" y="1295401"/>
            <a:ext cx="3273425" cy="2474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68007" y="430214"/>
            <a:ext cx="3454400" cy="2609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676401"/>
            <a:ext cx="3409950" cy="257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56214" y="4029076"/>
            <a:ext cx="3049587" cy="2295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81226" y="3429001"/>
            <a:ext cx="3228975" cy="244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45087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1" y="274638"/>
            <a:ext cx="8228013" cy="1141412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How to Use ??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1" y="1600201"/>
            <a:ext cx="8228013" cy="4524375"/>
          </a:xfrm>
          <a:ln/>
        </p:spPr>
        <p:txBody>
          <a:bodyPr/>
          <a:lstStyle/>
          <a:p>
            <a:pPr marL="341313" indent="-341313">
              <a:buFont typeface="Times New Roman" pitchFamily="16" charset="0"/>
              <a:buChar char="•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Inline Styles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Applied via style attribute</a:t>
            </a:r>
          </a:p>
          <a:p>
            <a:pPr marL="341313" indent="-341313">
              <a:buFont typeface="Times New Roman" pitchFamily="16" charset="0"/>
              <a:buChar char="•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Embedded Styles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Declare CSS in your web pages</a:t>
            </a:r>
          </a:p>
          <a:p>
            <a:pPr marL="341313" indent="-341313">
              <a:buFont typeface="Times New Roman" pitchFamily="16" charset="0"/>
              <a:buChar char="•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External Style Sheets (Link)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Recommended!! </a:t>
            </a:r>
          </a:p>
        </p:txBody>
      </p:sp>
    </p:spTree>
    <p:extLst>
      <p:ext uri="{BB962C8B-B14F-4D97-AF65-F5344CB8AC3E}">
        <p14:creationId xmlns:p14="http://schemas.microsoft.com/office/powerpoint/2010/main" val="6046188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1" y="274638"/>
            <a:ext cx="8228013" cy="1141412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Inline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1" y="1600201"/>
            <a:ext cx="8228013" cy="1410285"/>
          </a:xfrm>
          <a:ln/>
        </p:spPr>
        <p:txBody>
          <a:bodyPr/>
          <a:lstStyle/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 err="1"/>
              <a:t>Penambahan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TAG </a:t>
            </a:r>
            <a:r>
              <a:rPr lang="en-US" dirty="0" err="1"/>
              <a:t>pada</a:t>
            </a:r>
            <a:r>
              <a:rPr lang="en-US" dirty="0"/>
              <a:t> attribute style,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14" y="3010486"/>
            <a:ext cx="10715685" cy="34678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64725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1" y="274638"/>
            <a:ext cx="8228013" cy="1141412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Embedded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1" y="1600201"/>
            <a:ext cx="8228013" cy="1073149"/>
          </a:xfrm>
          <a:ln/>
        </p:spPr>
        <p:txBody>
          <a:bodyPr/>
          <a:lstStyle/>
          <a:p>
            <a:pPr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Style element </a:t>
            </a:r>
            <a:r>
              <a:rPr lang="en-US" dirty="0" err="1"/>
              <a:t>dideklarasikan</a:t>
            </a:r>
            <a:r>
              <a:rPr lang="en-US" dirty="0"/>
              <a:t> </a:t>
            </a:r>
            <a:r>
              <a:rPr lang="en-US" dirty="0" err="1"/>
              <a:t>diawal</a:t>
            </a:r>
            <a:r>
              <a:rPr lang="en-US" dirty="0"/>
              <a:t>, </a:t>
            </a:r>
            <a:r>
              <a:rPr lang="en-US" dirty="0" err="1"/>
              <a:t>menggunakan</a:t>
            </a:r>
            <a:r>
              <a:rPr lang="en-US" dirty="0"/>
              <a:t> TAG : &lt;style&gt; … &lt;/style&gt;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4666" y="2136775"/>
            <a:ext cx="6129997" cy="447283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157595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104</TotalTime>
  <Words>235</Words>
  <Application>Microsoft Office PowerPoint</Application>
  <PresentationFormat>Widescreen</PresentationFormat>
  <Paragraphs>102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Times New Roman</vt:lpstr>
      <vt:lpstr>Parallax</vt:lpstr>
      <vt:lpstr>CSS ( Cascading Style Sheet)</vt:lpstr>
      <vt:lpstr>Three Layers Of Web</vt:lpstr>
      <vt:lpstr>Old style</vt:lpstr>
      <vt:lpstr>Old Style</vt:lpstr>
      <vt:lpstr>Benefits ?</vt:lpstr>
      <vt:lpstr>PowerPoint Presentation</vt:lpstr>
      <vt:lpstr>How to Use ??</vt:lpstr>
      <vt:lpstr>Inline</vt:lpstr>
      <vt:lpstr>Embedded</vt:lpstr>
      <vt:lpstr>External (link)</vt:lpstr>
      <vt:lpstr>CSS Selectors</vt:lpstr>
      <vt:lpstr>2. Free Selector</vt:lpstr>
      <vt:lpstr>3. Class Selectors</vt:lpstr>
      <vt:lpstr>Class Selector Example</vt:lpstr>
      <vt:lpstr>4. ID Selectors</vt:lpstr>
      <vt:lpstr>ID Selector Example</vt:lpstr>
      <vt:lpstr>Next : PHP</vt:lpstr>
    </vt:vector>
  </TitlesOfParts>
  <Company>PERSONAL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W8</dc:creator>
  <cp:lastModifiedBy>W8</cp:lastModifiedBy>
  <cp:revision>50</cp:revision>
  <dcterms:created xsi:type="dcterms:W3CDTF">2015-09-15T08:24:08Z</dcterms:created>
  <dcterms:modified xsi:type="dcterms:W3CDTF">2016-09-23T10:34:43Z</dcterms:modified>
</cp:coreProperties>
</file>