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6271" autoAdjust="0"/>
  </p:normalViewPr>
  <p:slideViewPr>
    <p:cSldViewPr>
      <p:cViewPr>
        <p:scale>
          <a:sx n="76" d="100"/>
          <a:sy n="76" d="100"/>
        </p:scale>
        <p:origin x="-108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6D35-9178-4457-81CB-8CE715F9F98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178E-6AD3-4DCD-AF29-C9B2DF213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6178E-6AD3-4DCD-AF29-C9B2DF213D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E8F2-FD44-4D1A-A3A3-658E6A0FD46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8A5C-A5B3-4A09-B1C7-7DE1FB81D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Persia" TargetMode="External"/><Relationship Id="rId13" Type="http://schemas.openxmlformats.org/officeDocument/2006/relationships/hyperlink" Target="https://id.wikipedia.org/wiki/Khiva" TargetMode="External"/><Relationship Id="rId18" Type="http://schemas.openxmlformats.org/officeDocument/2006/relationships/hyperlink" Target="https://id.wikipedia.org/wiki/Ibnu_Miskawaih" TargetMode="External"/><Relationship Id="rId3" Type="http://schemas.openxmlformats.org/officeDocument/2006/relationships/hyperlink" Target="https://id.wikipedia.org/wiki/973" TargetMode="External"/><Relationship Id="rId21" Type="http://schemas.openxmlformats.org/officeDocument/2006/relationships/hyperlink" Target="https://id.wikipedia.org/wiki/Bahasa_Suriah" TargetMode="External"/><Relationship Id="rId7" Type="http://schemas.openxmlformats.org/officeDocument/2006/relationships/hyperlink" Target="https://id.wikipedia.org/wiki/Bahasa_Arab" TargetMode="External"/><Relationship Id="rId12" Type="http://schemas.openxmlformats.org/officeDocument/2006/relationships/hyperlink" Target="https://id.wikipedia.org/wiki/Turkmenistan" TargetMode="External"/><Relationship Id="rId17" Type="http://schemas.openxmlformats.org/officeDocument/2006/relationships/hyperlink" Target="https://id.wikipedia.org/wiki/Ibnu_Sina" TargetMode="External"/><Relationship Id="rId2" Type="http://schemas.openxmlformats.org/officeDocument/2006/relationships/hyperlink" Target="https://id.wikipedia.org/wiki/5_September" TargetMode="External"/><Relationship Id="rId16" Type="http://schemas.openxmlformats.org/officeDocument/2006/relationships/hyperlink" Target="https://id.wikipedia.org/wiki/Abu_Nashr_Mansur" TargetMode="External"/><Relationship Id="rId20" Type="http://schemas.openxmlformats.org/officeDocument/2006/relationships/hyperlink" Target="https://id.wikipedia.org/wiki/Bahasa_Yunan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d.wikipedia.org/wiki/Bahasa_Persia" TargetMode="External"/><Relationship Id="rId11" Type="http://schemas.openxmlformats.org/officeDocument/2006/relationships/hyperlink" Target="https://id.wikipedia.org/w/index.php?title=Khawarazmi&amp;action=edit&amp;redlink=1" TargetMode="External"/><Relationship Id="rId24" Type="http://schemas.openxmlformats.org/officeDocument/2006/relationships/image" Target="../media/image15.jpeg"/><Relationship Id="rId5" Type="http://schemas.openxmlformats.org/officeDocument/2006/relationships/hyperlink" Target="https://id.wikipedia.org/wiki/1048" TargetMode="External"/><Relationship Id="rId15" Type="http://schemas.openxmlformats.org/officeDocument/2006/relationships/hyperlink" Target="https://id.wikipedia.org/wiki/Asia_Tengah" TargetMode="External"/><Relationship Id="rId23" Type="http://schemas.openxmlformats.org/officeDocument/2006/relationships/hyperlink" Target="https://id.wikipedia.org/wiki/Bahasa_Sanskerta" TargetMode="External"/><Relationship Id="rId10" Type="http://schemas.openxmlformats.org/officeDocument/2006/relationships/hyperlink" Target="https://id.wikipedia.org/wiki/Filsafat" TargetMode="External"/><Relationship Id="rId19" Type="http://schemas.openxmlformats.org/officeDocument/2006/relationships/hyperlink" Target="https://id.wikipedia.org/wiki/Sains" TargetMode="External"/><Relationship Id="rId4" Type="http://schemas.openxmlformats.org/officeDocument/2006/relationships/hyperlink" Target="https://id.wikipedia.org/wiki/13_Desember" TargetMode="External"/><Relationship Id="rId9" Type="http://schemas.openxmlformats.org/officeDocument/2006/relationships/hyperlink" Target="https://id.wikipedia.org/wiki/Ensiklopedia" TargetMode="External"/><Relationship Id="rId14" Type="http://schemas.openxmlformats.org/officeDocument/2006/relationships/hyperlink" Target="https://id.wikipedia.org/w/index.php?title=Danau_Aral&amp;action=edit&amp;redlink=1" TargetMode="External"/><Relationship Id="rId22" Type="http://schemas.openxmlformats.org/officeDocument/2006/relationships/hyperlink" Target="https://id.wikipedia.org/wiki/Bahasa_Berber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Desimal" TargetMode="External"/><Relationship Id="rId3" Type="http://schemas.openxmlformats.org/officeDocument/2006/relationships/hyperlink" Target="https://id.wikipedia.org/w/index.php?title=Al-Biruni&amp;action=edit&amp;section=1" TargetMode="External"/><Relationship Id="rId7" Type="http://schemas.openxmlformats.org/officeDocument/2006/relationships/hyperlink" Target="https://id.wikipedia.org/wiki/Metodologi" TargetMode="External"/><Relationship Id="rId2" Type="http://schemas.openxmlformats.org/officeDocument/2006/relationships/hyperlink" Target="https://id.wikipedia.org/w/index.php?title=Al-Biruni&amp;veaction=edit&amp;section=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d.wikipedia.org/wiki/Kartografi" TargetMode="External"/><Relationship Id="rId11" Type="http://schemas.openxmlformats.org/officeDocument/2006/relationships/hyperlink" Target="https://id.wikipedia.org/wiki/Bumi" TargetMode="External"/><Relationship Id="rId5" Type="http://schemas.openxmlformats.org/officeDocument/2006/relationships/hyperlink" Target="https://id.wikipedia.org/wiki/Bahasa_Arab" TargetMode="External"/><Relationship Id="rId10" Type="http://schemas.openxmlformats.org/officeDocument/2006/relationships/hyperlink" Target="https://id.wikipedia.org/wiki/Sejarah" TargetMode="External"/><Relationship Id="rId4" Type="http://schemas.openxmlformats.org/officeDocument/2006/relationships/hyperlink" Target="https://id.wikipedia.org/wiki/Bahasa_Persia" TargetMode="External"/><Relationship Id="rId9" Type="http://schemas.openxmlformats.org/officeDocument/2006/relationships/hyperlink" Target="https://id.wikipedia.org/wiki/Binta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Ilmuwan" TargetMode="External"/><Relationship Id="rId13" Type="http://schemas.openxmlformats.org/officeDocument/2006/relationships/hyperlink" Target="https://id.wikipedia.org/wiki/Geometri" TargetMode="External"/><Relationship Id="rId18" Type="http://schemas.openxmlformats.org/officeDocument/2006/relationships/hyperlink" Target="https://id.wikipedia.org/wiki/Kepler" TargetMode="External"/><Relationship Id="rId3" Type="http://schemas.openxmlformats.org/officeDocument/2006/relationships/hyperlink" Target="https://id.wikipedia.org/wiki/Bahasa_Arab" TargetMode="External"/><Relationship Id="rId7" Type="http://schemas.openxmlformats.org/officeDocument/2006/relationships/hyperlink" Target="https://id.wikipedia.org/wiki/1039" TargetMode="External"/><Relationship Id="rId12" Type="http://schemas.openxmlformats.org/officeDocument/2006/relationships/hyperlink" Target="https://id.wikipedia.org/wiki/Matematika" TargetMode="External"/><Relationship Id="rId17" Type="http://schemas.openxmlformats.org/officeDocument/2006/relationships/hyperlink" Target="https://id.wikipedia.org/wiki/Bacong,_Negros_Oriental" TargetMode="External"/><Relationship Id="rId2" Type="http://schemas.openxmlformats.org/officeDocument/2006/relationships/image" Target="../media/image16.gif"/><Relationship Id="rId16" Type="http://schemas.openxmlformats.org/officeDocument/2006/relationships/hyperlink" Target="https://id.wikipedia.org/wiki/Cahaya" TargetMode="External"/><Relationship Id="rId20" Type="http://schemas.openxmlformats.org/officeDocument/2006/relationships/hyperlink" Target="https://id.wikipedia.org/wiki/Telesk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d.wikipedia.org/wiki/Kairo" TargetMode="External"/><Relationship Id="rId11" Type="http://schemas.openxmlformats.org/officeDocument/2006/relationships/hyperlink" Target="https://id.wikipedia.org/wiki/Falak" TargetMode="External"/><Relationship Id="rId5" Type="http://schemas.openxmlformats.org/officeDocument/2006/relationships/hyperlink" Target="https://id.wikipedia.org/wiki/965" TargetMode="External"/><Relationship Id="rId15" Type="http://schemas.openxmlformats.org/officeDocument/2006/relationships/hyperlink" Target="https://id.wikipedia.org/wiki/Filsafat" TargetMode="External"/><Relationship Id="rId10" Type="http://schemas.openxmlformats.org/officeDocument/2006/relationships/hyperlink" Target="https://id.wikipedia.org/wiki/Sains" TargetMode="External"/><Relationship Id="rId19" Type="http://schemas.openxmlformats.org/officeDocument/2006/relationships/hyperlink" Target="https://id.wikipedia.org/wiki/Mikroskop" TargetMode="External"/><Relationship Id="rId4" Type="http://schemas.openxmlformats.org/officeDocument/2006/relationships/hyperlink" Target="https://id.wikipedia.org/wiki/Basra" TargetMode="External"/><Relationship Id="rId9" Type="http://schemas.openxmlformats.org/officeDocument/2006/relationships/hyperlink" Target="https://id.wikipedia.org/wiki/Islam" TargetMode="External"/><Relationship Id="rId14" Type="http://schemas.openxmlformats.org/officeDocument/2006/relationships/hyperlink" Target="https://id.wikipedia.org/wiki/Pengobata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Bahasa_Yunani" TargetMode="External"/><Relationship Id="rId13" Type="http://schemas.openxmlformats.org/officeDocument/2006/relationships/hyperlink" Target="https://id.wikipedia.org/wiki/Metafisika" TargetMode="External"/><Relationship Id="rId18" Type="http://schemas.openxmlformats.org/officeDocument/2006/relationships/hyperlink" Target="https://id.wikipedia.org/wiki/Matematika" TargetMode="External"/><Relationship Id="rId26" Type="http://schemas.openxmlformats.org/officeDocument/2006/relationships/hyperlink" Target="https://id.wikipedia.org/wiki/Gempa_bumi" TargetMode="External"/><Relationship Id="rId3" Type="http://schemas.openxmlformats.org/officeDocument/2006/relationships/image" Target="../media/image12.jpeg"/><Relationship Id="rId21" Type="http://schemas.openxmlformats.org/officeDocument/2006/relationships/hyperlink" Target="https://id.wikipedia.org/wiki/Parfum" TargetMode="External"/><Relationship Id="rId7" Type="http://schemas.openxmlformats.org/officeDocument/2006/relationships/hyperlink" Target="https://id.wikipedia.org/wiki/Ber" TargetMode="External"/><Relationship Id="rId12" Type="http://schemas.openxmlformats.org/officeDocument/2006/relationships/hyperlink" Target="https://id.wikipedia.org/wiki/Arab" TargetMode="External"/><Relationship Id="rId17" Type="http://schemas.openxmlformats.org/officeDocument/2006/relationships/hyperlink" Target="https://id.wikipedia.org/wiki/Farmakologi" TargetMode="External"/><Relationship Id="rId25" Type="http://schemas.openxmlformats.org/officeDocument/2006/relationships/hyperlink" Target="https://id.wikipedia.org/wiki/Meteorologi" TargetMode="External"/><Relationship Id="rId2" Type="http://schemas.openxmlformats.org/officeDocument/2006/relationships/image" Target="../media/image11.jpeg"/><Relationship Id="rId16" Type="http://schemas.openxmlformats.org/officeDocument/2006/relationships/hyperlink" Target="https://id.wikipedia.org/wiki/Psikologi" TargetMode="External"/><Relationship Id="rId20" Type="http://schemas.openxmlformats.org/officeDocument/2006/relationships/hyperlink" Target="https://id.wikipedia.org/wiki/Opti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d.wikipedia.org/wiki/Islam" TargetMode="External"/><Relationship Id="rId11" Type="http://schemas.openxmlformats.org/officeDocument/2006/relationships/hyperlink" Target="https://id.wikipedia.org/wiki/Plotinos" TargetMode="External"/><Relationship Id="rId24" Type="http://schemas.openxmlformats.org/officeDocument/2006/relationships/hyperlink" Target="https://id.wikipedia.org/wiki/Kaca" TargetMode="External"/><Relationship Id="rId5" Type="http://schemas.openxmlformats.org/officeDocument/2006/relationships/hyperlink" Target="https://id.wikipedia.org/wiki/873" TargetMode="External"/><Relationship Id="rId15" Type="http://schemas.openxmlformats.org/officeDocument/2006/relationships/hyperlink" Target="https://id.wikipedia.org/wiki/Logika" TargetMode="External"/><Relationship Id="rId23" Type="http://schemas.openxmlformats.org/officeDocument/2006/relationships/hyperlink" Target="https://id.wikipedia.org/wiki/Zoologi" TargetMode="External"/><Relationship Id="rId10" Type="http://schemas.openxmlformats.org/officeDocument/2006/relationships/hyperlink" Target="https://id.wikipedia.org/wiki/Aristoteles" TargetMode="External"/><Relationship Id="rId19" Type="http://schemas.openxmlformats.org/officeDocument/2006/relationships/hyperlink" Target="https://id.wikipedia.org/wiki/Astrologi" TargetMode="External"/><Relationship Id="rId4" Type="http://schemas.openxmlformats.org/officeDocument/2006/relationships/hyperlink" Target="https://id.wikipedia.org/wiki/801" TargetMode="External"/><Relationship Id="rId9" Type="http://schemas.openxmlformats.org/officeDocument/2006/relationships/hyperlink" Target="https://id.wikipedia.org/wiki/Yunani" TargetMode="External"/><Relationship Id="rId14" Type="http://schemas.openxmlformats.org/officeDocument/2006/relationships/hyperlink" Target="https://id.wikipedia.org/wiki/Etika" TargetMode="External"/><Relationship Id="rId22" Type="http://schemas.openxmlformats.org/officeDocument/2006/relationships/hyperlink" Target="https://id.wikipedia.org/wiki/Ped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Biografi</a:t>
            </a:r>
            <a:r>
              <a:rPr lang="en-US" sz="2800" dirty="0" smtClean="0"/>
              <a:t> </a:t>
            </a:r>
            <a:r>
              <a:rPr lang="en-US" sz="2800" dirty="0" err="1" smtClean="0"/>
              <a:t>Ilmuwan</a:t>
            </a:r>
            <a:r>
              <a:rPr lang="en-US" sz="2800" dirty="0" smtClean="0"/>
              <a:t> Muslim</a:t>
            </a:r>
            <a:br>
              <a:rPr lang="en-US" sz="2800" dirty="0" smtClean="0"/>
            </a:br>
            <a:r>
              <a:rPr lang="en-US" sz="2800" dirty="0" smtClean="0"/>
              <a:t>&amp;</a:t>
            </a:r>
            <a:br>
              <a:rPr lang="en-US" sz="2800" dirty="0" smtClean="0"/>
            </a:br>
            <a:r>
              <a:rPr lang="en-US" sz="2800" dirty="0" smtClean="0"/>
              <a:t>Penemuan2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Saint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asil gambar untuk buku-buku al-kindi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200" cy="3429000"/>
          </a:xfrm>
          <a:prstGeom prst="rect">
            <a:avLst/>
          </a:prstGeom>
          <a:noFill/>
        </p:spPr>
      </p:pic>
      <p:pic>
        <p:nvPicPr>
          <p:cNvPr id="26628" name="Picture 4" descr="Gambar terka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581400"/>
            <a:ext cx="4572000" cy="3019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304800"/>
            <a:ext cx="5029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Abu </a:t>
            </a:r>
            <a:r>
              <a:rPr lang="en-US" sz="1600" b="1" dirty="0" err="1" smtClean="0"/>
              <a:t>Raihan</a:t>
            </a:r>
            <a:r>
              <a:rPr lang="en-US" sz="1600" b="1" dirty="0" smtClean="0"/>
              <a:t> Al-</a:t>
            </a:r>
            <a:r>
              <a:rPr lang="en-US" sz="1600" b="1" dirty="0" err="1" smtClean="0"/>
              <a:t>Biruni</a:t>
            </a:r>
            <a:r>
              <a:rPr lang="en-US" sz="1600" dirty="0" smtClean="0"/>
              <a:t> (</a:t>
            </a:r>
            <a:r>
              <a:rPr lang="en-US" sz="1600" dirty="0" err="1" smtClean="0"/>
              <a:t>juga</a:t>
            </a:r>
            <a:r>
              <a:rPr lang="en-US" sz="1600" dirty="0" smtClean="0"/>
              <a:t>, </a:t>
            </a:r>
            <a:r>
              <a:rPr lang="en-US" sz="1600" b="1" dirty="0" err="1" smtClean="0"/>
              <a:t>Biruni</a:t>
            </a:r>
            <a:r>
              <a:rPr lang="en-US" sz="1600" dirty="0" smtClean="0"/>
              <a:t>, </a:t>
            </a:r>
            <a:r>
              <a:rPr lang="en-US" sz="1600" b="1" dirty="0" smtClean="0"/>
              <a:t>Al </a:t>
            </a:r>
            <a:r>
              <a:rPr lang="en-US" sz="1600" b="1" dirty="0" err="1" smtClean="0"/>
              <a:t>Biruni</a:t>
            </a:r>
            <a:r>
              <a:rPr lang="en-US" sz="1600" dirty="0" smtClean="0"/>
              <a:t>; </a:t>
            </a:r>
            <a:r>
              <a:rPr lang="en-US" sz="1600" dirty="0" err="1" smtClean="0"/>
              <a:t>lahir</a:t>
            </a:r>
            <a:r>
              <a:rPr lang="en-US" sz="1600" dirty="0" smtClean="0"/>
              <a:t> </a:t>
            </a:r>
            <a:r>
              <a:rPr lang="en-US" sz="1600" dirty="0" smtClean="0">
                <a:hlinkClick r:id="rId2" tooltip="5 September"/>
              </a:rPr>
              <a:t>5 September</a:t>
            </a:r>
            <a:r>
              <a:rPr lang="en-US" sz="1600" dirty="0" smtClean="0"/>
              <a:t> </a:t>
            </a:r>
            <a:r>
              <a:rPr lang="en-US" sz="1600" dirty="0" smtClean="0">
                <a:hlinkClick r:id="rId3" tooltip="973"/>
              </a:rPr>
              <a:t>973</a:t>
            </a:r>
            <a:r>
              <a:rPr lang="en-US" sz="1600" dirty="0" smtClean="0"/>
              <a:t> – </a:t>
            </a:r>
            <a:r>
              <a:rPr lang="en-US" sz="1600" dirty="0" err="1" smtClean="0"/>
              <a:t>meninggal</a:t>
            </a:r>
            <a:r>
              <a:rPr lang="en-US" sz="1600" dirty="0" smtClean="0"/>
              <a:t> </a:t>
            </a:r>
            <a:r>
              <a:rPr lang="en-US" sz="1600" dirty="0" smtClean="0">
                <a:hlinkClick r:id="rId4" tooltip="13 Desember"/>
              </a:rPr>
              <a:t>13 </a:t>
            </a:r>
            <a:r>
              <a:rPr lang="en-US" sz="1600" dirty="0" err="1" smtClean="0">
                <a:hlinkClick r:id="rId4" tooltip="13 Desember"/>
              </a:rPr>
              <a:t>Desember</a:t>
            </a:r>
            <a:r>
              <a:rPr lang="en-US" sz="1600" dirty="0" smtClean="0"/>
              <a:t> </a:t>
            </a:r>
            <a:r>
              <a:rPr lang="en-US" sz="1600" dirty="0" smtClean="0">
                <a:hlinkClick r:id="rId5" tooltip="1048"/>
              </a:rPr>
              <a:t>1048</a:t>
            </a:r>
            <a:r>
              <a:rPr lang="en-US" sz="1600" dirty="0" smtClean="0"/>
              <a:t> 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umur</a:t>
            </a:r>
            <a:r>
              <a:rPr lang="en-US" sz="1600" dirty="0" smtClean="0"/>
              <a:t> 75 </a:t>
            </a:r>
            <a:r>
              <a:rPr lang="en-US" sz="1600" dirty="0" err="1" smtClean="0"/>
              <a:t>tahun</a:t>
            </a:r>
            <a:r>
              <a:rPr lang="en-US" sz="1600" dirty="0" smtClean="0"/>
              <a:t>) (</a:t>
            </a:r>
            <a:r>
              <a:rPr lang="en-US" sz="1600" dirty="0" err="1" smtClean="0">
                <a:hlinkClick r:id="rId6" tooltip="Bahasa Persia"/>
              </a:rPr>
              <a:t>bahasa</a:t>
            </a:r>
            <a:r>
              <a:rPr lang="en-US" sz="1600" dirty="0" smtClean="0">
                <a:hlinkClick r:id="rId6" tooltip="Bahasa Persia"/>
              </a:rPr>
              <a:t> Persia</a:t>
            </a:r>
            <a:r>
              <a:rPr lang="en-US" sz="1600" dirty="0" smtClean="0"/>
              <a:t>: </a:t>
            </a:r>
            <a:r>
              <a:rPr lang="ar-SA" sz="1600" dirty="0" smtClean="0"/>
              <a:t>ابوریحان بیرونی ; </a:t>
            </a:r>
            <a:r>
              <a:rPr lang="en-US" sz="1600" dirty="0" err="1" smtClean="0">
                <a:hlinkClick r:id="rId7" tooltip="Bahasa Arab"/>
              </a:rPr>
              <a:t>bahasa</a:t>
            </a:r>
            <a:r>
              <a:rPr lang="en-US" sz="1600" dirty="0" smtClean="0">
                <a:hlinkClick r:id="rId7" tooltip="Bahasa Arab"/>
              </a:rPr>
              <a:t> Arab</a:t>
            </a:r>
            <a:r>
              <a:rPr lang="en-US" sz="1600" dirty="0" smtClean="0"/>
              <a:t>: </a:t>
            </a:r>
            <a:r>
              <a:rPr lang="ar-SA" sz="1600" dirty="0" smtClean="0"/>
              <a:t>أبو الريحان البيروني)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matematikawan</a:t>
            </a:r>
            <a:r>
              <a:rPr lang="en-US" sz="1600" dirty="0" smtClean="0"/>
              <a:t> </a:t>
            </a:r>
            <a:r>
              <a:rPr lang="en-US" sz="1600" dirty="0" smtClean="0">
                <a:hlinkClick r:id="rId8" tooltip="Persia"/>
              </a:rPr>
              <a:t>Persia</a:t>
            </a:r>
            <a:r>
              <a:rPr lang="en-US" sz="1600" dirty="0" smtClean="0"/>
              <a:t>, </a:t>
            </a:r>
            <a:r>
              <a:rPr lang="en-US" sz="1600" dirty="0" err="1" smtClean="0"/>
              <a:t>astronom</a:t>
            </a:r>
            <a:r>
              <a:rPr lang="en-US" sz="1600" dirty="0" smtClean="0"/>
              <a:t>, </a:t>
            </a:r>
            <a:r>
              <a:rPr lang="en-US" sz="1600" dirty="0" err="1" smtClean="0"/>
              <a:t>fisikawan</a:t>
            </a:r>
            <a:r>
              <a:rPr lang="en-US" sz="1600" dirty="0" smtClean="0"/>
              <a:t>, </a:t>
            </a:r>
            <a:r>
              <a:rPr lang="en-US" sz="1600" dirty="0" err="1" smtClean="0"/>
              <a:t>sarjana</a:t>
            </a:r>
            <a:r>
              <a:rPr lang="en-US" sz="1600" dirty="0" smtClean="0"/>
              <a:t>, </a:t>
            </a:r>
            <a:r>
              <a:rPr lang="en-US" sz="1600" dirty="0" err="1" smtClean="0"/>
              <a:t>penulis</a:t>
            </a:r>
            <a:r>
              <a:rPr lang="en-US" sz="1600" dirty="0" smtClean="0"/>
              <a:t> </a:t>
            </a:r>
            <a:r>
              <a:rPr lang="en-US" sz="1600" dirty="0" err="1" smtClean="0">
                <a:hlinkClick r:id="rId9" tooltip="Ensiklopedia"/>
              </a:rPr>
              <a:t>ensiklopedia</a:t>
            </a:r>
            <a:r>
              <a:rPr lang="en-US" sz="1600" dirty="0" smtClean="0"/>
              <a:t>, </a:t>
            </a:r>
            <a:r>
              <a:rPr lang="en-US" sz="1600" dirty="0" err="1" smtClean="0"/>
              <a:t>filsuf</a:t>
            </a:r>
            <a:r>
              <a:rPr lang="en-US" sz="1600" dirty="0" smtClean="0"/>
              <a:t>, </a:t>
            </a:r>
            <a:r>
              <a:rPr lang="en-US" sz="1600" dirty="0" err="1" smtClean="0"/>
              <a:t>pengembara</a:t>
            </a:r>
            <a:r>
              <a:rPr lang="en-US" sz="1600" dirty="0" smtClean="0"/>
              <a:t>, </a:t>
            </a:r>
            <a:r>
              <a:rPr lang="en-US" sz="1600" dirty="0" err="1" smtClean="0"/>
              <a:t>sejarawan</a:t>
            </a:r>
            <a:r>
              <a:rPr lang="en-US" sz="1600" dirty="0" smtClean="0"/>
              <a:t>, </a:t>
            </a:r>
            <a:r>
              <a:rPr lang="en-US" sz="1600" dirty="0" err="1" smtClean="0"/>
              <a:t>ahli</a:t>
            </a:r>
            <a:r>
              <a:rPr lang="en-US" sz="1600" dirty="0" smtClean="0"/>
              <a:t> </a:t>
            </a:r>
            <a:r>
              <a:rPr lang="en-US" sz="1600" dirty="0" err="1" smtClean="0"/>
              <a:t>farmasi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guru, yang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menyumbang</a:t>
            </a:r>
            <a:r>
              <a:rPr lang="en-US" sz="1600" dirty="0" smtClean="0"/>
              <a:t> </a:t>
            </a:r>
            <a:r>
              <a:rPr lang="en-US" sz="1600" dirty="0" err="1" smtClean="0"/>
              <a:t>kepada</a:t>
            </a:r>
            <a:r>
              <a:rPr lang="en-US" sz="1600" dirty="0" smtClean="0"/>
              <a:t> </a:t>
            </a:r>
            <a:r>
              <a:rPr lang="en-US" sz="1600" dirty="0" err="1" smtClean="0"/>
              <a:t>bidang</a:t>
            </a:r>
            <a:r>
              <a:rPr lang="en-US" sz="1600" dirty="0" smtClean="0"/>
              <a:t> </a:t>
            </a:r>
            <a:r>
              <a:rPr lang="en-US" sz="1600" dirty="0" err="1" smtClean="0"/>
              <a:t>matematika</a:t>
            </a:r>
            <a:r>
              <a:rPr lang="en-US" sz="1600" dirty="0" smtClean="0"/>
              <a:t>, </a:t>
            </a:r>
            <a:r>
              <a:rPr lang="en-US" sz="1600" dirty="0" err="1" smtClean="0">
                <a:hlinkClick r:id="rId10" tooltip="Filsafat"/>
              </a:rPr>
              <a:t>filsafat</a:t>
            </a:r>
            <a:r>
              <a:rPr lang="en-US" sz="1600" dirty="0" smtClean="0"/>
              <a:t>, </a:t>
            </a:r>
            <a:r>
              <a:rPr lang="en-US" sz="1600" dirty="0" err="1" smtClean="0"/>
              <a:t>obat-obatan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Abu </a:t>
            </a:r>
            <a:r>
              <a:rPr lang="en-US" sz="1600" dirty="0" err="1" smtClean="0"/>
              <a:t>Raihan</a:t>
            </a:r>
            <a:r>
              <a:rPr lang="en-US" sz="1600" dirty="0" smtClean="0"/>
              <a:t> Al-</a:t>
            </a:r>
            <a:r>
              <a:rPr lang="en-US" sz="1600" dirty="0" err="1" smtClean="0"/>
              <a:t>Biruni</a:t>
            </a:r>
            <a:r>
              <a:rPr lang="en-US" sz="1600" dirty="0" smtClean="0"/>
              <a:t> </a:t>
            </a:r>
            <a:r>
              <a:rPr lang="en-US" sz="1600" dirty="0" err="1" smtClean="0"/>
              <a:t>dilahirkan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 </a:t>
            </a:r>
            <a:r>
              <a:rPr lang="en-US" sz="1600" dirty="0" err="1" smtClean="0">
                <a:hlinkClick r:id="rId11" tooltip="Khawarazmi (halaman belum tersedia)"/>
              </a:rPr>
              <a:t>Khawarazmi</a:t>
            </a:r>
            <a:r>
              <a:rPr lang="en-US" sz="1600" dirty="0" smtClean="0"/>
              <a:t>, </a:t>
            </a:r>
            <a:r>
              <a:rPr lang="en-US" sz="1600" dirty="0" smtClean="0">
                <a:hlinkClick r:id="rId12" tooltip="Turkmenistan"/>
              </a:rPr>
              <a:t>Turkmenistan</a:t>
            </a:r>
            <a:r>
              <a:rPr lang="en-US" sz="1600" dirty="0" smtClean="0"/>
              <a:t> </a:t>
            </a:r>
            <a:r>
              <a:rPr lang="en-US" sz="1600" dirty="0" err="1" smtClean="0"/>
              <a:t>atau</a:t>
            </a:r>
            <a:r>
              <a:rPr lang="en-US" sz="1600" dirty="0" smtClean="0"/>
              <a:t> </a:t>
            </a:r>
            <a:r>
              <a:rPr lang="en-US" sz="1600" dirty="0" err="1" smtClean="0">
                <a:hlinkClick r:id="rId13" tooltip="Khiva"/>
              </a:rPr>
              <a:t>Khiva</a:t>
            </a:r>
            <a:r>
              <a:rPr lang="en-US" sz="1600" dirty="0" smtClean="0"/>
              <a:t> 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kawasan</a:t>
            </a:r>
            <a:r>
              <a:rPr lang="en-US" sz="1600" dirty="0" smtClean="0"/>
              <a:t> </a:t>
            </a:r>
            <a:r>
              <a:rPr lang="en-US" sz="1600" dirty="0" err="1" smtClean="0">
                <a:hlinkClick r:id="rId14" tooltip="Danau Aral (halaman belum tersedia)"/>
              </a:rPr>
              <a:t>Danau</a:t>
            </a:r>
            <a:r>
              <a:rPr lang="en-US" sz="1600" dirty="0" smtClean="0">
                <a:hlinkClick r:id="rId14" tooltip="Danau Aral (halaman belum tersedia)"/>
              </a:rPr>
              <a:t> Aral</a:t>
            </a:r>
            <a:r>
              <a:rPr lang="en-US" sz="1600" dirty="0" smtClean="0"/>
              <a:t> </a:t>
            </a:r>
            <a:r>
              <a:rPr lang="en-US" sz="1600" dirty="0" err="1" smtClean="0"/>
              <a:t>di</a:t>
            </a:r>
            <a:r>
              <a:rPr lang="en-US" sz="1600" dirty="0" smtClean="0"/>
              <a:t> </a:t>
            </a:r>
            <a:r>
              <a:rPr lang="en-US" sz="1600" dirty="0" smtClean="0">
                <a:hlinkClick r:id="rId15" tooltip="Asia Tengah"/>
              </a:rPr>
              <a:t>Asia Tengah</a:t>
            </a:r>
            <a:r>
              <a:rPr lang="en-US" sz="1600" dirty="0" smtClean="0"/>
              <a:t> yang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masa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 </a:t>
            </a:r>
            <a:r>
              <a:rPr lang="en-US" sz="1600" dirty="0" err="1" smtClean="0"/>
              <a:t>terletak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kekaisaran</a:t>
            </a:r>
            <a:r>
              <a:rPr lang="en-US" sz="1600" dirty="0" smtClean="0"/>
              <a:t> Persia. </a:t>
            </a:r>
            <a:r>
              <a:rPr lang="en-US" sz="1600" dirty="0" err="1" smtClean="0"/>
              <a:t>Dia</a:t>
            </a:r>
            <a:r>
              <a:rPr lang="en-US" sz="1600" dirty="0" smtClean="0"/>
              <a:t> </a:t>
            </a:r>
            <a:r>
              <a:rPr lang="en-US" sz="1600" dirty="0" err="1" smtClean="0"/>
              <a:t>belajar</a:t>
            </a:r>
            <a:r>
              <a:rPr lang="en-US" sz="1600" dirty="0" smtClean="0"/>
              <a:t> </a:t>
            </a:r>
            <a:r>
              <a:rPr lang="en-US" sz="1600" dirty="0" err="1" smtClean="0"/>
              <a:t>matematika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pengkajian</a:t>
            </a:r>
            <a:r>
              <a:rPr lang="en-US" sz="1600" dirty="0" smtClean="0"/>
              <a:t> </a:t>
            </a:r>
            <a:r>
              <a:rPr lang="en-US" sz="1600" dirty="0" err="1" smtClean="0"/>
              <a:t>bintang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 </a:t>
            </a:r>
            <a:r>
              <a:rPr lang="en-US" sz="1600" dirty="0" smtClean="0">
                <a:hlinkClick r:id="rId16" tooltip="Abu Nashr Mansur"/>
              </a:rPr>
              <a:t>Abu </a:t>
            </a:r>
            <a:r>
              <a:rPr lang="en-US" sz="1600" dirty="0" err="1" smtClean="0">
                <a:hlinkClick r:id="rId16" tooltip="Abu Nashr Mansur"/>
              </a:rPr>
              <a:t>Nashr</a:t>
            </a:r>
            <a:r>
              <a:rPr lang="en-US" sz="1600" dirty="0" smtClean="0">
                <a:hlinkClick r:id="rId16" tooltip="Abu Nashr Mansur"/>
              </a:rPr>
              <a:t> Mansur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Abu </a:t>
            </a:r>
            <a:r>
              <a:rPr lang="en-US" sz="1600" dirty="0" err="1" smtClean="0"/>
              <a:t>Raihan</a:t>
            </a:r>
            <a:r>
              <a:rPr lang="en-US" sz="1600" dirty="0" smtClean="0"/>
              <a:t> Al-</a:t>
            </a:r>
            <a:r>
              <a:rPr lang="en-US" sz="1600" dirty="0" err="1" smtClean="0"/>
              <a:t>Biruni</a:t>
            </a:r>
            <a:r>
              <a:rPr lang="en-US" sz="1600" dirty="0" smtClean="0"/>
              <a:t>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teman</a:t>
            </a:r>
            <a:r>
              <a:rPr lang="en-US" sz="1600" dirty="0" smtClean="0"/>
              <a:t> </a:t>
            </a:r>
            <a:r>
              <a:rPr lang="en-US" sz="1600" dirty="0" err="1" smtClean="0"/>
              <a:t>filsuf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ahli</a:t>
            </a:r>
            <a:r>
              <a:rPr lang="en-US" sz="1600" dirty="0" smtClean="0"/>
              <a:t> </a:t>
            </a:r>
            <a:r>
              <a:rPr lang="en-US" sz="1600" dirty="0" err="1" smtClean="0"/>
              <a:t>obat-obatan</a:t>
            </a:r>
            <a:r>
              <a:rPr lang="en-US" sz="1600" dirty="0" smtClean="0"/>
              <a:t> Abu Ali Al-</a:t>
            </a:r>
            <a:r>
              <a:rPr lang="en-US" sz="1600" dirty="0" err="1" smtClean="0"/>
              <a:t>Hussain</a:t>
            </a:r>
            <a:r>
              <a:rPr lang="en-US" sz="1600" dirty="0" smtClean="0"/>
              <a:t> </a:t>
            </a:r>
            <a:r>
              <a:rPr lang="en-US" sz="1600" dirty="0" err="1" smtClean="0"/>
              <a:t>Ibn</a:t>
            </a:r>
            <a:r>
              <a:rPr lang="en-US" sz="1600" dirty="0" smtClean="0"/>
              <a:t> </a:t>
            </a:r>
            <a:r>
              <a:rPr lang="en-US" sz="1600" dirty="0" err="1" smtClean="0"/>
              <a:t>Abdallah</a:t>
            </a:r>
            <a:r>
              <a:rPr lang="en-US" sz="1600" dirty="0" smtClean="0"/>
              <a:t> </a:t>
            </a:r>
            <a:r>
              <a:rPr lang="en-US" sz="1600" dirty="0" err="1" smtClean="0"/>
              <a:t>Ibn</a:t>
            </a:r>
            <a:r>
              <a:rPr lang="en-US" sz="1600" dirty="0" smtClean="0"/>
              <a:t> </a:t>
            </a:r>
            <a:r>
              <a:rPr lang="en-US" sz="1600" dirty="0" err="1" smtClean="0"/>
              <a:t>Sina</a:t>
            </a:r>
            <a:r>
              <a:rPr lang="en-US" sz="1600" dirty="0" smtClean="0"/>
              <a:t>/</a:t>
            </a:r>
            <a:r>
              <a:rPr lang="en-US" sz="1600" dirty="0" err="1" smtClean="0">
                <a:hlinkClick r:id="rId17" tooltip="Ibnu Sina"/>
              </a:rPr>
              <a:t>Ibnu</a:t>
            </a:r>
            <a:r>
              <a:rPr lang="en-US" sz="1600" dirty="0" smtClean="0">
                <a:hlinkClick r:id="rId17" tooltip="Ibnu Sina"/>
              </a:rPr>
              <a:t> </a:t>
            </a:r>
            <a:r>
              <a:rPr lang="en-US" sz="1600" dirty="0" err="1" smtClean="0">
                <a:hlinkClick r:id="rId17" tooltip="Ibnu Sina"/>
              </a:rPr>
              <a:t>Sina</a:t>
            </a:r>
            <a:r>
              <a:rPr lang="en-US" sz="1600" dirty="0" smtClean="0"/>
              <a:t>, </a:t>
            </a:r>
            <a:r>
              <a:rPr lang="en-US" sz="1600" dirty="0" err="1" smtClean="0"/>
              <a:t>sejarawan</a:t>
            </a:r>
            <a:r>
              <a:rPr lang="en-US" sz="1600" dirty="0" smtClean="0"/>
              <a:t>, </a:t>
            </a:r>
            <a:r>
              <a:rPr lang="en-US" sz="1600" dirty="0" err="1" smtClean="0"/>
              <a:t>filsuf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pakar</a:t>
            </a:r>
            <a:r>
              <a:rPr lang="en-US" sz="1600" dirty="0" smtClean="0"/>
              <a:t> </a:t>
            </a:r>
            <a:r>
              <a:rPr lang="en-US" sz="1600" dirty="0" err="1" smtClean="0"/>
              <a:t>etik</a:t>
            </a:r>
            <a:r>
              <a:rPr lang="en-US" sz="1600" dirty="0" smtClean="0"/>
              <a:t> </a:t>
            </a:r>
            <a:r>
              <a:rPr lang="en-US" sz="1600" dirty="0" err="1" smtClean="0">
                <a:hlinkClick r:id="rId18" tooltip="Ibnu Miskawaih"/>
              </a:rPr>
              <a:t>Ibnu</a:t>
            </a:r>
            <a:r>
              <a:rPr lang="en-US" sz="1600" dirty="0" smtClean="0">
                <a:hlinkClick r:id="rId18" tooltip="Ibnu Miskawaih"/>
              </a:rPr>
              <a:t> </a:t>
            </a:r>
            <a:r>
              <a:rPr lang="en-US" sz="1600" dirty="0" err="1" smtClean="0">
                <a:hlinkClick r:id="rId18" tooltip="Ibnu Miskawaih"/>
              </a:rPr>
              <a:t>Miskawaih</a:t>
            </a:r>
            <a:r>
              <a:rPr lang="en-US" sz="1600" dirty="0" smtClean="0"/>
              <a:t>,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universitas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pusat</a:t>
            </a:r>
            <a:r>
              <a:rPr lang="en-US" sz="1600" dirty="0" smtClean="0"/>
              <a:t> </a:t>
            </a:r>
            <a:r>
              <a:rPr lang="en-US" sz="1600" dirty="0" err="1" smtClean="0">
                <a:hlinkClick r:id="rId19" tooltip="Sains"/>
              </a:rPr>
              <a:t>sains</a:t>
            </a:r>
            <a:r>
              <a:rPr lang="en-US" sz="1600" dirty="0" smtClean="0"/>
              <a:t> yang </a:t>
            </a:r>
            <a:r>
              <a:rPr lang="en-US" sz="1600" dirty="0" err="1" smtClean="0"/>
              <a:t>didirikan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putera</a:t>
            </a:r>
            <a:r>
              <a:rPr lang="en-US" sz="1600" dirty="0" smtClean="0"/>
              <a:t> Abu Al </a:t>
            </a:r>
            <a:r>
              <a:rPr lang="en-US" sz="1600" dirty="0" err="1" smtClean="0"/>
              <a:t>Abbas</a:t>
            </a:r>
            <a:r>
              <a:rPr lang="en-US" sz="1600" dirty="0" smtClean="0"/>
              <a:t> </a:t>
            </a:r>
            <a:r>
              <a:rPr lang="en-US" sz="1600" dirty="0" err="1" smtClean="0"/>
              <a:t>Ma'mun</a:t>
            </a:r>
            <a:r>
              <a:rPr lang="en-US" sz="1600" dirty="0" smtClean="0"/>
              <a:t> </a:t>
            </a:r>
            <a:r>
              <a:rPr lang="en-US" sz="1600" dirty="0" err="1" smtClean="0"/>
              <a:t>Khawarazmshah</a:t>
            </a:r>
            <a:r>
              <a:rPr lang="en-US" sz="1600" dirty="0" smtClean="0"/>
              <a:t>. Abu </a:t>
            </a:r>
            <a:r>
              <a:rPr lang="en-US" sz="1600" dirty="0" err="1" smtClean="0"/>
              <a:t>Raihan</a:t>
            </a:r>
            <a:r>
              <a:rPr lang="en-US" sz="1600" dirty="0" smtClean="0"/>
              <a:t> Al-</a:t>
            </a:r>
            <a:r>
              <a:rPr lang="en-US" sz="1600" dirty="0" err="1" smtClean="0"/>
              <a:t>Biruni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mengembara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India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Mahmud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Ghazni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menemani</a:t>
            </a:r>
            <a:r>
              <a:rPr lang="en-US" sz="1600" dirty="0" smtClean="0"/>
              <a:t> </a:t>
            </a:r>
            <a:r>
              <a:rPr lang="en-US" sz="1600" dirty="0" err="1" smtClean="0"/>
              <a:t>dia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ketenteraannya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sana</a:t>
            </a:r>
            <a:r>
              <a:rPr lang="en-US" sz="1600" dirty="0" smtClean="0"/>
              <a:t>, </a:t>
            </a:r>
            <a:r>
              <a:rPr lang="en-US" sz="1600" dirty="0" err="1" smtClean="0"/>
              <a:t>mempelajari</a:t>
            </a:r>
            <a:r>
              <a:rPr lang="en-US" sz="1600" dirty="0" smtClean="0"/>
              <a:t> </a:t>
            </a:r>
            <a:r>
              <a:rPr lang="en-US" sz="1600" dirty="0" err="1" smtClean="0"/>
              <a:t>bahasa</a:t>
            </a:r>
            <a:r>
              <a:rPr lang="en-US" sz="1600" dirty="0" smtClean="0"/>
              <a:t>, </a:t>
            </a:r>
            <a:r>
              <a:rPr lang="en-US" sz="1600" dirty="0" err="1" smtClean="0"/>
              <a:t>falsafah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agama </a:t>
            </a:r>
            <a:r>
              <a:rPr lang="en-US" sz="1600" dirty="0" err="1" smtClean="0"/>
              <a:t>mereka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menulis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mengenainya</a:t>
            </a:r>
            <a:r>
              <a:rPr lang="en-US" sz="1600" dirty="0" smtClean="0"/>
              <a:t>. </a:t>
            </a:r>
            <a:r>
              <a:rPr lang="en-US" sz="1600" dirty="0" err="1" smtClean="0"/>
              <a:t>Dia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menguasai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bahasa</a:t>
            </a:r>
            <a:r>
              <a:rPr lang="en-US" sz="1600" dirty="0" smtClean="0"/>
              <a:t> </a:t>
            </a:r>
            <a:r>
              <a:rPr lang="en-US" sz="1600" dirty="0" err="1" smtClean="0"/>
              <a:t>diantaranya</a:t>
            </a:r>
            <a:r>
              <a:rPr lang="en-US" sz="1600" dirty="0" smtClean="0"/>
              <a:t> </a:t>
            </a:r>
            <a:r>
              <a:rPr lang="en-US" sz="1600" dirty="0" err="1" smtClean="0">
                <a:hlinkClick r:id="rId20" tooltip="Bahasa Yunani"/>
              </a:rPr>
              <a:t>bahasa</a:t>
            </a:r>
            <a:r>
              <a:rPr lang="en-US" sz="1600" dirty="0" smtClean="0">
                <a:hlinkClick r:id="rId20" tooltip="Bahasa Yunani"/>
              </a:rPr>
              <a:t> </a:t>
            </a:r>
            <a:r>
              <a:rPr lang="en-US" sz="1600" dirty="0" err="1" smtClean="0">
                <a:hlinkClick r:id="rId20" tooltip="Bahasa Yunani"/>
              </a:rPr>
              <a:t>Yunani</a:t>
            </a:r>
            <a:r>
              <a:rPr lang="en-US" sz="1600" dirty="0" smtClean="0"/>
              <a:t>, </a:t>
            </a:r>
            <a:r>
              <a:rPr lang="en-US" sz="1600" dirty="0" err="1" smtClean="0">
                <a:hlinkClick r:id="rId21" tooltip="Bahasa Suriah"/>
              </a:rPr>
              <a:t>bahasa</a:t>
            </a:r>
            <a:r>
              <a:rPr lang="en-US" sz="1600" dirty="0" smtClean="0">
                <a:hlinkClick r:id="rId21" tooltip="Bahasa Suriah"/>
              </a:rPr>
              <a:t> </a:t>
            </a:r>
            <a:r>
              <a:rPr lang="en-US" sz="1600" dirty="0" err="1" smtClean="0">
                <a:hlinkClick r:id="rId21" tooltip="Bahasa Suriah"/>
              </a:rPr>
              <a:t>Suriah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 </a:t>
            </a:r>
            <a:r>
              <a:rPr lang="en-US" sz="1600" dirty="0" err="1" smtClean="0">
                <a:hlinkClick r:id="rId22" tooltip="Bahasa Berber"/>
              </a:rPr>
              <a:t>bahasa</a:t>
            </a:r>
            <a:r>
              <a:rPr lang="en-US" sz="1600" dirty="0" smtClean="0">
                <a:hlinkClick r:id="rId22" tooltip="Bahasa Berber"/>
              </a:rPr>
              <a:t> Berber</a:t>
            </a:r>
            <a:r>
              <a:rPr lang="en-US" sz="1600" dirty="0" smtClean="0"/>
              <a:t>, </a:t>
            </a:r>
            <a:r>
              <a:rPr lang="en-US" sz="1600" dirty="0" err="1" smtClean="0">
                <a:hlinkClick r:id="rId23" tooltip="Bahasa Sanskerta"/>
              </a:rPr>
              <a:t>bahasa</a:t>
            </a:r>
            <a:r>
              <a:rPr lang="en-US" sz="1600" dirty="0" smtClean="0">
                <a:hlinkClick r:id="rId23" tooltip="Bahasa Sanskerta"/>
              </a:rPr>
              <a:t> </a:t>
            </a:r>
            <a:r>
              <a:rPr lang="en-US" sz="1600" dirty="0" err="1" smtClean="0">
                <a:hlinkClick r:id="rId23" tooltip="Bahasa Sanskerta"/>
              </a:rPr>
              <a:t>Sanskerta</a:t>
            </a:r>
            <a:r>
              <a:rPr lang="en-US" sz="160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30722" name="Picture 2" descr="Gambar terkait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533400" y="457200"/>
            <a:ext cx="3076575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668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Karya</a:t>
            </a:r>
            <a:r>
              <a:rPr lang="en-US" dirty="0" smtClean="0"/>
              <a:t>[</a:t>
            </a:r>
            <a:r>
              <a:rPr lang="en-US" dirty="0" err="1" smtClean="0">
                <a:hlinkClick r:id="rId2" tooltip="Sunting bagian: Karya"/>
              </a:rPr>
              <a:t>sunting</a:t>
            </a:r>
            <a:r>
              <a:rPr lang="en-US" dirty="0" smtClean="0"/>
              <a:t> | </a:t>
            </a:r>
            <a:r>
              <a:rPr lang="en-US" dirty="0" err="1" smtClean="0">
                <a:hlinkClick r:id="rId3" tooltip="Sunting bagian: Karya"/>
              </a:rPr>
              <a:t>sunting</a:t>
            </a:r>
            <a:r>
              <a:rPr lang="en-US" dirty="0" smtClean="0">
                <a:hlinkClick r:id="rId3" tooltip="Sunting bagian: Karya"/>
              </a:rPr>
              <a:t> </a:t>
            </a:r>
            <a:r>
              <a:rPr lang="en-US" dirty="0" err="1" smtClean="0">
                <a:hlinkClick r:id="rId3" tooltip="Sunting bagian: Karya"/>
              </a:rPr>
              <a:t>sumber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Al-</a:t>
            </a:r>
            <a:r>
              <a:rPr lang="en-US" dirty="0" err="1" smtClean="0"/>
              <a:t>Biruni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 </a:t>
            </a:r>
            <a:r>
              <a:rPr lang="en-US" dirty="0" err="1" smtClean="0">
                <a:hlinkClick r:id="rId4" tooltip="Bahasa Persia"/>
              </a:rPr>
              <a:t>bahasa</a:t>
            </a:r>
            <a:r>
              <a:rPr lang="en-US" dirty="0" smtClean="0">
                <a:hlinkClick r:id="rId4" tooltip="Bahasa Persia"/>
              </a:rPr>
              <a:t> Persia</a:t>
            </a:r>
            <a:r>
              <a:rPr lang="en-US" dirty="0" smtClean="0"/>
              <a:t> (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ibunya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>
                <a:hlinkClick r:id="rId5" tooltip="Bahasa Arab"/>
              </a:rPr>
              <a:t>bahasa</a:t>
            </a:r>
            <a:r>
              <a:rPr lang="en-US" dirty="0" smtClean="0">
                <a:hlinkClick r:id="rId5" tooltip="Bahasa Arab"/>
              </a:rPr>
              <a:t> Arab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karya-karya</a:t>
            </a:r>
            <a:r>
              <a:rPr lang="en-US" dirty="0" smtClean="0"/>
              <a:t> Al-</a:t>
            </a:r>
            <a:r>
              <a:rPr lang="en-US" dirty="0" err="1" smtClean="0"/>
              <a:t>Biruni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,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meneliti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lintang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Kath, </a:t>
            </a:r>
            <a:r>
              <a:rPr lang="en-US" dirty="0" err="1" smtClean="0"/>
              <a:t>Khwarazm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altitude </a:t>
            </a:r>
            <a:r>
              <a:rPr lang="en-US" dirty="0" err="1" smtClean="0"/>
              <a:t>maksima</a:t>
            </a:r>
            <a:r>
              <a:rPr lang="en-US" dirty="0" smtClean="0"/>
              <a:t> </a:t>
            </a:r>
            <a:r>
              <a:rPr lang="en-US" dirty="0" err="1" smtClean="0"/>
              <a:t>matahari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22,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ringkas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, "</a:t>
            </a:r>
            <a:r>
              <a:rPr lang="en-US" dirty="0" err="1" smtClean="0">
                <a:hlinkClick r:id="rId6" tooltip="Kartografi"/>
              </a:rPr>
              <a:t>Kartografi</a:t>
            </a:r>
            <a:r>
              <a:rPr lang="en-US" dirty="0" smtClean="0"/>
              <a:t>", yang </a:t>
            </a:r>
            <a:r>
              <a:rPr lang="en-US" dirty="0" err="1" smtClean="0"/>
              <a:t>termasuk</a:t>
            </a:r>
            <a:r>
              <a:rPr lang="en-US" dirty="0" smtClean="0"/>
              <a:t> </a:t>
            </a:r>
            <a:r>
              <a:rPr lang="en-US" dirty="0" err="1" smtClean="0">
                <a:hlinkClick r:id="rId7" tooltip="Metodologi"/>
              </a:rPr>
              <a:t>metodologi</a:t>
            </a:r>
            <a:r>
              <a:rPr lang="en-US" dirty="0" smtClean="0"/>
              <a:t>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 smtClean="0"/>
              <a:t>belahan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27,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berjudul</a:t>
            </a:r>
            <a:r>
              <a:rPr lang="en-US" dirty="0" smtClean="0"/>
              <a:t> "</a:t>
            </a:r>
            <a:r>
              <a:rPr lang="en-US" dirty="0" err="1" smtClean="0"/>
              <a:t>Kronologi</a:t>
            </a:r>
            <a:r>
              <a:rPr lang="en-US" dirty="0" smtClean="0"/>
              <a:t>" yang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lain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(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tiada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)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astrolab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 </a:t>
            </a:r>
            <a:r>
              <a:rPr lang="en-US" dirty="0" err="1" smtClean="0">
                <a:hlinkClick r:id="rId8" tooltip="Desimal"/>
              </a:rPr>
              <a:t>desimal</a:t>
            </a:r>
            <a:r>
              <a:rPr lang="en-US" dirty="0" smtClean="0"/>
              <a:t>, 4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 </a:t>
            </a:r>
            <a:r>
              <a:rPr lang="en-US" dirty="0" err="1" smtClean="0">
                <a:hlinkClick r:id="rId9" tooltip="Bintang"/>
              </a:rPr>
              <a:t>bintang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 </a:t>
            </a:r>
            <a:r>
              <a:rPr lang="en-US" dirty="0" err="1" smtClean="0">
                <a:hlinkClick r:id="rId10" tooltip="Sejarah"/>
              </a:rPr>
              <a:t>sejarah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jari-jari</a:t>
            </a:r>
            <a:r>
              <a:rPr lang="en-US" dirty="0" smtClean="0"/>
              <a:t> </a:t>
            </a:r>
            <a:r>
              <a:rPr lang="en-US" dirty="0" err="1" smtClean="0">
                <a:hlinkClick r:id="rId11" tooltip="Bumi"/>
              </a:rPr>
              <a:t>Bumi</a:t>
            </a:r>
            <a:r>
              <a:rPr lang="en-US" dirty="0" smtClean="0"/>
              <a:t> </a:t>
            </a:r>
            <a:r>
              <a:rPr lang="en-US" dirty="0" err="1" smtClean="0"/>
              <a:t>senilai</a:t>
            </a:r>
            <a:r>
              <a:rPr lang="en-US" dirty="0" smtClean="0"/>
              <a:t> 6.339,6 kilometer (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diulang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Barat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abad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16).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Al-</a:t>
            </a:r>
            <a:r>
              <a:rPr lang="en-US" dirty="0" err="1" smtClean="0"/>
              <a:t>Biruni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 </a:t>
            </a:r>
            <a:r>
              <a:rPr lang="en-US" b="1" dirty="0" smtClean="0"/>
              <a:t>120 </a:t>
            </a:r>
            <a:r>
              <a:rPr lang="en-US" b="1" dirty="0" err="1" smtClean="0"/>
              <a:t>buah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Alhazen, the Persia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2095500" cy="249555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819400" y="304800"/>
            <a:ext cx="594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Abu Ali Muhammad al-Hassan </a:t>
            </a:r>
            <a:r>
              <a:rPr lang="en-US" b="1" dirty="0" err="1" smtClean="0"/>
              <a:t>ibnu</a:t>
            </a:r>
            <a:r>
              <a:rPr lang="en-US" b="1" dirty="0" smtClean="0"/>
              <a:t> al-</a:t>
            </a:r>
            <a:r>
              <a:rPr lang="en-US" b="1" dirty="0" err="1" smtClean="0"/>
              <a:t>Haitham</a:t>
            </a:r>
            <a:r>
              <a:rPr lang="en-US" dirty="0" smtClean="0"/>
              <a:t> (</a:t>
            </a:r>
            <a:r>
              <a:rPr lang="en-US" dirty="0" err="1" smtClean="0">
                <a:hlinkClick r:id="rId3" tooltip="Bahasa Arab"/>
              </a:rPr>
              <a:t>Bahasa</a:t>
            </a:r>
            <a:r>
              <a:rPr lang="en-US" dirty="0" smtClean="0">
                <a:hlinkClick r:id="rId3" tooltip="Bahasa Arab"/>
              </a:rPr>
              <a:t> Arab</a:t>
            </a:r>
            <a:r>
              <a:rPr lang="en-US" dirty="0" smtClean="0"/>
              <a:t>:</a:t>
            </a:r>
            <a:r>
              <a:rPr lang="ar-SA" dirty="0" smtClean="0"/>
              <a:t>ابو علی، حسن بن حسن بن الهيثم) </a:t>
            </a:r>
            <a:r>
              <a:rPr lang="en-US" dirty="0" err="1" smtClean="0"/>
              <a:t>atau</a:t>
            </a:r>
            <a:r>
              <a:rPr lang="en-US" dirty="0" smtClean="0"/>
              <a:t> </a:t>
            </a:r>
            <a:r>
              <a:rPr lang="en-US" b="1" dirty="0" err="1" smtClean="0"/>
              <a:t>Ibnu</a:t>
            </a:r>
            <a:r>
              <a:rPr lang="en-US" b="1" dirty="0" smtClean="0"/>
              <a:t> </a:t>
            </a:r>
            <a:r>
              <a:rPr lang="en-US" b="1" dirty="0" err="1" smtClean="0"/>
              <a:t>Haitham</a:t>
            </a:r>
            <a:r>
              <a:rPr lang="en-US" dirty="0" smtClean="0"/>
              <a:t> (</a:t>
            </a:r>
            <a:r>
              <a:rPr lang="en-US" dirty="0" smtClean="0">
                <a:hlinkClick r:id="rId4" tooltip="Basra"/>
              </a:rPr>
              <a:t>Basra</a:t>
            </a:r>
            <a:r>
              <a:rPr lang="en-US" dirty="0" smtClean="0"/>
              <a:t>,</a:t>
            </a:r>
            <a:r>
              <a:rPr lang="en-US" dirty="0" smtClean="0">
                <a:hlinkClick r:id="rId5" tooltip="965"/>
              </a:rPr>
              <a:t>965</a:t>
            </a:r>
            <a:r>
              <a:rPr lang="en-US" dirty="0" smtClean="0"/>
              <a:t> - </a:t>
            </a:r>
            <a:r>
              <a:rPr lang="en-US" dirty="0" err="1" smtClean="0">
                <a:hlinkClick r:id="rId6" tooltip="Kairo"/>
              </a:rPr>
              <a:t>Kairo</a:t>
            </a:r>
            <a:r>
              <a:rPr lang="en-US" dirty="0" smtClean="0"/>
              <a:t> </a:t>
            </a:r>
            <a:r>
              <a:rPr lang="en-US" dirty="0" smtClean="0">
                <a:hlinkClick r:id="rId7" tooltip="1039"/>
              </a:rPr>
              <a:t>1039</a:t>
            </a:r>
            <a:r>
              <a:rPr lang="en-US" dirty="0" smtClean="0"/>
              <a:t>), </a:t>
            </a:r>
            <a:r>
              <a:rPr lang="en-US" dirty="0" err="1" smtClean="0"/>
              <a:t>dibarat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 </a:t>
            </a:r>
            <a:r>
              <a:rPr lang="en-US" i="1" dirty="0" err="1" smtClean="0"/>
              <a:t>Alhazen</a:t>
            </a:r>
            <a:r>
              <a:rPr lang="en-US" dirty="0" smtClean="0"/>
              <a:t>.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 </a:t>
            </a:r>
            <a:r>
              <a:rPr lang="en-US" dirty="0" err="1" smtClean="0">
                <a:hlinkClick r:id="rId8" tooltip="Ilmuwan"/>
              </a:rPr>
              <a:t>ilmuwan</a:t>
            </a:r>
            <a:r>
              <a:rPr lang="en-US" dirty="0" smtClean="0"/>
              <a:t> </a:t>
            </a:r>
            <a:r>
              <a:rPr lang="en-US" dirty="0" smtClean="0">
                <a:hlinkClick r:id="rId9" tooltip="Islam"/>
              </a:rPr>
              <a:t>Islam</a:t>
            </a:r>
            <a:r>
              <a:rPr lang="en-US" dirty="0" smtClean="0"/>
              <a:t> yang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 </a:t>
            </a:r>
            <a:r>
              <a:rPr lang="en-US" dirty="0" err="1" smtClean="0">
                <a:hlinkClick r:id="rId10" tooltip="Sains"/>
              </a:rPr>
              <a:t>sains</a:t>
            </a:r>
            <a:r>
              <a:rPr lang="en-US" dirty="0" smtClean="0"/>
              <a:t>, </a:t>
            </a:r>
            <a:r>
              <a:rPr lang="en-US" dirty="0" err="1" smtClean="0">
                <a:hlinkClick r:id="rId11" tooltip="Falak"/>
              </a:rPr>
              <a:t>falak</a:t>
            </a:r>
            <a:r>
              <a:rPr lang="en-US" dirty="0" smtClean="0"/>
              <a:t>, </a:t>
            </a:r>
            <a:r>
              <a:rPr lang="en-US" dirty="0" err="1" smtClean="0">
                <a:hlinkClick r:id="rId12" tooltip="Matematika"/>
              </a:rPr>
              <a:t>matematika</a:t>
            </a:r>
            <a:r>
              <a:rPr lang="en-US" dirty="0" smtClean="0"/>
              <a:t>, </a:t>
            </a:r>
            <a:r>
              <a:rPr lang="en-US" dirty="0" err="1" smtClean="0">
                <a:hlinkClick r:id="rId13" tooltip="Geometri"/>
              </a:rPr>
              <a:t>geometri</a:t>
            </a:r>
            <a:r>
              <a:rPr lang="en-US" dirty="0" smtClean="0"/>
              <a:t>, </a:t>
            </a:r>
            <a:r>
              <a:rPr lang="en-US" dirty="0" err="1" smtClean="0">
                <a:hlinkClick r:id="rId14" tooltip="Pengobatan"/>
              </a:rPr>
              <a:t>pengobatan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>
                <a:hlinkClick r:id="rId15" tooltip="Filsafat"/>
              </a:rPr>
              <a:t>filsafat</a:t>
            </a:r>
            <a:r>
              <a:rPr lang="en-US" dirty="0" smtClean="0"/>
              <a:t>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pula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 </a:t>
            </a:r>
            <a:r>
              <a:rPr lang="en-US" dirty="0" err="1" smtClean="0">
                <a:hlinkClick r:id="rId16" tooltip="Cahaya"/>
              </a:rPr>
              <a:t>cahaya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inspirasi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sains</a:t>
            </a:r>
            <a:r>
              <a:rPr lang="en-US" dirty="0" smtClean="0"/>
              <a:t> </a:t>
            </a:r>
            <a:r>
              <a:rPr lang="en-US" dirty="0" err="1" smtClean="0"/>
              <a:t>barat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Roger </a:t>
            </a:r>
            <a:r>
              <a:rPr lang="en-US" dirty="0" smtClean="0">
                <a:hlinkClick r:id="rId17" tooltip="Bacong, Negros Oriental"/>
              </a:rPr>
              <a:t>Bacon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>
                <a:hlinkClick r:id="rId18" tooltip="Kepler"/>
              </a:rPr>
              <a:t>Kepler</a:t>
            </a:r>
            <a:r>
              <a:rPr lang="en-US" dirty="0" smtClean="0"/>
              <a:t> 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 </a:t>
            </a:r>
            <a:r>
              <a:rPr lang="en-US" dirty="0" err="1" smtClean="0">
                <a:hlinkClick r:id="rId19" tooltip="Mikroskop"/>
              </a:rPr>
              <a:t>mikroskop</a:t>
            </a:r>
            <a:r>
              <a:rPr lang="en-US" dirty="0" smtClean="0"/>
              <a:t> </a:t>
            </a:r>
            <a:r>
              <a:rPr lang="en-US" dirty="0" err="1" smtClean="0"/>
              <a:t>serta</a:t>
            </a:r>
            <a:r>
              <a:rPr lang="en-US" dirty="0" smtClean="0"/>
              <a:t> </a:t>
            </a:r>
            <a:r>
              <a:rPr lang="en-US" dirty="0" err="1" smtClean="0">
                <a:hlinkClick r:id="rId20" tooltip="Teleskop"/>
              </a:rPr>
              <a:t>teleskop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4290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Karya</a:t>
            </a:r>
            <a:r>
              <a:rPr lang="en-US" dirty="0" smtClean="0"/>
              <a:t> :</a:t>
            </a:r>
            <a:endParaRPr lang="en-US" b="1" dirty="0" smtClean="0"/>
          </a:p>
          <a:p>
            <a:r>
              <a:rPr lang="en-US" dirty="0" err="1" smtClean="0"/>
              <a:t>Ibnu</a:t>
            </a:r>
            <a:r>
              <a:rPr lang="en-US" dirty="0" smtClean="0"/>
              <a:t> </a:t>
            </a:r>
            <a:r>
              <a:rPr lang="en-US" dirty="0" err="1" smtClean="0"/>
              <a:t>Haitham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pandangannya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ghairah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mendalami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mudanya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r>
              <a:rPr lang="en-US" dirty="0" smtClean="0"/>
              <a:t>. Di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karyanya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Al'Jami</a:t>
            </a:r>
            <a:r>
              <a:rPr lang="en-US" dirty="0" smtClean="0"/>
              <a:t>'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Usul</a:t>
            </a:r>
            <a:r>
              <a:rPr lang="en-US" dirty="0" smtClean="0"/>
              <a:t> </a:t>
            </a:r>
            <a:r>
              <a:rPr lang="en-US" dirty="0" err="1" smtClean="0"/>
              <a:t>al'Hisab</a:t>
            </a:r>
            <a:r>
              <a:rPr lang="en-US" dirty="0" smtClean="0"/>
              <a:t> yang </a:t>
            </a:r>
            <a:r>
              <a:rPr lang="en-US" dirty="0" err="1" smtClean="0"/>
              <a:t>mengandungi</a:t>
            </a:r>
            <a:r>
              <a:rPr lang="en-US" dirty="0" smtClean="0"/>
              <a:t> </a:t>
            </a:r>
            <a:r>
              <a:rPr lang="en-US" dirty="0" err="1" smtClean="0"/>
              <a:t>teori-teori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metametik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metametik</a:t>
            </a:r>
            <a:r>
              <a:rPr lang="en-US" dirty="0" smtClean="0"/>
              <a:t> </a:t>
            </a:r>
            <a:r>
              <a:rPr lang="en-US" dirty="0" err="1" smtClean="0"/>
              <a:t>penganalisaannya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Kitab</a:t>
            </a:r>
            <a:r>
              <a:rPr lang="en-US" dirty="0" smtClean="0"/>
              <a:t> al-</a:t>
            </a:r>
            <a:r>
              <a:rPr lang="en-US" dirty="0" err="1" smtClean="0"/>
              <a:t>Tahlil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al'Tarkib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Tahlil</a:t>
            </a:r>
            <a:r>
              <a:rPr lang="en-US" dirty="0" smtClean="0"/>
              <a:t> </a:t>
            </a:r>
            <a:r>
              <a:rPr lang="en-US" sz="1600" dirty="0" err="1" smtClean="0"/>
              <a:t>ai'masa^il</a:t>
            </a:r>
            <a:r>
              <a:rPr lang="en-US" sz="1600" dirty="0" smtClean="0"/>
              <a:t> al '</a:t>
            </a:r>
            <a:r>
              <a:rPr lang="en-US" sz="1600" dirty="0" err="1" smtClean="0"/>
              <a:t>Adadiyah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algebra;</a:t>
            </a:r>
          </a:p>
          <a:p>
            <a:r>
              <a:rPr lang="en-US" sz="1600" dirty="0" err="1" smtClean="0"/>
              <a:t>Maqalah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Istikhraj</a:t>
            </a:r>
            <a:r>
              <a:rPr lang="en-US" sz="1600" dirty="0" smtClean="0"/>
              <a:t> </a:t>
            </a:r>
            <a:r>
              <a:rPr lang="en-US" sz="1600" dirty="0" err="1" smtClean="0"/>
              <a:t>Simat</a:t>
            </a:r>
            <a:r>
              <a:rPr lang="en-US" sz="1600" dirty="0" smtClean="0"/>
              <a:t> </a:t>
            </a:r>
            <a:r>
              <a:rPr lang="en-US" sz="1600" dirty="0" err="1" smtClean="0"/>
              <a:t>al'Qiblah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mengupas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arah</a:t>
            </a:r>
            <a:r>
              <a:rPr lang="en-US" sz="1600" dirty="0" smtClean="0"/>
              <a:t> </a:t>
            </a:r>
            <a:r>
              <a:rPr lang="en-US" sz="1600" dirty="0" err="1" smtClean="0"/>
              <a:t>kiblat</a:t>
            </a:r>
            <a:r>
              <a:rPr lang="en-US" sz="1600" dirty="0" smtClean="0"/>
              <a:t> </a:t>
            </a:r>
            <a:r>
              <a:rPr lang="en-US" sz="1600" dirty="0" err="1" smtClean="0"/>
              <a:t>bagi</a:t>
            </a:r>
            <a:r>
              <a:rPr lang="en-US" sz="1600" dirty="0" smtClean="0"/>
              <a:t> </a:t>
            </a:r>
            <a:r>
              <a:rPr lang="en-US" sz="1600" dirty="0" err="1" smtClean="0"/>
              <a:t>segenap</a:t>
            </a:r>
            <a:r>
              <a:rPr lang="en-US" sz="1600" dirty="0" smtClean="0"/>
              <a:t> </a:t>
            </a:r>
            <a:r>
              <a:rPr lang="en-US" sz="1600" dirty="0" err="1" smtClean="0"/>
              <a:t>rantau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M.aqalah</a:t>
            </a:r>
            <a:r>
              <a:rPr lang="en-US" sz="1600" dirty="0" smtClean="0"/>
              <a:t> </a:t>
            </a:r>
            <a:r>
              <a:rPr lang="en-US" sz="1600" dirty="0" err="1" smtClean="0"/>
              <a:t>fima</a:t>
            </a:r>
            <a:r>
              <a:rPr lang="en-US" sz="1600" dirty="0" smtClean="0"/>
              <a:t> </a:t>
            </a:r>
            <a:r>
              <a:rPr lang="en-US" sz="1600" dirty="0" err="1" smtClean="0"/>
              <a:t>Tad'u</a:t>
            </a:r>
            <a:r>
              <a:rPr lang="en-US" sz="1600" dirty="0" smtClean="0"/>
              <a:t> </a:t>
            </a:r>
            <a:r>
              <a:rPr lang="en-US" sz="1600" dirty="0" err="1" smtClean="0"/>
              <a:t>llaih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mengenai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penggunaan</a:t>
            </a:r>
            <a:r>
              <a:rPr lang="en-US" sz="1600" dirty="0" smtClean="0"/>
              <a:t> </a:t>
            </a:r>
            <a:r>
              <a:rPr lang="en-US" sz="1600" dirty="0" err="1" smtClean="0"/>
              <a:t>geometri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urusan</a:t>
            </a:r>
            <a:r>
              <a:rPr lang="en-US" sz="1600" dirty="0" smtClean="0"/>
              <a:t> </a:t>
            </a:r>
            <a:r>
              <a:rPr lang="en-US" sz="1600" dirty="0" err="1" smtClean="0"/>
              <a:t>hukum</a:t>
            </a:r>
            <a:r>
              <a:rPr lang="en-US" sz="1600" dirty="0" smtClean="0"/>
              <a:t> </a:t>
            </a:r>
            <a:r>
              <a:rPr lang="en-US" sz="1600" dirty="0" err="1" smtClean="0"/>
              <a:t>syarak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endParaRPr lang="en-US" sz="1600" dirty="0" smtClean="0"/>
          </a:p>
          <a:p>
            <a:r>
              <a:rPr lang="en-US" sz="1600" dirty="0" err="1" smtClean="0"/>
              <a:t>Risalah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Sina'at</a:t>
            </a:r>
            <a:r>
              <a:rPr lang="en-US" sz="1600" dirty="0" smtClean="0"/>
              <a:t> al-</a:t>
            </a:r>
            <a:r>
              <a:rPr lang="en-US" sz="1600" dirty="0" err="1" smtClean="0"/>
              <a:t>Syi'r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mengenai</a:t>
            </a:r>
            <a:r>
              <a:rPr lang="en-US" sz="1600" dirty="0" smtClean="0"/>
              <a:t> </a:t>
            </a:r>
            <a:r>
              <a:rPr lang="en-US" sz="1600" dirty="0" err="1" smtClean="0"/>
              <a:t>teknik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</a:t>
            </a:r>
            <a:r>
              <a:rPr lang="en-US" sz="1600" dirty="0" err="1" smtClean="0"/>
              <a:t>puisi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asil gambar untuk Jabir Ibnu Hayy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4419600" cy="2667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2895600"/>
            <a:ext cx="441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Abu Musa Jabir </a:t>
            </a:r>
            <a:r>
              <a:rPr lang="en-US" dirty="0" err="1" smtClean="0"/>
              <a:t>Ibnu</a:t>
            </a:r>
            <a:r>
              <a:rPr lang="en-US" dirty="0" smtClean="0"/>
              <a:t> </a:t>
            </a:r>
            <a:r>
              <a:rPr lang="en-US" dirty="0" err="1" smtClean="0"/>
              <a:t>Hayyan</a:t>
            </a:r>
            <a:r>
              <a:rPr lang="en-US" dirty="0" smtClean="0"/>
              <a:t> (w. 803 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581400"/>
            <a:ext cx="502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Bakat</a:t>
            </a:r>
            <a:r>
              <a:rPr lang="en-US" dirty="0" smtClean="0"/>
              <a:t> &amp;</a:t>
            </a:r>
            <a:r>
              <a:rPr lang="en-US" dirty="0" err="1" smtClean="0"/>
              <a:t>restasi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. 776 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Kufah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4495800"/>
            <a:ext cx="8839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Kontribusi</a:t>
            </a:r>
            <a:r>
              <a:rPr lang="en-US" dirty="0" smtClean="0"/>
              <a:t>: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 dg </a:t>
            </a:r>
            <a:r>
              <a:rPr lang="en-US" dirty="0" err="1" smtClean="0"/>
              <a:t>experimen</a:t>
            </a:r>
            <a:r>
              <a:rPr lang="en-US" dirty="0" smtClean="0"/>
              <a:t>= </a:t>
            </a:r>
            <a:r>
              <a:rPr lang="en-US" dirty="0" err="1" smtClean="0"/>
              <a:t>cikal</a:t>
            </a:r>
            <a:r>
              <a:rPr lang="en-US" dirty="0" smtClean="0"/>
              <a:t>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modern.</a:t>
            </a:r>
          </a:p>
          <a:p>
            <a:pPr>
              <a:buFontTx/>
              <a:buChar char="-"/>
            </a:pPr>
            <a:r>
              <a:rPr lang="en-US" dirty="0" err="1" smtClean="0"/>
              <a:t>Menyempurnakan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kristaliasi</a:t>
            </a:r>
            <a:r>
              <a:rPr lang="en-US" dirty="0" smtClean="0"/>
              <a:t>, </a:t>
            </a:r>
            <a:r>
              <a:rPr lang="en-US" dirty="0" err="1" smtClean="0"/>
              <a:t>distilasi</a:t>
            </a:r>
            <a:r>
              <a:rPr lang="en-US" dirty="0" smtClean="0"/>
              <a:t>, </a:t>
            </a:r>
            <a:r>
              <a:rPr lang="en-US" dirty="0" err="1" smtClean="0"/>
              <a:t>kalsinasi</a:t>
            </a:r>
            <a:r>
              <a:rPr lang="en-US" dirty="0" smtClean="0"/>
              <a:t>, </a:t>
            </a:r>
            <a:r>
              <a:rPr lang="en-US" dirty="0" err="1" smtClean="0"/>
              <a:t>sublimasi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evaporasi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penemuan</a:t>
            </a:r>
            <a:r>
              <a:rPr lang="en-US" dirty="0" smtClean="0"/>
              <a:t> &amp; </a:t>
            </a:r>
            <a:r>
              <a:rPr lang="en-US" dirty="0" err="1" smtClean="0"/>
              <a:t>pengklasifikasian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mineral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asam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 dg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 </a:t>
            </a:r>
            <a:r>
              <a:rPr lang="en-US" dirty="0" err="1" smtClean="0"/>
              <a:t>rancangannya</a:t>
            </a:r>
            <a:r>
              <a:rPr lang="en-US" dirty="0" smtClean="0"/>
              <a:t> (alembic/ </a:t>
            </a:r>
            <a:r>
              <a:rPr lang="en-US" dirty="0" err="1" smtClean="0"/>
              <a:t>Anbique</a:t>
            </a:r>
            <a:r>
              <a:rPr lang="en-US" dirty="0" smtClean="0"/>
              <a:t>).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Kimia </a:t>
            </a:r>
            <a:r>
              <a:rPr lang="en-US" dirty="0" err="1" smtClean="0"/>
              <a:t>terapan</a:t>
            </a:r>
            <a:r>
              <a:rPr lang="en-US" dirty="0" smtClean="0"/>
              <a:t>: </a:t>
            </a:r>
            <a:r>
              <a:rPr lang="en-US" dirty="0" err="1" smtClean="0"/>
              <a:t>pemurnian</a:t>
            </a:r>
            <a:r>
              <a:rPr lang="en-US" dirty="0" smtClean="0"/>
              <a:t> </a:t>
            </a:r>
            <a:r>
              <a:rPr lang="en-US" dirty="0" err="1" smtClean="0"/>
              <a:t>bbrp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,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baja</a:t>
            </a:r>
            <a:r>
              <a:rPr lang="en-US" dirty="0" smtClean="0"/>
              <a:t>, </a:t>
            </a:r>
            <a:r>
              <a:rPr lang="en-US" dirty="0" err="1" smtClean="0"/>
              <a:t>pewarna</a:t>
            </a:r>
            <a:r>
              <a:rPr lang="en-US" dirty="0" smtClean="0"/>
              <a:t> </a:t>
            </a:r>
            <a:r>
              <a:rPr lang="en-US" dirty="0" err="1" smtClean="0"/>
              <a:t>pakaian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penyamakan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,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gelas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953000" y="381000"/>
            <a:ext cx="4038600" cy="1447800"/>
          </a:xfrm>
          <a:prstGeom prst="wedgeRectCallout">
            <a:avLst>
              <a:gd name="adj1" fmla="val -54489"/>
              <a:gd name="adj2" fmla="val 76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Buku2: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Kitab</a:t>
            </a:r>
            <a:r>
              <a:rPr lang="en-US" dirty="0" smtClean="0"/>
              <a:t> Al-</a:t>
            </a:r>
            <a:r>
              <a:rPr lang="en-US" dirty="0" err="1" smtClean="0"/>
              <a:t>Kimya</a:t>
            </a:r>
            <a:r>
              <a:rPr lang="en-US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Al-</a:t>
            </a:r>
            <a:r>
              <a:rPr lang="en-US" dirty="0" err="1" smtClean="0"/>
              <a:t>Sab’iin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sil gambar untuk Jabir Ibnu Hayy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ambar terka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3048000" cy="3124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35814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Khawarizm</a:t>
            </a:r>
            <a:r>
              <a:rPr lang="en-US" dirty="0" smtClean="0"/>
              <a:t>, </a:t>
            </a:r>
            <a:r>
              <a:rPr lang="en-US" dirty="0" err="1" smtClean="0"/>
              <a:t>Khiva</a:t>
            </a:r>
            <a:r>
              <a:rPr lang="en-US" dirty="0" smtClean="0"/>
              <a:t> (</a:t>
            </a:r>
            <a:r>
              <a:rPr lang="en-US" dirty="0" err="1" smtClean="0"/>
              <a:t>Usbekistan</a:t>
            </a:r>
            <a:r>
              <a:rPr lang="en-US" dirty="0" smtClean="0"/>
              <a:t> 780 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4572000"/>
            <a:ext cx="5181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Geografi</a:t>
            </a:r>
            <a:r>
              <a:rPr lang="en-US" dirty="0" smtClean="0"/>
              <a:t>: </a:t>
            </a:r>
            <a:r>
              <a:rPr lang="en-US" dirty="0" err="1" smtClean="0"/>
              <a:t>merevisi</a:t>
            </a:r>
            <a:r>
              <a:rPr lang="en-US" dirty="0" smtClean="0"/>
              <a:t> &amp; </a:t>
            </a:r>
            <a:r>
              <a:rPr lang="en-US" dirty="0" err="1" smtClean="0"/>
              <a:t>mengoreksi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Ptolemy,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 </a:t>
            </a:r>
            <a:r>
              <a:rPr lang="en-US" dirty="0" err="1" smtClean="0"/>
              <a:t>th</a:t>
            </a:r>
            <a:r>
              <a:rPr lang="en-US" dirty="0" smtClean="0"/>
              <a:t> 830 M.</a:t>
            </a:r>
          </a:p>
          <a:p>
            <a:pPr algn="ctr"/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vormula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volume &amp; 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Berkontribusi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jam </a:t>
            </a:r>
            <a:r>
              <a:rPr lang="en-US" dirty="0" err="1" smtClean="0"/>
              <a:t>bayangan</a:t>
            </a:r>
            <a:r>
              <a:rPr lang="en-US" dirty="0" smtClean="0"/>
              <a:t> </a:t>
            </a:r>
            <a:r>
              <a:rPr lang="en-US" dirty="0" err="1" smtClean="0"/>
              <a:t>matahari</a:t>
            </a:r>
            <a:r>
              <a:rPr lang="en-US" dirty="0" smtClean="0"/>
              <a:t> (sundials) &amp; </a:t>
            </a:r>
            <a:r>
              <a:rPr lang="en-US" dirty="0" err="1" smtClean="0"/>
              <a:t>astrolabel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45720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Kholifah</a:t>
            </a:r>
            <a:r>
              <a:rPr lang="en-US" dirty="0" smtClean="0"/>
              <a:t> Al-</a:t>
            </a:r>
            <a:r>
              <a:rPr lang="en-US" dirty="0" err="1" smtClean="0"/>
              <a:t>Ma’mun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mejadi</a:t>
            </a:r>
            <a:r>
              <a:rPr lang="en-US" dirty="0" smtClean="0"/>
              <a:t> </a:t>
            </a:r>
            <a:r>
              <a:rPr lang="en-US" dirty="0" err="1" smtClean="0"/>
              <a:t>astronom</a:t>
            </a:r>
            <a:r>
              <a:rPr lang="en-US" dirty="0" smtClean="0"/>
              <a:t> </a:t>
            </a:r>
            <a:r>
              <a:rPr lang="en-US" dirty="0" err="1" smtClean="0"/>
              <a:t>istana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638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 </a:t>
            </a:r>
            <a:r>
              <a:rPr lang="en-US" dirty="0" err="1" smtClean="0"/>
              <a:t>Matematika</a:t>
            </a:r>
            <a:r>
              <a:rPr lang="en-US" dirty="0" smtClean="0"/>
              <a:t>, </a:t>
            </a:r>
            <a:r>
              <a:rPr lang="en-US" dirty="0" err="1" smtClean="0"/>
              <a:t>Astronomi</a:t>
            </a:r>
            <a:r>
              <a:rPr lang="en-US" dirty="0" smtClean="0"/>
              <a:t> &amp; </a:t>
            </a:r>
            <a:r>
              <a:rPr lang="en-US" dirty="0" err="1" smtClean="0"/>
              <a:t>Geografi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667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Menambah</a:t>
            </a:r>
            <a:r>
              <a:rPr lang="en-US" dirty="0" smtClean="0"/>
              <a:t>  </a:t>
            </a:r>
            <a:r>
              <a:rPr lang="en-US" dirty="0" err="1" smtClean="0"/>
              <a:t>angka</a:t>
            </a:r>
            <a:r>
              <a:rPr lang="en-US" dirty="0" smtClean="0"/>
              <a:t> 0 (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1-9).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tabil</a:t>
            </a:r>
            <a:r>
              <a:rPr lang="en-US" dirty="0" smtClean="0"/>
              <a:t> </a:t>
            </a:r>
            <a:r>
              <a:rPr lang="en-US" dirty="0" err="1" smtClean="0"/>
              <a:t>trigonometri</a:t>
            </a:r>
            <a:r>
              <a:rPr lang="en-US" dirty="0" smtClean="0"/>
              <a:t> sinus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diperluas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tangen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1524000"/>
            <a:ext cx="2667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al </a:t>
            </a:r>
            <a:r>
              <a:rPr lang="en-US" dirty="0" err="1" smtClean="0"/>
              <a:t>jabar</a:t>
            </a:r>
            <a:r>
              <a:rPr lang="en-US" dirty="0" smtClean="0"/>
              <a:t> (Al-</a:t>
            </a:r>
            <a:r>
              <a:rPr lang="en-US" dirty="0" err="1" smtClean="0"/>
              <a:t>Gebra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al-</a:t>
            </a:r>
            <a:r>
              <a:rPr lang="en-US" dirty="0" err="1" smtClean="0"/>
              <a:t>Goritma</a:t>
            </a:r>
            <a:r>
              <a:rPr lang="en-US" dirty="0" smtClean="0"/>
              <a:t> (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04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Buku</a:t>
            </a:r>
            <a:r>
              <a:rPr lang="en-US" dirty="0" smtClean="0"/>
              <a:t>: </a:t>
            </a:r>
            <a:r>
              <a:rPr lang="en-US" dirty="0" err="1" smtClean="0"/>
              <a:t>Ilmu</a:t>
            </a:r>
            <a:r>
              <a:rPr lang="en-US" dirty="0" smtClean="0"/>
              <a:t> Al-</a:t>
            </a:r>
            <a:r>
              <a:rPr lang="en-US" dirty="0" err="1" smtClean="0"/>
              <a:t>Jabr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al-</a:t>
            </a:r>
            <a:r>
              <a:rPr lang="en-US" dirty="0" err="1" smtClean="0"/>
              <a:t>Muqabalah</a:t>
            </a:r>
            <a:endParaRPr lang="en-US" dirty="0"/>
          </a:p>
        </p:txBody>
      </p:sp>
      <p:pic>
        <p:nvPicPr>
          <p:cNvPr id="11" name="Picture 10" descr="Gambar terkai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295400"/>
            <a:ext cx="21431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746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Buku2 </a:t>
            </a:r>
            <a:r>
              <a:rPr lang="en-US" dirty="0" err="1" smtClean="0"/>
              <a:t>lainnya</a:t>
            </a:r>
            <a:r>
              <a:rPr lang="en-US" dirty="0" smtClean="0"/>
              <a:t>: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Kitab</a:t>
            </a:r>
            <a:r>
              <a:rPr lang="en-US" dirty="0" smtClean="0"/>
              <a:t> Al-</a:t>
            </a:r>
            <a:r>
              <a:rPr lang="en-US" dirty="0" err="1" smtClean="0"/>
              <a:t>Jam’a</a:t>
            </a:r>
            <a:r>
              <a:rPr lang="en-US" dirty="0" smtClean="0"/>
              <a:t> </a:t>
            </a:r>
            <a:r>
              <a:rPr lang="en-US" dirty="0" err="1" smtClean="0"/>
              <a:t>wal-Tafreeq</a:t>
            </a:r>
            <a:r>
              <a:rPr lang="en-US" dirty="0" smtClean="0"/>
              <a:t> </a:t>
            </a:r>
            <a:r>
              <a:rPr lang="en-US" dirty="0" err="1" smtClean="0"/>
              <a:t>bil</a:t>
            </a:r>
            <a:r>
              <a:rPr lang="en-US" dirty="0" smtClean="0"/>
              <a:t> </a:t>
            </a:r>
            <a:r>
              <a:rPr lang="en-US" dirty="0" err="1" smtClean="0"/>
              <a:t>Hisab</a:t>
            </a:r>
            <a:r>
              <a:rPr lang="en-US" dirty="0" smtClean="0"/>
              <a:t> Al-Hindi (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).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-Al-</a:t>
            </a:r>
            <a:r>
              <a:rPr lang="en-US" dirty="0" err="1" smtClean="0"/>
              <a:t>Ard</a:t>
            </a:r>
            <a:r>
              <a:rPr lang="en-US" dirty="0" smtClean="0"/>
              <a:t> (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&amp;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).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Istikhraj</a:t>
            </a:r>
            <a:r>
              <a:rPr lang="en-US" dirty="0" smtClean="0"/>
              <a:t> </a:t>
            </a:r>
            <a:r>
              <a:rPr lang="en-US" dirty="0" err="1" smtClean="0"/>
              <a:t>Tarikh</a:t>
            </a:r>
            <a:r>
              <a:rPr lang="en-US" dirty="0" smtClean="0"/>
              <a:t> Al-</a:t>
            </a:r>
            <a:r>
              <a:rPr lang="en-US" dirty="0" err="1" smtClean="0"/>
              <a:t>Yahud</a:t>
            </a:r>
            <a:r>
              <a:rPr lang="en-US" dirty="0" smtClean="0"/>
              <a:t> (</a:t>
            </a:r>
            <a:r>
              <a:rPr lang="en-US" dirty="0" err="1" smtClean="0"/>
              <a:t>kalender</a:t>
            </a:r>
            <a:r>
              <a:rPr lang="en-US" dirty="0" smtClean="0"/>
              <a:t> </a:t>
            </a:r>
            <a:r>
              <a:rPr lang="en-US" dirty="0" err="1" smtClean="0"/>
              <a:t>Yahudi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438400"/>
            <a:ext cx="7391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 SWT  &amp; </a:t>
            </a:r>
            <a:r>
              <a:rPr lang="en-US" dirty="0" err="1" smtClean="0"/>
              <a:t>mempermudah</a:t>
            </a:r>
            <a:r>
              <a:rPr lang="en-US" dirty="0" smtClean="0"/>
              <a:t> 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syariat</a:t>
            </a:r>
            <a:r>
              <a:rPr lang="en-US" dirty="0" smtClean="0"/>
              <a:t> Islam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warisan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perdagangan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 Jahi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1828800" cy="226695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895600" y="381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Al </a:t>
            </a:r>
            <a:r>
              <a:rPr lang="en-US" b="1" dirty="0" err="1" smtClean="0"/>
              <a:t>Jahiz</a:t>
            </a:r>
            <a:r>
              <a:rPr lang="en-US" b="1" dirty="0" smtClean="0"/>
              <a:t>: </a:t>
            </a:r>
            <a:r>
              <a:rPr lang="en-US" b="1" dirty="0" err="1" smtClean="0"/>
              <a:t>Penemu</a:t>
            </a:r>
            <a:r>
              <a:rPr lang="en-US" b="1" dirty="0" smtClean="0"/>
              <a:t> </a:t>
            </a:r>
            <a:r>
              <a:rPr lang="en-US" b="1" dirty="0" err="1" smtClean="0"/>
              <a:t>Teori</a:t>
            </a:r>
            <a:r>
              <a:rPr lang="en-US" b="1" dirty="0" smtClean="0"/>
              <a:t> Struggle for Existence </a:t>
            </a:r>
            <a:r>
              <a:rPr lang="en-US" dirty="0" smtClean="0"/>
              <a:t>~ Abu </a:t>
            </a:r>
            <a:r>
              <a:rPr lang="en-US" dirty="0" err="1" smtClean="0"/>
              <a:t>Uthman</a:t>
            </a:r>
            <a:r>
              <a:rPr lang="en-US" dirty="0" smtClean="0"/>
              <a:t> </a:t>
            </a:r>
            <a:r>
              <a:rPr lang="en-US" dirty="0" err="1" smtClean="0"/>
              <a:t>Amr</a:t>
            </a:r>
            <a:r>
              <a:rPr lang="en-US" dirty="0" smtClean="0"/>
              <a:t> </a:t>
            </a:r>
            <a:r>
              <a:rPr lang="en-US" dirty="0" err="1" smtClean="0"/>
              <a:t>ibn</a:t>
            </a:r>
            <a:r>
              <a:rPr lang="en-US" dirty="0" smtClean="0"/>
              <a:t> Bahr al-</a:t>
            </a:r>
            <a:r>
              <a:rPr lang="en-US" dirty="0" err="1" smtClean="0"/>
              <a:t>Kinani</a:t>
            </a:r>
            <a:r>
              <a:rPr lang="en-US" dirty="0" smtClean="0"/>
              <a:t> al-</a:t>
            </a:r>
            <a:r>
              <a:rPr lang="en-US" dirty="0" err="1" smtClean="0"/>
              <a:t>Fuqaimi</a:t>
            </a:r>
            <a:r>
              <a:rPr lang="en-US" dirty="0" smtClean="0"/>
              <a:t> al-</a:t>
            </a:r>
            <a:r>
              <a:rPr lang="en-US" dirty="0" err="1" smtClean="0"/>
              <a:t>Basri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aslinya</a:t>
            </a:r>
            <a:r>
              <a:rPr lang="en-US" dirty="0" smtClean="0"/>
              <a:t>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ilmuwan</a:t>
            </a:r>
            <a:r>
              <a:rPr lang="en-US" dirty="0" smtClean="0"/>
              <a:t>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Arab Negro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Afrika</a:t>
            </a:r>
            <a:r>
              <a:rPr lang="en-US" dirty="0" smtClean="0"/>
              <a:t> yang </a:t>
            </a:r>
            <a:r>
              <a:rPr lang="en-US" dirty="0" err="1" smtClean="0"/>
              <a:t>dilahirkan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Basra, 781 M. </a:t>
            </a:r>
            <a:r>
              <a:rPr lang="en-US" dirty="0" err="1" smtClean="0"/>
              <a:t>Kakek</a:t>
            </a:r>
            <a:r>
              <a:rPr lang="en-US" dirty="0" smtClean="0"/>
              <a:t>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budak</a:t>
            </a:r>
            <a:r>
              <a:rPr lang="en-US" dirty="0" smtClean="0"/>
              <a:t> Negro (</a:t>
            </a:r>
            <a:r>
              <a:rPr lang="en-US" dirty="0" err="1" smtClean="0"/>
              <a:t>Zanj</a:t>
            </a:r>
            <a:r>
              <a:rPr lang="en-US" dirty="0" smtClean="0"/>
              <a:t>). Abu </a:t>
            </a:r>
            <a:r>
              <a:rPr lang="en-US" dirty="0" err="1" smtClean="0"/>
              <a:t>Uthman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Al-</a:t>
            </a:r>
            <a:r>
              <a:rPr lang="en-US" dirty="0" err="1" smtClean="0"/>
              <a:t>Jahiz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2819400"/>
            <a:ext cx="594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: </a:t>
            </a:r>
            <a:r>
              <a:rPr lang="en-US" dirty="0" err="1" smtClean="0"/>
              <a:t>Biologi</a:t>
            </a:r>
            <a:r>
              <a:rPr lang="en-US" dirty="0" smtClean="0"/>
              <a:t>, </a:t>
            </a:r>
            <a:r>
              <a:rPr lang="en-US" dirty="0" err="1" smtClean="0"/>
              <a:t>Zoologi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3733800"/>
            <a:ext cx="5943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monumentalnya</a:t>
            </a:r>
            <a:r>
              <a:rPr lang="en-US" dirty="0" smtClean="0"/>
              <a:t>: </a:t>
            </a:r>
            <a:r>
              <a:rPr lang="en-US" i="1" dirty="0" err="1" smtClean="0"/>
              <a:t>Kitab</a:t>
            </a:r>
            <a:r>
              <a:rPr lang="en-US" i="1" dirty="0" smtClean="0"/>
              <a:t> Al-</a:t>
            </a:r>
            <a:r>
              <a:rPr lang="en-US" i="1" dirty="0" err="1" smtClean="0"/>
              <a:t>Hayawan</a:t>
            </a:r>
            <a:r>
              <a:rPr lang="en-US" dirty="0" smtClean="0"/>
              <a:t>. </a:t>
            </a:r>
            <a:endParaRPr lang="en-US" dirty="0" smtClean="0"/>
          </a:p>
          <a:p>
            <a:pPr algn="ctr"/>
            <a:r>
              <a:rPr lang="en-US" dirty="0" err="1" smtClean="0"/>
              <a:t>Merupakan</a:t>
            </a:r>
            <a:r>
              <a:rPr lang="en-US" dirty="0" smtClean="0"/>
              <a:t>  </a:t>
            </a:r>
            <a:r>
              <a:rPr lang="en-US" dirty="0" err="1" smtClean="0"/>
              <a:t>Ensiclopedi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350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7 </a:t>
            </a:r>
            <a:r>
              <a:rPr lang="en-US" dirty="0" err="1" smtClean="0"/>
              <a:t>jilid</a:t>
            </a:r>
            <a:r>
              <a:rPr lang="en-US" dirty="0" smtClean="0"/>
              <a:t>.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Picture 5" descr="Hasil gambar untuk kitab al-hayawan (book of animals)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21145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sil gambar untuk al-battan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2438400" cy="2819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048000" y="304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Al-Battani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astronomi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yang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 </a:t>
            </a:r>
            <a:r>
              <a:rPr lang="en-US" b="1" dirty="0" smtClean="0"/>
              <a:t>Harran</a:t>
            </a:r>
            <a:r>
              <a:rPr lang="en-US" dirty="0" smtClean="0"/>
              <a:t>, Arab.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karna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365 </a:t>
            </a:r>
            <a:r>
              <a:rPr lang="en-US" dirty="0" err="1" smtClean="0"/>
              <a:t>hari</a:t>
            </a:r>
            <a:r>
              <a:rPr lang="en-US" dirty="0" smtClean="0"/>
              <a:t> 5 jam, 46 </a:t>
            </a:r>
            <a:r>
              <a:rPr lang="en-US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24 </a:t>
            </a:r>
            <a:r>
              <a:rPr lang="en-US" dirty="0" err="1" smtClean="0"/>
              <a:t>detik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ilmuan</a:t>
            </a:r>
            <a:r>
              <a:rPr lang="en-US" dirty="0" smtClean="0"/>
              <a:t> </a:t>
            </a:r>
            <a:r>
              <a:rPr lang="en-US" dirty="0" err="1" smtClean="0"/>
              <a:t>astronomi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berjudul</a:t>
            </a:r>
            <a:r>
              <a:rPr lang="en-US" dirty="0" smtClean="0"/>
              <a:t> </a:t>
            </a:r>
            <a:r>
              <a:rPr lang="en-US" i="1" dirty="0" err="1" smtClean="0"/>
              <a:t>Kitab</a:t>
            </a:r>
            <a:r>
              <a:rPr lang="en-US" i="1" dirty="0" smtClean="0"/>
              <a:t> Al-</a:t>
            </a:r>
            <a:r>
              <a:rPr lang="en-US" i="1" dirty="0" err="1" smtClean="0"/>
              <a:t>Jiz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Trigonometri</a:t>
            </a:r>
            <a:r>
              <a:rPr lang="en-US" dirty="0" smtClean="0"/>
              <a:t> yang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bahas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astronom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abad</a:t>
            </a:r>
            <a:r>
              <a:rPr lang="en-US" dirty="0" smtClean="0"/>
              <a:t> </a:t>
            </a:r>
            <a:r>
              <a:rPr lang="en-US" dirty="0" err="1" smtClean="0"/>
              <a:t>pertengahan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8" name="Picture 4" descr="az zi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00400"/>
            <a:ext cx="4124325" cy="29432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6324600"/>
            <a:ext cx="3733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Kitab</a:t>
            </a:r>
            <a:r>
              <a:rPr lang="en-US" dirty="0" smtClean="0"/>
              <a:t> Al-</a:t>
            </a:r>
            <a:r>
              <a:rPr lang="en-US" dirty="0" err="1" smtClean="0"/>
              <a:t>Jiz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2895600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penemuan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setahun</a:t>
            </a:r>
            <a:r>
              <a:rPr lang="en-US" dirty="0" smtClean="0"/>
              <a:t>,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astronom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sebut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Copernicus, </a:t>
            </a:r>
            <a:r>
              <a:rPr lang="en-US" dirty="0" err="1" smtClean="0"/>
              <a:t>Gallileo</a:t>
            </a:r>
            <a:r>
              <a:rPr lang="en-US" dirty="0" smtClean="0"/>
              <a:t>, </a:t>
            </a:r>
            <a:r>
              <a:rPr lang="en-US" dirty="0" err="1" smtClean="0"/>
              <a:t>Kapler</a:t>
            </a:r>
            <a:r>
              <a:rPr lang="en-US" dirty="0" smtClean="0"/>
              <a:t>,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astronom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masiih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pergunakan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kini</a:t>
            </a:r>
            <a:r>
              <a:rPr lang="en-US" dirty="0" smtClean="0"/>
              <a:t>. </a:t>
            </a:r>
            <a:r>
              <a:rPr lang="en-US" i="1" dirty="0" err="1" smtClean="0"/>
              <a:t>Kitab</a:t>
            </a:r>
            <a:r>
              <a:rPr lang="en-US" i="1" dirty="0" smtClean="0"/>
              <a:t> </a:t>
            </a:r>
            <a:r>
              <a:rPr lang="en-US" i="1" dirty="0" err="1" smtClean="0"/>
              <a:t>Az</a:t>
            </a:r>
            <a:r>
              <a:rPr lang="en-US" i="1" dirty="0" smtClean="0"/>
              <a:t> </a:t>
            </a:r>
            <a:r>
              <a:rPr lang="en-US" i="1" dirty="0" err="1" smtClean="0"/>
              <a:t>Zij</a:t>
            </a:r>
            <a:r>
              <a:rPr lang="en-US" i="1" dirty="0" smtClean="0"/>
              <a:t> </a:t>
            </a:r>
            <a:r>
              <a:rPr lang="en-US" dirty="0" err="1" smtClean="0"/>
              <a:t>atua</a:t>
            </a:r>
            <a:r>
              <a:rPr lang="en-US" dirty="0" smtClean="0"/>
              <a:t> </a:t>
            </a:r>
            <a:r>
              <a:rPr lang="en-US" i="1" dirty="0" err="1" smtClean="0"/>
              <a:t>Kitab</a:t>
            </a:r>
            <a:r>
              <a:rPr lang="en-US" i="1" dirty="0" smtClean="0"/>
              <a:t> </a:t>
            </a:r>
            <a:r>
              <a:rPr lang="en-US" i="1" dirty="0" err="1" smtClean="0"/>
              <a:t>Tabel</a:t>
            </a:r>
            <a:r>
              <a:rPr lang="en-US" i="1" dirty="0" smtClean="0"/>
              <a:t> </a:t>
            </a:r>
            <a:r>
              <a:rPr lang="en-US" i="1" dirty="0" err="1" smtClean="0"/>
              <a:t>Astronomi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penemuannya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Grecio</a:t>
            </a:r>
            <a:r>
              <a:rPr lang="en-US" dirty="0" smtClean="0"/>
              <a:t> </a:t>
            </a:r>
            <a:r>
              <a:rPr lang="en-US" dirty="0" err="1" smtClean="0"/>
              <a:t>Siria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 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Ptomely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indiaan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persia</a:t>
            </a:r>
            <a:r>
              <a:rPr lang="en-US" dirty="0" smtClean="0"/>
              <a:t>. </a:t>
            </a:r>
          </a:p>
          <a:p>
            <a:pPr fontAlgn="base"/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asil gambar untuk al-battan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2209800" cy="2447926"/>
          </a:xfrm>
          <a:prstGeom prst="rect">
            <a:avLst/>
          </a:prstGeom>
          <a:noFill/>
        </p:spPr>
      </p:pic>
      <p:pic>
        <p:nvPicPr>
          <p:cNvPr id="24580" name="Picture 4" descr="Hasil gambar untuk al-batta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04800"/>
            <a:ext cx="3219450" cy="2181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asil gambar untuk al-Kind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819275" cy="2514600"/>
          </a:xfrm>
          <a:prstGeom prst="rect">
            <a:avLst/>
          </a:prstGeom>
          <a:noFill/>
        </p:spPr>
      </p:pic>
      <p:pic>
        <p:nvPicPr>
          <p:cNvPr id="23556" name="Picture 4" descr="https://upload.wikimedia.org/wikipedia/commons/e/e5/Al-kindi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1752600" cy="2514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0" y="457200"/>
            <a:ext cx="6400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Abu </a:t>
            </a:r>
            <a:r>
              <a:rPr lang="en-US" b="1" dirty="0" err="1" smtClean="0"/>
              <a:t>Yūsuf</a:t>
            </a:r>
            <a:r>
              <a:rPr lang="en-US" b="1" dirty="0" smtClean="0"/>
              <a:t> </a:t>
            </a:r>
            <a:r>
              <a:rPr lang="en-US" b="1" dirty="0" err="1" smtClean="0"/>
              <a:t>Yaʻqūb</a:t>
            </a:r>
            <a:r>
              <a:rPr lang="en-US" b="1" dirty="0" smtClean="0"/>
              <a:t> </a:t>
            </a:r>
            <a:r>
              <a:rPr lang="en-US" b="1" dirty="0" err="1" smtClean="0"/>
              <a:t>ibn</a:t>
            </a:r>
            <a:r>
              <a:rPr lang="en-US" b="1" dirty="0" smtClean="0"/>
              <a:t> </a:t>
            </a:r>
            <a:r>
              <a:rPr lang="en-US" b="1" dirty="0" err="1" smtClean="0"/>
              <a:t>ʼIsḥāq</a:t>
            </a:r>
            <a:r>
              <a:rPr lang="en-US" b="1" dirty="0" smtClean="0"/>
              <a:t> </a:t>
            </a:r>
            <a:r>
              <a:rPr lang="en-US" b="1" dirty="0" err="1" smtClean="0"/>
              <a:t>aṣ-Ṣabbāḥ</a:t>
            </a:r>
            <a:r>
              <a:rPr lang="en-US" b="1" dirty="0" smtClean="0"/>
              <a:t> al-</a:t>
            </a:r>
            <a:r>
              <a:rPr lang="en-US" b="1" dirty="0" err="1" smtClean="0"/>
              <a:t>Kindī</a:t>
            </a:r>
            <a:r>
              <a:rPr lang="en-US" dirty="0" smtClean="0"/>
              <a:t> (Arab: </a:t>
            </a:r>
            <a:r>
              <a:rPr lang="ar-SA" dirty="0" smtClean="0"/>
              <a:t>أبو يوسف يعقوب بن إسحاق الصبّاح الكندي, </a:t>
            </a:r>
            <a:r>
              <a:rPr lang="en-US" dirty="0" smtClean="0"/>
              <a:t>Latin: </a:t>
            </a:r>
            <a:r>
              <a:rPr lang="en-US" dirty="0" err="1" smtClean="0"/>
              <a:t>Alkindus</a:t>
            </a:r>
            <a:r>
              <a:rPr lang="en-US" dirty="0" smtClean="0"/>
              <a:t>) (</a:t>
            </a:r>
            <a:r>
              <a:rPr lang="en-US" dirty="0" err="1" smtClean="0"/>
              <a:t>lahir</a:t>
            </a:r>
            <a:r>
              <a:rPr lang="en-US" dirty="0" smtClean="0"/>
              <a:t>: </a:t>
            </a:r>
            <a:r>
              <a:rPr lang="en-US" dirty="0" smtClean="0">
                <a:hlinkClick r:id="rId4" tooltip="801"/>
              </a:rPr>
              <a:t>801</a:t>
            </a:r>
            <a:r>
              <a:rPr lang="en-US" dirty="0" smtClean="0"/>
              <a:t> - </a:t>
            </a:r>
            <a:r>
              <a:rPr lang="en-US" dirty="0" err="1" smtClean="0"/>
              <a:t>wafat</a:t>
            </a:r>
            <a:r>
              <a:rPr lang="en-US" dirty="0" smtClean="0"/>
              <a:t>: </a:t>
            </a:r>
            <a:r>
              <a:rPr lang="en-US" dirty="0" smtClean="0">
                <a:hlinkClick r:id="rId5" tooltip="873"/>
              </a:rPr>
              <a:t>873</a:t>
            </a:r>
            <a:r>
              <a:rPr lang="en-US" dirty="0" smtClean="0"/>
              <a:t>),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filsuf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 </a:t>
            </a:r>
            <a:r>
              <a:rPr lang="en-US" dirty="0" smtClean="0">
                <a:hlinkClick r:id="rId6" tooltip="Islam"/>
              </a:rPr>
              <a:t>Islam</a:t>
            </a:r>
            <a:r>
              <a:rPr lang="en-US" dirty="0" smtClean="0"/>
              <a:t>. </a:t>
            </a:r>
            <a:r>
              <a:rPr lang="en-US" dirty="0" err="1" smtClean="0"/>
              <a:t>Semasa</a:t>
            </a:r>
            <a:r>
              <a:rPr lang="en-US" dirty="0" smtClean="0"/>
              <a:t> </a:t>
            </a:r>
            <a:r>
              <a:rPr lang="en-US" dirty="0" err="1" smtClean="0"/>
              <a:t>hidupnya</a:t>
            </a:r>
            <a:r>
              <a:rPr lang="en-US" dirty="0" smtClean="0"/>
              <a:t>,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 </a:t>
            </a:r>
            <a:r>
              <a:rPr lang="en-US" dirty="0" err="1" smtClean="0">
                <a:hlinkClick r:id="rId7" tooltip="Ber"/>
              </a:rPr>
              <a:t>berbahasa</a:t>
            </a:r>
            <a:r>
              <a:rPr lang="en-US" dirty="0" smtClean="0">
                <a:hlinkClick r:id="rId7" tooltip="Ber"/>
              </a:rPr>
              <a:t> Arab</a:t>
            </a:r>
            <a:r>
              <a:rPr lang="en-US" dirty="0" smtClean="0"/>
              <a:t>,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mahir</a:t>
            </a:r>
            <a:r>
              <a:rPr lang="en-US" dirty="0" smtClean="0"/>
              <a:t> </a:t>
            </a:r>
            <a:r>
              <a:rPr lang="en-US" dirty="0" err="1" smtClean="0">
                <a:hlinkClick r:id="rId8" tooltip="Bahasa Yunani"/>
              </a:rPr>
              <a:t>berbahasa</a:t>
            </a:r>
            <a:r>
              <a:rPr lang="en-US" dirty="0" smtClean="0">
                <a:hlinkClick r:id="rId8" tooltip="Bahasa Yunani"/>
              </a:rPr>
              <a:t> </a:t>
            </a:r>
            <a:r>
              <a:rPr lang="en-US" dirty="0" err="1" smtClean="0">
                <a:hlinkClick r:id="rId8" tooltip="Bahasa Yunani"/>
              </a:rPr>
              <a:t>Yunani</a:t>
            </a:r>
            <a:r>
              <a:rPr lang="en-US" dirty="0" smtClean="0"/>
              <a:t>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karya-karya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filsuf</a:t>
            </a:r>
            <a:r>
              <a:rPr lang="en-US" dirty="0" smtClean="0"/>
              <a:t> </a:t>
            </a:r>
            <a:r>
              <a:rPr lang="en-US" dirty="0" err="1" smtClean="0">
                <a:hlinkClick r:id="rId9" tooltip="Yunani"/>
              </a:rPr>
              <a:t>Yunani</a:t>
            </a:r>
            <a:r>
              <a:rPr lang="en-US" dirty="0" smtClean="0"/>
              <a:t> </a:t>
            </a:r>
            <a:r>
              <a:rPr lang="en-US" dirty="0" err="1" smtClean="0"/>
              <a:t>diterjemahkannya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Arab;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karya</a:t>
            </a:r>
            <a:r>
              <a:rPr lang="en-US" dirty="0" smtClean="0"/>
              <a:t> </a:t>
            </a:r>
            <a:r>
              <a:rPr lang="en-US" dirty="0" err="1" smtClean="0">
                <a:hlinkClick r:id="rId10" tooltip="Aristoteles"/>
              </a:rPr>
              <a:t>Aristoteles</a:t>
            </a:r>
            <a:r>
              <a:rPr lang="en-US" dirty="0" smtClean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>
                <a:hlinkClick r:id="rId11" tooltip="Plotinos"/>
              </a:rPr>
              <a:t>Plotinos</a:t>
            </a:r>
            <a:r>
              <a:rPr lang="en-US" dirty="0" smtClean="0"/>
              <a:t>. </a:t>
            </a:r>
            <a:r>
              <a:rPr lang="en-US" dirty="0" err="1" smtClean="0"/>
              <a:t>Sayangnya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Plotinus yang </a:t>
            </a:r>
            <a:r>
              <a:rPr lang="en-US" dirty="0" err="1" smtClean="0"/>
              <a:t>diterjemahkannya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Aristoteles</a:t>
            </a:r>
            <a:r>
              <a:rPr lang="en-US" dirty="0" smtClean="0"/>
              <a:t> yang </a:t>
            </a:r>
            <a:r>
              <a:rPr lang="en-US" dirty="0" err="1" smtClean="0"/>
              <a:t>berjudul</a:t>
            </a:r>
            <a:r>
              <a:rPr lang="en-US" dirty="0" smtClean="0"/>
              <a:t> </a:t>
            </a:r>
            <a:r>
              <a:rPr lang="en-US" i="1" dirty="0" err="1" smtClean="0"/>
              <a:t>Teologi</a:t>
            </a:r>
            <a:r>
              <a:rPr lang="en-US" i="1" dirty="0" smtClean="0"/>
              <a:t> </a:t>
            </a:r>
            <a:r>
              <a:rPr lang="en-US" i="1" dirty="0" err="1" smtClean="0"/>
              <a:t>menurut</a:t>
            </a:r>
            <a:r>
              <a:rPr lang="en-US" i="1" dirty="0" smtClean="0"/>
              <a:t> </a:t>
            </a:r>
            <a:r>
              <a:rPr lang="en-US" i="1" dirty="0" err="1" smtClean="0"/>
              <a:t>Aristoteles</a:t>
            </a:r>
            <a:r>
              <a:rPr lang="en-US" dirty="0" smtClean="0"/>
              <a:t>,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kebingungan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filsuf</a:t>
            </a:r>
            <a:r>
              <a:rPr lang="en-US" dirty="0" smtClean="0"/>
              <a:t> </a:t>
            </a:r>
            <a:r>
              <a:rPr lang="en-US" dirty="0" err="1" smtClean="0"/>
              <a:t>berbangsa</a:t>
            </a:r>
            <a:r>
              <a:rPr lang="en-US" dirty="0" smtClean="0"/>
              <a:t> </a:t>
            </a:r>
            <a:r>
              <a:rPr lang="en-US" dirty="0" smtClean="0">
                <a:hlinkClick r:id="rId12" tooltip="Arab"/>
              </a:rPr>
              <a:t>Arab</a:t>
            </a:r>
            <a:r>
              <a:rPr lang="en-US" dirty="0" smtClean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filsuf</a:t>
            </a:r>
            <a:r>
              <a:rPr lang="en-US" dirty="0" smtClean="0"/>
              <a:t> Muslim </a:t>
            </a:r>
            <a:r>
              <a:rPr lang="en-US" dirty="0" err="1" smtClean="0"/>
              <a:t>pertama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, al-</a:t>
            </a:r>
            <a:r>
              <a:rPr lang="en-US" dirty="0" err="1" smtClean="0"/>
              <a:t>Kindi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berdarah</a:t>
            </a:r>
            <a:r>
              <a:rPr lang="en-US" dirty="0" smtClean="0"/>
              <a:t> Arab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Kindah</a:t>
            </a:r>
            <a:r>
              <a:rPr lang="en-US" dirty="0" smtClean="0"/>
              <a:t>,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Jazirah</a:t>
            </a:r>
            <a:r>
              <a:rPr lang="en-US" dirty="0" smtClean="0"/>
              <a:t> Arab Selatan.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al-</a:t>
            </a:r>
            <a:r>
              <a:rPr lang="en-US" dirty="0" err="1" smtClean="0"/>
              <a:t>Kindi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menghadirkan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 </a:t>
            </a:r>
            <a:r>
              <a:rPr lang="en-US" dirty="0" err="1" smtClean="0">
                <a:hlinkClick r:id="rId9" tooltip="Yunani"/>
              </a:rPr>
              <a:t>Yunani</a:t>
            </a:r>
            <a:r>
              <a:rPr lang="en-US" dirty="0" smtClean="0"/>
              <a:t> 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Muslimin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mengislamkan</a:t>
            </a:r>
            <a:r>
              <a:rPr lang="en-US" dirty="0" smtClean="0"/>
              <a:t> </a:t>
            </a:r>
            <a:r>
              <a:rPr lang="en-US" dirty="0" err="1" smtClean="0"/>
              <a:t>pikiran-pikiran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 </a:t>
            </a:r>
            <a:r>
              <a:rPr lang="en-US" dirty="0" err="1" smtClean="0"/>
              <a:t>Kindi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pelbagai</a:t>
            </a:r>
            <a:r>
              <a:rPr lang="en-US" dirty="0" smtClean="0"/>
              <a:t> </a:t>
            </a:r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 </a:t>
            </a:r>
            <a:r>
              <a:rPr lang="en-US" dirty="0" err="1" smtClean="0">
                <a:hlinkClick r:id="rId13" tooltip="Metafisika"/>
              </a:rPr>
              <a:t>metafisika</a:t>
            </a:r>
            <a:r>
              <a:rPr lang="en-US" dirty="0" smtClean="0"/>
              <a:t>, </a:t>
            </a:r>
            <a:r>
              <a:rPr lang="en-US" dirty="0" err="1" smtClean="0">
                <a:hlinkClick r:id="rId14" tooltip="Etika"/>
              </a:rPr>
              <a:t>etika</a:t>
            </a:r>
            <a:r>
              <a:rPr lang="en-US" dirty="0" smtClean="0"/>
              <a:t>, </a:t>
            </a:r>
            <a:r>
              <a:rPr lang="en-US" dirty="0" err="1" smtClean="0">
                <a:hlinkClick r:id="rId15" tooltip="Logika"/>
              </a:rPr>
              <a:t>logika</a:t>
            </a:r>
            <a:r>
              <a:rPr lang="en-US" dirty="0" smtClean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>
                <a:hlinkClick r:id="rId16" tooltip="Psikologi"/>
              </a:rPr>
              <a:t>psikologi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pengobatan</a:t>
            </a:r>
            <a:r>
              <a:rPr lang="en-US" dirty="0" smtClean="0"/>
              <a:t>, </a:t>
            </a:r>
            <a:r>
              <a:rPr lang="en-US" dirty="0" err="1" smtClean="0">
                <a:hlinkClick r:id="rId17" tooltip="Farmakologi"/>
              </a:rPr>
              <a:t>farmakologi</a:t>
            </a:r>
            <a:r>
              <a:rPr lang="en-US" dirty="0" smtClean="0"/>
              <a:t>, </a:t>
            </a:r>
            <a:r>
              <a:rPr lang="en-US" dirty="0" err="1" smtClean="0">
                <a:hlinkClick r:id="rId18" tooltip="Matematika"/>
              </a:rPr>
              <a:t>matematika</a:t>
            </a:r>
            <a:r>
              <a:rPr lang="en-US" dirty="0" smtClean="0"/>
              <a:t>, </a:t>
            </a:r>
            <a:r>
              <a:rPr lang="en-US" dirty="0" err="1" smtClean="0">
                <a:hlinkClick r:id="rId19" tooltip="Astrologi"/>
              </a:rPr>
              <a:t>astrologi</a:t>
            </a:r>
            <a:r>
              <a:rPr lang="en-US" dirty="0" smtClean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>
                <a:hlinkClick r:id="rId20" tooltip="Optik"/>
              </a:rPr>
              <a:t>optik</a:t>
            </a:r>
            <a:r>
              <a:rPr lang="en-US" dirty="0" smtClean="0"/>
              <a:t>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 </a:t>
            </a:r>
            <a:r>
              <a:rPr lang="en-US" dirty="0" err="1" smtClean="0">
                <a:hlinkClick r:id="rId21" tooltip="Parfum"/>
              </a:rPr>
              <a:t>parfum</a:t>
            </a:r>
            <a:r>
              <a:rPr lang="en-US" dirty="0" smtClean="0"/>
              <a:t>, </a:t>
            </a:r>
            <a:r>
              <a:rPr lang="en-US" dirty="0" err="1" smtClean="0">
                <a:hlinkClick r:id="rId22" tooltip="Pedang"/>
              </a:rPr>
              <a:t>pedang</a:t>
            </a:r>
            <a:r>
              <a:rPr lang="en-US" dirty="0" smtClean="0"/>
              <a:t>, </a:t>
            </a:r>
            <a:r>
              <a:rPr lang="en-US" dirty="0" err="1" smtClean="0">
                <a:hlinkClick r:id="rId23" tooltip="Zoologi"/>
              </a:rPr>
              <a:t>zoologi</a:t>
            </a:r>
            <a:r>
              <a:rPr lang="en-US" dirty="0" smtClean="0"/>
              <a:t>, </a:t>
            </a:r>
            <a:r>
              <a:rPr lang="en-US" dirty="0" err="1" smtClean="0">
                <a:hlinkClick r:id="rId24" tooltip="Kaca"/>
              </a:rPr>
              <a:t>kaca</a:t>
            </a:r>
            <a:r>
              <a:rPr lang="en-US" dirty="0" smtClean="0"/>
              <a:t>, </a:t>
            </a:r>
            <a:r>
              <a:rPr lang="en-US" dirty="0" err="1" smtClean="0">
                <a:hlinkClick r:id="rId25" tooltip="Meteorologi"/>
              </a:rPr>
              <a:t>meteorologi</a:t>
            </a:r>
            <a:r>
              <a:rPr lang="en-US" dirty="0" smtClean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>
                <a:hlinkClick r:id="rId26" tooltip="Gempa bumi"/>
              </a:rPr>
              <a:t>gempa</a:t>
            </a:r>
            <a:r>
              <a:rPr lang="en-US" dirty="0" smtClean="0">
                <a:hlinkClick r:id="rId26" tooltip="Gempa bumi"/>
              </a:rPr>
              <a:t> </a:t>
            </a:r>
            <a:r>
              <a:rPr lang="en-US" dirty="0" err="1" smtClean="0">
                <a:hlinkClick r:id="rId26" tooltip="Gempa bumi"/>
              </a:rPr>
              <a:t>bumi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473</Words>
  <Application>Microsoft Office PowerPoint</Application>
  <PresentationFormat>On-screen Show (4:3)</PresentationFormat>
  <Paragraphs>60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Biografi Ilmuwan Muslim &amp; Penemuan2 Penting Bidang Saint dan Teknologi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Biografi Ilmuwan Muslim &amp; Penemuan2 Penting Bidang Saint dan Teknologi</dc:title>
  <dc:creator>Pak_Darojat_UMS</dc:creator>
  <cp:lastModifiedBy>Pak_Darojat_UMS</cp:lastModifiedBy>
  <cp:revision>25</cp:revision>
  <dcterms:created xsi:type="dcterms:W3CDTF">2016-12-15T15:03:55Z</dcterms:created>
  <dcterms:modified xsi:type="dcterms:W3CDTF">2016-12-15T23:55:17Z</dcterms:modified>
</cp:coreProperties>
</file>